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3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notesMasterIdLst>
    <p:notesMasterId r:id="rId53"/>
  </p:notesMasterIdLst>
  <p:handoutMasterIdLst>
    <p:handoutMasterId r:id="rId54"/>
  </p:handoutMasterIdLst>
  <p:sldIdLst>
    <p:sldId id="256" r:id="rId2"/>
    <p:sldId id="2147309178" r:id="rId3"/>
    <p:sldId id="2147309179" r:id="rId4"/>
    <p:sldId id="2147309105" r:id="rId5"/>
    <p:sldId id="2144212283" r:id="rId6"/>
    <p:sldId id="2144212182" r:id="rId7"/>
    <p:sldId id="2147309106" r:id="rId8"/>
    <p:sldId id="2147309107" r:id="rId9"/>
    <p:sldId id="2147309160" r:id="rId10"/>
    <p:sldId id="2147309136" r:id="rId11"/>
    <p:sldId id="2147309137" r:id="rId12"/>
    <p:sldId id="2144212211" r:id="rId13"/>
    <p:sldId id="2144212154" r:id="rId14"/>
    <p:sldId id="2147309169" r:id="rId15"/>
    <p:sldId id="2147309138" r:id="rId16"/>
    <p:sldId id="2147309139" r:id="rId17"/>
    <p:sldId id="2144212284" r:id="rId18"/>
    <p:sldId id="2144212277" r:id="rId19"/>
    <p:sldId id="2144212285" r:id="rId20"/>
    <p:sldId id="2147309140" r:id="rId21"/>
    <p:sldId id="2147309130" r:id="rId22"/>
    <p:sldId id="2147309141" r:id="rId23"/>
    <p:sldId id="2144212156" r:id="rId24"/>
    <p:sldId id="2144212216" r:id="rId25"/>
    <p:sldId id="2144212152" r:id="rId26"/>
    <p:sldId id="2144212153" r:id="rId27"/>
    <p:sldId id="2144212148" r:id="rId28"/>
    <p:sldId id="2147309171" r:id="rId29"/>
    <p:sldId id="2147309172" r:id="rId30"/>
    <p:sldId id="2147309180" r:id="rId31"/>
    <p:sldId id="2147309152" r:id="rId32"/>
    <p:sldId id="2147309150" r:id="rId33"/>
    <p:sldId id="2147309151" r:id="rId34"/>
    <p:sldId id="2147309161" r:id="rId35"/>
    <p:sldId id="2147309162" r:id="rId36"/>
    <p:sldId id="2147309173" r:id="rId37"/>
    <p:sldId id="2147309174" r:id="rId38"/>
    <p:sldId id="2147309165" r:id="rId39"/>
    <p:sldId id="2147309175" r:id="rId40"/>
    <p:sldId id="2147309176" r:id="rId41"/>
    <p:sldId id="2147309177" r:id="rId42"/>
    <p:sldId id="2147309153" r:id="rId43"/>
    <p:sldId id="2147309154" r:id="rId44"/>
    <p:sldId id="2147309155" r:id="rId45"/>
    <p:sldId id="2144212186" r:id="rId46"/>
    <p:sldId id="2144212076" r:id="rId47"/>
    <p:sldId id="2147309104" r:id="rId48"/>
    <p:sldId id="2144211951" r:id="rId49"/>
    <p:sldId id="2147309115" r:id="rId50"/>
    <p:sldId id="2144212294" r:id="rId51"/>
    <p:sldId id="2147309118" r:id="rId52"/>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 id="{01573BEB-109B-47D3-8899-77336C3B3A11}">
          <p14:sldIdLst>
            <p14:sldId id="256"/>
            <p14:sldId id="2147309178"/>
            <p14:sldId id="2147309179"/>
          </p14:sldIdLst>
        </p14:section>
        <p14:section name="Context" id="{B9172958-775C-4BFD-B00F-B98917851FD3}">
          <p14:sldIdLst>
            <p14:sldId id="2147309105"/>
            <p14:sldId id="2144212283"/>
            <p14:sldId id="2144212182"/>
            <p14:sldId id="2147309106"/>
            <p14:sldId id="2147309107"/>
            <p14:sldId id="2147309160"/>
          </p14:sldIdLst>
        </p14:section>
        <p14:section name="OCI IAM Overview" id="{D7695AB9-C803-4084-AF99-352956673EB0}">
          <p14:sldIdLst>
            <p14:sldId id="2147309136"/>
            <p14:sldId id="2147309137"/>
            <p14:sldId id="2144212211"/>
            <p14:sldId id="2144212154"/>
            <p14:sldId id="2147309169"/>
            <p14:sldId id="2147309138"/>
          </p14:sldIdLst>
        </p14:section>
        <p14:section name="IDCS to OCI IAM" id="{72DAEC2D-C652-4B6B-9DFA-9E100BF4E772}">
          <p14:sldIdLst>
            <p14:sldId id="2147309139"/>
            <p14:sldId id="2144212284"/>
            <p14:sldId id="2144212277"/>
            <p14:sldId id="2144212285"/>
            <p14:sldId id="2147309140"/>
            <p14:sldId id="2147309130"/>
          </p14:sldIdLst>
        </p14:section>
        <p14:section name="OCI IAM Feature Details" id="{7959EA3F-4673-426D-80F0-F706F18B9A5C}">
          <p14:sldIdLst>
            <p14:sldId id="2147309141"/>
            <p14:sldId id="2144212156"/>
            <p14:sldId id="2144212216"/>
            <p14:sldId id="2144212152"/>
            <p14:sldId id="2144212153"/>
            <p14:sldId id="2144212148"/>
            <p14:sldId id="2147309171"/>
            <p14:sldId id="2147309172"/>
            <p14:sldId id="2147309180"/>
          </p14:sldIdLst>
        </p14:section>
        <p14:section name="HA DR Replication" id="{F0661C7A-9671-44EF-9714-C29F2234E233}">
          <p14:sldIdLst>
            <p14:sldId id="2147309152"/>
            <p14:sldId id="2147309150"/>
            <p14:sldId id="2147309151"/>
            <p14:sldId id="2147309161"/>
            <p14:sldId id="2147309162"/>
            <p14:sldId id="2147309173"/>
            <p14:sldId id="2147309174"/>
            <p14:sldId id="2147309165"/>
            <p14:sldId id="2147309175"/>
            <p14:sldId id="2147309176"/>
            <p14:sldId id="2147309177"/>
          </p14:sldIdLst>
        </p14:section>
        <p14:section name="Vision and Roadmap" id="{60673C2A-99A2-435B-BD1F-501AABBA38AA}">
          <p14:sldIdLst>
            <p14:sldId id="2147309153"/>
            <p14:sldId id="2147309154"/>
            <p14:sldId id="2147309155"/>
            <p14:sldId id="2144212186"/>
          </p14:sldIdLst>
        </p14:section>
        <p14:section name="Close" id="{E8CE5CD4-D109-4308-99E0-5F76F2934946}">
          <p14:sldIdLst>
            <p14:sldId id="2144212076"/>
            <p14:sldId id="2147309104"/>
            <p14:sldId id="2144211951"/>
          </p14:sldIdLst>
        </p14:section>
        <p14:section name="Appendix" id="{87569215-D380-4AE6-A6EA-67EA5A3D849E}">
          <p14:sldIdLst>
            <p14:sldId id="2147309115"/>
            <p14:sldId id="2144212294"/>
            <p14:sldId id="214730911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E3EA"/>
    <a:srgbClr val="FCFD0A"/>
    <a:srgbClr val="FEFEBA"/>
    <a:srgbClr val="A6A6A6"/>
    <a:srgbClr val="FCFBFA"/>
    <a:srgbClr val="688B8B"/>
    <a:srgbClr val="A34F29"/>
    <a:srgbClr val="FDFEFE"/>
    <a:srgbClr val="FEFEFE"/>
    <a:srgbClr val="FFFE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6" autoAdjust="0"/>
    <p:restoredTop sz="73342" autoAdjust="0"/>
  </p:normalViewPr>
  <p:slideViewPr>
    <p:cSldViewPr snapToGrid="0" showGuides="1">
      <p:cViewPr varScale="1">
        <p:scale>
          <a:sx n="85" d="100"/>
          <a:sy n="85" d="100"/>
        </p:scale>
        <p:origin x="1570" y="58"/>
      </p:cViewPr>
      <p:guideLst>
        <p:guide orient="horz" pos="2160"/>
        <p:guide pos="3840"/>
      </p:guideLst>
    </p:cSldViewPr>
  </p:slideViewPr>
  <p:outlineViewPr>
    <p:cViewPr>
      <p:scale>
        <a:sx n="33" d="100"/>
        <a:sy n="33" d="100"/>
      </p:scale>
      <p:origin x="0" y="-22096"/>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50" d="100"/>
          <a:sy n="50" d="100"/>
        </p:scale>
        <p:origin x="2804" y="44"/>
      </p:cViewPr>
      <p:guideLst>
        <p:guide orient="horz" pos="3888"/>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latin typeface="Oracle Sans Tab" panose="020B0503020204020204" pitchFamily="34" charset="0"/>
              </a:rPr>
              <a:t>3/4/2024</a:t>
            </a:fld>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Oracle Sans Tab" panose="020B0503020204020204" pitchFamily="34" charset="0"/>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Oracle Sans Tab" panose="020B0503020204020204" pitchFamily="34" charset="0"/>
              </a:defRPr>
            </a:lvl1pPr>
          </a:lstStyle>
          <a:p>
            <a:fld id="{4F9C25BA-F9B0-4418-8CA0-3A9DF1256BA5}" type="datetimeFigureOut">
              <a:rPr lang="en-US" smtClean="0"/>
              <a:pPr/>
              <a:t>3/4/2024</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Oracle Sans Tab" panose="020B0503020204020204" pitchFamily="34" charset="0"/>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Oracle Sans Tab" panose="020B0503020204020204" pitchFamily="34" charset="0"/>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idc.com/getdoc.jsp?containerId=US49367523&amp;pageType=PRINTFRIENDLY"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slide" Target="../slides/slide43.xml"/><Relationship Id="rId4"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slide" Target="../slides/slide7.xml"/><Relationship Id="rId4"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 and Overview Presentation on OCI IAM </a:t>
            </a:r>
          </a:p>
          <a:p>
            <a:endParaRPr lang="en-US" dirty="0"/>
          </a:p>
          <a:p>
            <a:r>
              <a:rPr lang="en-US" dirty="0"/>
              <a:t>Hello and welcome. Thank you for your time today. I’m happy to be here.</a:t>
            </a:r>
          </a:p>
          <a:p>
            <a:endParaRPr lang="en-US" dirty="0"/>
          </a:p>
          <a:p>
            <a:endParaRPr lang="en-US" dirty="0"/>
          </a:p>
          <a:p>
            <a:r>
              <a:rPr lang="en-US" dirty="0"/>
              <a:t>---</a:t>
            </a:r>
          </a:p>
          <a:p>
            <a:endParaRPr lang="en-US" dirty="0"/>
          </a:p>
          <a:p>
            <a:r>
              <a:rPr lang="en-US" b="1" dirty="0"/>
              <a:t>Presenter Notes:</a:t>
            </a:r>
          </a:p>
          <a:p>
            <a:endParaRPr lang="en-US" dirty="0"/>
          </a:p>
          <a:p>
            <a:r>
              <a:rPr lang="en-US" dirty="0"/>
              <a:t>We provided an embedded script (in the slide notes) to help you get comfortable with the presentation flow and content. But we encourage you to use your own words as you grow comfortable and to customize the presentation as appropriate for you (the presenter) and the audience.</a:t>
            </a:r>
          </a:p>
          <a:p>
            <a:endParaRPr lang="en-US" dirty="0"/>
          </a:p>
          <a:p>
            <a:r>
              <a:rPr lang="en-US" dirty="0"/>
              <a:t>If you plan to use the embedded script, some slides have notes after the script portion that encourage dialog with your audience. Interactive discussions tend to yield better results because your learning about the customer’s needs as you go AND because it helps prevent the audience from getting distracted and tuning out for portions of the presentation.</a:t>
            </a:r>
          </a:p>
          <a:p>
            <a:endParaRPr lang="en-US" dirty="0"/>
          </a:p>
          <a:p>
            <a:r>
              <a:rPr lang="en-US" dirty="0"/>
              <a:t>On slides that build, “[click]” indicates the moment in the script to mouse-click to advanced the slide build.</a:t>
            </a:r>
          </a:p>
          <a:p>
            <a:endParaRPr lang="en-US" dirty="0"/>
          </a:p>
          <a:p>
            <a:r>
              <a:rPr lang="en-US" dirty="0"/>
              <a:t>If you are going to share this presentation with customers, please SAVE AS PDF which will REMOVE THE SCRIPT. The slide content should be enough to serve as a reminder of the conversation and the service’s capabilities.</a:t>
            </a:r>
          </a:p>
        </p:txBody>
      </p:sp>
      <p:sp>
        <p:nvSpPr>
          <p:cNvPr id="4" name="Slide Number Placeholder 3"/>
          <p:cNvSpPr>
            <a:spLocks noGrp="1"/>
          </p:cNvSpPr>
          <p:nvPr>
            <p:ph type="sldNum" sz="quarter" idx="5"/>
          </p:nvPr>
        </p:nvSpPr>
        <p:spPr/>
        <p:txBody>
          <a:bodyPr/>
          <a:lstStyle/>
          <a:p>
            <a:fld id="{9EDC5964-3162-43B5-B1EC-63C8D166D7D3}" type="slidenum">
              <a:rPr lang="en-US" smtClean="0"/>
              <a:pPr/>
              <a:t>1</a:t>
            </a:fld>
            <a:endParaRPr lang="en-US" dirty="0"/>
          </a:p>
        </p:txBody>
      </p:sp>
    </p:spTree>
    <p:extLst>
      <p:ext uri="{BB962C8B-B14F-4D97-AF65-F5344CB8AC3E}">
        <p14:creationId xmlns:p14="http://schemas.microsoft.com/office/powerpoint/2010/main" val="3690934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take a high-level look at the OCI IAM service.</a:t>
            </a:r>
          </a:p>
          <a:p>
            <a:endParaRPr lang="en-US" dirty="0"/>
          </a:p>
          <a:p>
            <a:r>
              <a:rPr lang="en-US" dirty="0"/>
              <a:t>---</a:t>
            </a:r>
          </a:p>
          <a:p>
            <a:endParaRPr lang="en-US" dirty="0"/>
          </a:p>
          <a:p>
            <a:r>
              <a:rPr lang="en-US" dirty="0"/>
              <a:t>7:00</a:t>
            </a:r>
          </a:p>
        </p:txBody>
      </p:sp>
      <p:sp>
        <p:nvSpPr>
          <p:cNvPr id="4" name="Slide Number Placeholder 3"/>
          <p:cNvSpPr>
            <a:spLocks noGrp="1"/>
          </p:cNvSpPr>
          <p:nvPr>
            <p:ph type="sldNum" sz="quarter" idx="5"/>
          </p:nvPr>
        </p:nvSpPr>
        <p:spPr/>
        <p:txBody>
          <a:bodyPr/>
          <a:lstStyle/>
          <a:p>
            <a:fld id="{9EDC5964-3162-43B5-B1EC-63C8D166D7D3}" type="slidenum">
              <a:rPr lang="en-US" smtClean="0"/>
              <a:pPr/>
              <a:t>10</a:t>
            </a:fld>
            <a:endParaRPr lang="en-US" dirty="0"/>
          </a:p>
        </p:txBody>
      </p:sp>
    </p:spTree>
    <p:extLst>
      <p:ext uri="{BB962C8B-B14F-4D97-AF65-F5344CB8AC3E}">
        <p14:creationId xmlns:p14="http://schemas.microsoft.com/office/powerpoint/2010/main" val="3936045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OCI IAM provides three core functions– these are essentially the three problem areas we address:</a:t>
            </a:r>
          </a:p>
          <a:p>
            <a:endParaRPr lang="en-US" dirty="0"/>
          </a:p>
          <a:p>
            <a:pPr marL="171450" indent="-171450">
              <a:buFont typeface="Arial" panose="020B0604020202020204" pitchFamily="34" charset="0"/>
              <a:buChar char="•"/>
            </a:pPr>
            <a:r>
              <a:rPr lang="en-US" dirty="0"/>
              <a:t>First, it stands on its own as a holistic enterprise IAM platform providing everything an organization needs to manage user identities and access entitlements across Oracle and third-party platforms and services. </a:t>
            </a:r>
            <a:r>
              <a:rPr lang="en-US" b="0" dirty="0"/>
              <a:t>While it’s a native OCI service, it reaches across other clouds and SaaS services and into on-prem environments to manage access and entitlements for (and to enable SSO to) all your critical enterprise applications. </a:t>
            </a:r>
            <a:r>
              <a:rPr lang="en-US" dirty="0"/>
              <a:t>This obviously enables quick productivity and reduces the effort to meet security and compliance objectives related to Identity and Access.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It also serves as the control plane for </a:t>
            </a:r>
            <a:r>
              <a:rPr lang="en-US" sz="1200" b="0" i="0" kern="1200" dirty="0">
                <a:solidFill>
                  <a:schemeClr val="tx1"/>
                </a:solidFill>
                <a:effectLst/>
                <a:latin typeface="Oracle Sans Tab" panose="020B0503020204020204" pitchFamily="34" charset="0"/>
                <a:ea typeface="+mn-ea"/>
                <a:cs typeface="Oracle Sans Tab" panose="020B0503020204020204" pitchFamily="34" charset="0"/>
              </a:rPr>
              <a:t>Oracle - Cloud Infrastructure, Platform, and SaaS Applications - providing an integrated and seamless experience for both IAM administrators and end-users.</a:t>
            </a:r>
          </a:p>
          <a:p>
            <a:pPr marL="0" indent="0">
              <a:buFont typeface="Arial" panose="020B0604020202020204" pitchFamily="34" charset="0"/>
              <a:buNone/>
            </a:pPr>
            <a:endParaRPr lang="en-US" sz="1200" b="0" i="0" kern="1200" dirty="0">
              <a:solidFill>
                <a:schemeClr val="tx1"/>
              </a:solidFill>
              <a:effectLst/>
              <a:latin typeface="Oracle Sans Tab" panose="020B0503020204020204" pitchFamily="34" charset="0"/>
              <a:ea typeface="+mn-ea"/>
              <a:cs typeface="Oracle Sans Tab" panose="020B0503020204020204" pitchFamily="34" charset="0"/>
            </a:endParaRPr>
          </a:p>
          <a:p>
            <a:pPr marL="171450" indent="-171450">
              <a:buFont typeface="Arial" panose="020B0604020202020204" pitchFamily="34" charset="0"/>
              <a:buChar char="•"/>
            </a:pPr>
            <a:r>
              <a:rPr lang="en-US" sz="1200" b="0" i="0" kern="1200" dirty="0">
                <a:solidFill>
                  <a:schemeClr val="tx1"/>
                </a:solidFill>
                <a:effectLst/>
                <a:latin typeface="Oracle Sans Tab" panose="020B0503020204020204" pitchFamily="34" charset="0"/>
                <a:ea typeface="+mn-ea"/>
                <a:cs typeface="Oracle Sans Tab" panose="020B0503020204020204" pitchFamily="34" charset="0"/>
              </a:rPr>
              <a:t>It provides a developer-friendly IAM engine making it easy to add identity and access functionality to custom and consumer-facing applications. This includes features like social logon, user self-service, consent management, and a fully customizable user experience. The service was designed API-first meaning that every bit of functionality is available programmatically – our consoles can be 100% customized or even replaced – and, more importantly, developers can embed IAM functionality directly into their apps without requiring users or administrators to hop between consoles.</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OCI IAM delivers significant functionality across each of those pillars through a single, unified service. </a:t>
            </a:r>
          </a:p>
          <a:p>
            <a:endParaRPr lang="en-US" dirty="0"/>
          </a:p>
          <a:p>
            <a:r>
              <a:rPr lang="en-US" dirty="0"/>
              <a:t>---</a:t>
            </a:r>
          </a:p>
          <a:p>
            <a:endParaRPr lang="en-US" dirty="0"/>
          </a:p>
          <a:p>
            <a:r>
              <a:rPr lang="en-US" dirty="0"/>
              <a:t>Note: </a:t>
            </a:r>
            <a:r>
              <a:rPr lang="en-US" i="1" dirty="0"/>
              <a:t>Use this moment to ask the customer questions about how they address these use-cases and/or which they’re looking to address.</a:t>
            </a:r>
          </a:p>
          <a:p>
            <a:endParaRPr lang="en-US" i="0" dirty="0"/>
          </a:p>
          <a:p>
            <a:r>
              <a:rPr lang="en-US" i="0" dirty="0"/>
              <a:t>---</a:t>
            </a:r>
          </a:p>
          <a:p>
            <a:endParaRPr lang="en-US" i="0" dirty="0"/>
          </a:p>
          <a:p>
            <a:r>
              <a:rPr lang="en-US" i="0" dirty="0"/>
              <a:t>1:30</a:t>
            </a:r>
          </a:p>
        </p:txBody>
      </p:sp>
      <p:sp>
        <p:nvSpPr>
          <p:cNvPr id="4" name="Slide Number Placeholder 3"/>
          <p:cNvSpPr>
            <a:spLocks noGrp="1"/>
          </p:cNvSpPr>
          <p:nvPr>
            <p:ph type="sldNum" sz="quarter" idx="5"/>
          </p:nvPr>
        </p:nvSpPr>
        <p:spPr/>
        <p:txBody>
          <a:bodyPr/>
          <a:lstStyle/>
          <a:p>
            <a:fld id="{9EDC5964-3162-43B5-B1EC-63C8D166D7D3}" type="slidenum">
              <a:rPr lang="en-US" smtClean="0"/>
              <a:pPr/>
              <a:t>11</a:t>
            </a:fld>
            <a:endParaRPr lang="en-US" dirty="0"/>
          </a:p>
        </p:txBody>
      </p:sp>
    </p:spTree>
    <p:extLst>
      <p:ext uri="{BB962C8B-B14F-4D97-AF65-F5344CB8AC3E}">
        <p14:creationId xmlns:p14="http://schemas.microsoft.com/office/powerpoint/2010/main" val="2512518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we’ll walk through the key capabilities of the OCI IAM service.</a:t>
            </a:r>
          </a:p>
          <a:p>
            <a:endParaRPr lang="en-US" dirty="0"/>
          </a:p>
          <a:p>
            <a:pPr marL="171450" indent="-171450">
              <a:buFont typeface="Arial" panose="020B0604020202020204" pitchFamily="34" charset="0"/>
              <a:buChar char="•"/>
            </a:pPr>
            <a:r>
              <a:rPr lang="en-US" dirty="0"/>
              <a:t>Inbound Authentication and SSO</a:t>
            </a:r>
          </a:p>
          <a:p>
            <a:pPr marL="171450" indent="-171450">
              <a:buFont typeface="Arial" panose="020B0604020202020204" pitchFamily="34" charset="0"/>
              <a:buChar char="•"/>
            </a:pPr>
            <a:r>
              <a:rPr lang="en-US" dirty="0"/>
              <a:t>Identity Store and Lifecycle Management </a:t>
            </a:r>
          </a:p>
          <a:p>
            <a:pPr marL="171450" indent="-171450">
              <a:buFont typeface="Arial" panose="020B0604020202020204" pitchFamily="34" charset="0"/>
              <a:buChar char="•"/>
            </a:pPr>
            <a:r>
              <a:rPr lang="en-US" dirty="0"/>
              <a:t>Oracle Cloud Authentication and Access Policies</a:t>
            </a:r>
          </a:p>
          <a:p>
            <a:pPr marL="171450" indent="-171450">
              <a:buFont typeface="Arial" panose="020B0604020202020204" pitchFamily="34" charset="0"/>
              <a:buChar char="•"/>
            </a:pPr>
            <a:r>
              <a:rPr lang="en-US" dirty="0"/>
              <a:t>Outbound Authentication and SSO</a:t>
            </a:r>
          </a:p>
          <a:p>
            <a:endParaRPr lang="en-US" dirty="0"/>
          </a:p>
          <a:p>
            <a:pPr marL="171450" indent="-171450">
              <a:buFont typeface="Arial" panose="020B0604020202020204" pitchFamily="34" charset="0"/>
              <a:buChar char="•"/>
            </a:pPr>
            <a:r>
              <a:rPr lang="en-US" b="0" dirty="0"/>
              <a:t>[click] Starting with </a:t>
            </a:r>
            <a:r>
              <a:rPr lang="en-US" b="1" dirty="0"/>
              <a:t>Inbound Authentication and SSO</a:t>
            </a:r>
            <a:r>
              <a:rPr lang="en-US" dirty="0"/>
              <a:t> – this is how users are authenticated </a:t>
            </a:r>
            <a:r>
              <a:rPr lang="en-US" i="1" dirty="0"/>
              <a:t>into</a:t>
            </a:r>
            <a:r>
              <a:rPr lang="en-US" dirty="0"/>
              <a:t> the service. We offer numerous methods including: </a:t>
            </a:r>
          </a:p>
          <a:p>
            <a:pPr marL="628650" lvl="1" indent="-171450">
              <a:buFont typeface="Arial" panose="020B0604020202020204" pitchFamily="34" charset="0"/>
              <a:buChar char="•"/>
            </a:pPr>
            <a:r>
              <a:rPr lang="en-US" b="1" dirty="0"/>
              <a:t>Inbound federation </a:t>
            </a:r>
            <a:r>
              <a:rPr lang="en-US" dirty="0"/>
              <a:t>– either from other Identity Providers using federation protocols like SAML or OpenID Connect or - primarily in the case of consumer use-cases - from social providers like LinkedIn, Twitter, and other social accounts. </a:t>
            </a:r>
          </a:p>
          <a:p>
            <a:pPr marL="628650" lvl="1" indent="-171450">
              <a:buFont typeface="Arial" panose="020B0604020202020204" pitchFamily="34" charset="0"/>
              <a:buChar char="•"/>
            </a:pPr>
            <a:r>
              <a:rPr lang="en-US" dirty="0"/>
              <a:t>We also provide </a:t>
            </a:r>
            <a:r>
              <a:rPr lang="en-US" b="1" dirty="0"/>
              <a:t>native authentication </a:t>
            </a:r>
            <a:r>
              <a:rPr lang="en-US" dirty="0"/>
              <a:t>of course - with several options for Multi-Factor Authentication (MFA) including a mobile app with one-time-passwords or simple push to approve, we support common MFA methods like email, SMS, and phone calls, and more secure options such as FIDO-2 enabled hardware authenticators.</a:t>
            </a:r>
          </a:p>
          <a:p>
            <a:pPr marL="628650" lvl="1" indent="-171450">
              <a:buFont typeface="Arial" panose="020B0604020202020204" pitchFamily="34" charset="0"/>
              <a:buChar char="•"/>
            </a:pPr>
            <a:r>
              <a:rPr lang="en-US" b="1" dirty="0"/>
              <a:t>Adaptive Security </a:t>
            </a:r>
            <a:r>
              <a:rPr lang="en-US" dirty="0"/>
              <a:t>allows us to evaluate session context in real time looking at factors such as: Is the user’s device trusted? What network or location are they coming from? And their recent behavior. And we use that telemetry to make decisions about whether to allow-or-deny access, or to step-up authentication to a stricter MFA mechanism.</a:t>
            </a:r>
          </a:p>
          <a:p>
            <a:pPr marL="628650" lvl="1" indent="-171450">
              <a:buFont typeface="Arial" panose="020B0604020202020204" pitchFamily="34" charset="0"/>
              <a:buChar char="•"/>
            </a:pPr>
            <a:r>
              <a:rPr lang="en-US" dirty="0"/>
              <a:t>For organizations who want to leverage Active Directory without moving AD credentials into the cloud service, we also support </a:t>
            </a:r>
            <a:r>
              <a:rPr lang="en-US" b="1" dirty="0"/>
              <a:t>delegated authentication to AD</a:t>
            </a:r>
            <a:r>
              <a:rPr lang="en-US" dirty="0"/>
              <a:t> via the AD Bridge component.</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0" dirty="0"/>
              <a:t>[click] Next, we’ll look at the </a:t>
            </a:r>
            <a:r>
              <a:rPr lang="en-US" b="1" dirty="0"/>
              <a:t>Identity Store and Lifecycle Management </a:t>
            </a:r>
            <a:r>
              <a:rPr lang="en-US" dirty="0"/>
              <a:t>– this is about getting user accounts into the service, managing their attributes, role and group memberships, assigning permissions, provisioning and deprovisioning accounts, automating the synchronization, and setting security policies.</a:t>
            </a:r>
          </a:p>
          <a:p>
            <a:pPr marL="628650" lvl="1" indent="-171450">
              <a:buFont typeface="Arial" panose="020B0604020202020204" pitchFamily="34" charset="0"/>
              <a:buChar char="•"/>
            </a:pPr>
            <a:r>
              <a:rPr lang="en-US" dirty="0"/>
              <a:t>Of course, you can </a:t>
            </a:r>
            <a:r>
              <a:rPr lang="en-US" b="1" dirty="0"/>
              <a:t>manage users and entitlements directly in the console</a:t>
            </a:r>
            <a:r>
              <a:rPr lang="en-US" dirty="0"/>
              <a:t>, but it’s also common for customers to want to automate account provisioning, deprovisioning, and entitlement management. We have several ways to do that. </a:t>
            </a:r>
          </a:p>
          <a:p>
            <a:pPr marL="628650" lvl="1" indent="-171450">
              <a:buFont typeface="Arial" panose="020B0604020202020204" pitchFamily="34" charset="0"/>
              <a:buChar char="•"/>
            </a:pPr>
            <a:r>
              <a:rPr lang="en-US" dirty="0"/>
              <a:t>We have many popular apps available in the </a:t>
            </a:r>
            <a:r>
              <a:rPr lang="en-US" b="1" dirty="0"/>
              <a:t>app catalog</a:t>
            </a:r>
            <a:r>
              <a:rPr lang="en-US" dirty="0"/>
              <a:t> that are pre-configured for provisioning. </a:t>
            </a:r>
          </a:p>
          <a:p>
            <a:pPr marL="628650" lvl="1" indent="-171450">
              <a:buFont typeface="Arial" panose="020B0604020202020204" pitchFamily="34" charset="0"/>
              <a:buChar char="•"/>
            </a:pPr>
            <a:r>
              <a:rPr lang="en-US" dirty="0"/>
              <a:t>We can automate account management from Active Directory using the </a:t>
            </a:r>
            <a:r>
              <a:rPr lang="en-US" b="1" dirty="0"/>
              <a:t>AD Bridge</a:t>
            </a:r>
            <a:r>
              <a:rPr lang="en-US" b="0" dirty="0"/>
              <a:t>.</a:t>
            </a:r>
            <a:r>
              <a:rPr lang="en-US" dirty="0"/>
              <a:t> </a:t>
            </a:r>
          </a:p>
          <a:p>
            <a:pPr marL="628650" lvl="1" indent="-171450">
              <a:buFont typeface="Arial" panose="020B0604020202020204" pitchFamily="34" charset="0"/>
              <a:buChar char="•"/>
            </a:pPr>
            <a:r>
              <a:rPr lang="en-US" dirty="0"/>
              <a:t>You can use the </a:t>
            </a:r>
            <a:r>
              <a:rPr lang="en-US" b="1" dirty="0"/>
              <a:t>Provisioning Bridge</a:t>
            </a:r>
            <a:r>
              <a:rPr lang="en-US" dirty="0"/>
              <a:t> to manage accounts for virtually any enterprise apps that may be running on-prem or may be cloud-hosted but perhaps don’t support open standards. The Provisioning Bridge leverages ICF connectors which have been used for several years with Oracle Identity Manager so there’s a good amount of collective knowledge out there on how to interact with various applications. </a:t>
            </a:r>
          </a:p>
          <a:p>
            <a:pPr marL="628650" lvl="1" indent="-171450">
              <a:buFont typeface="Arial" panose="020B0604020202020204" pitchFamily="34" charset="0"/>
              <a:buChar char="•"/>
            </a:pPr>
            <a:r>
              <a:rPr lang="en-US" dirty="0"/>
              <a:t>And if you want to automate provisioning from another identity system or perhaps a Service Management (ITSM) system, you can leverage our </a:t>
            </a:r>
            <a:r>
              <a:rPr lang="en-US" b="1" dirty="0"/>
              <a:t>APIs or the SCIM protocol</a:t>
            </a:r>
            <a:r>
              <a:rPr lang="en-US" dirty="0"/>
              <a:t> to facilitate those types of integrations.</a:t>
            </a:r>
          </a:p>
          <a:p>
            <a:pPr marL="628650" lvl="1" indent="-171450">
              <a:buFont typeface="Arial" panose="020B0604020202020204" pitchFamily="34" charset="0"/>
              <a:buChar char="•"/>
            </a:pPr>
            <a:r>
              <a:rPr lang="en-US" dirty="0"/>
              <a:t>And we include </a:t>
            </a:r>
            <a:r>
              <a:rPr lang="en-US" b="1" dirty="0"/>
              <a:t>user self-service</a:t>
            </a:r>
            <a:r>
              <a:rPr lang="en-US" dirty="0"/>
              <a:t> capabilities for: registration and enrollment, AND management of profiles, passwords, and terms-of-use consent.</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0" dirty="0"/>
              <a:t>[click] For </a:t>
            </a:r>
            <a:r>
              <a:rPr lang="en-US" b="1" dirty="0"/>
              <a:t>Outbound Authentication and SSO </a:t>
            </a:r>
            <a:r>
              <a:rPr lang="en-US" dirty="0"/>
              <a:t>– after we know who the user is and what permissions they have, this is how we enable single sign-on to target applications. </a:t>
            </a:r>
          </a:p>
          <a:p>
            <a:pPr marL="628650" lvl="1" indent="-171450">
              <a:buFont typeface="Arial" panose="020B0604020202020204" pitchFamily="34" charset="0"/>
              <a:buChar char="•"/>
            </a:pPr>
            <a:r>
              <a:rPr lang="en-US" dirty="0"/>
              <a:t>We, of course, support </a:t>
            </a:r>
            <a:r>
              <a:rPr lang="en-US" b="1" dirty="0"/>
              <a:t>open standards and protocols</a:t>
            </a:r>
            <a:r>
              <a:rPr lang="en-US" dirty="0"/>
              <a:t> like SAML and OpenID Connect, but standards-based federation leaves out a lot of applications. </a:t>
            </a:r>
          </a:p>
          <a:p>
            <a:pPr marL="628650" lvl="1" indent="-171450">
              <a:buFont typeface="Arial" panose="020B0604020202020204" pitchFamily="34" charset="0"/>
              <a:buChar char="•"/>
            </a:pPr>
            <a:r>
              <a:rPr lang="en-US" dirty="0"/>
              <a:t>We have an </a:t>
            </a:r>
            <a:r>
              <a:rPr lang="en-US" b="1" dirty="0"/>
              <a:t>App Gateway</a:t>
            </a:r>
            <a:r>
              <a:rPr lang="en-US" dirty="0"/>
              <a:t> that enables SSO to enterprise apps, which may be running on-prem or in cloud-hosted environments, that do NOT support federation protocols. It supports HTTP header-based authentication. </a:t>
            </a:r>
          </a:p>
          <a:p>
            <a:pPr marL="628650" lvl="1" indent="-171450">
              <a:buFont typeface="Arial" panose="020B0604020202020204" pitchFamily="34" charset="0"/>
              <a:buChar char="•"/>
            </a:pPr>
            <a:r>
              <a:rPr lang="en-US" dirty="0"/>
              <a:t>For web apps that don’t support either of those options, we also offer </a:t>
            </a:r>
            <a:r>
              <a:rPr lang="en-US" b="1" dirty="0"/>
              <a:t>password vaulting</a:t>
            </a:r>
            <a:r>
              <a:rPr lang="en-US" b="0" dirty="0"/>
              <a:t> and </a:t>
            </a:r>
            <a:r>
              <a:rPr lang="en-US" b="1" dirty="0"/>
              <a:t>form-fill</a:t>
            </a:r>
            <a:r>
              <a:rPr lang="en-US" dirty="0"/>
              <a:t> to simplify the user experience. </a:t>
            </a:r>
          </a:p>
          <a:p>
            <a:pPr marL="628650" lvl="1" indent="-171450">
              <a:buFont typeface="Arial" panose="020B0604020202020204" pitchFamily="34" charset="0"/>
              <a:buChar char="•"/>
            </a:pPr>
            <a:r>
              <a:rPr lang="en-US" dirty="0"/>
              <a:t>We have a </a:t>
            </a:r>
            <a:r>
              <a:rPr lang="en-US" b="1" dirty="0"/>
              <a:t>RADIUS proxy</a:t>
            </a:r>
            <a:r>
              <a:rPr lang="en-US" dirty="0"/>
              <a:t> that allows authentication for Databases and VPN clients, </a:t>
            </a:r>
          </a:p>
          <a:p>
            <a:pPr marL="628650" lvl="1" indent="-171450">
              <a:buFont typeface="Arial" panose="020B0604020202020204" pitchFamily="34" charset="0"/>
              <a:buChar char="•"/>
            </a:pPr>
            <a:r>
              <a:rPr lang="en-US" dirty="0"/>
              <a:t>and we offer a </a:t>
            </a:r>
            <a:r>
              <a:rPr lang="en-US" b="1" dirty="0"/>
              <a:t>Linux PAM module</a:t>
            </a:r>
            <a:r>
              <a:rPr lang="en-US" dirty="0"/>
              <a:t> that supports SSO to Linux hosts running on OCI.</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0" dirty="0"/>
              <a:t>Finally, for customers using Oracle Cloud Infrastructure (OCI), </a:t>
            </a:r>
            <a:r>
              <a:rPr lang="en-US" b="1" dirty="0"/>
              <a:t>OCI IAM policies</a:t>
            </a:r>
            <a:r>
              <a:rPr lang="en-US" b="0" dirty="0"/>
              <a:t> – </a:t>
            </a:r>
            <a:r>
              <a:rPr lang="en-US" dirty="0"/>
              <a:t>allow you to manage access to OCI resources like networking, compute, storage, and analytics.</a:t>
            </a:r>
          </a:p>
          <a:p>
            <a:pPr marL="628650" lvl="1" indent="-171450">
              <a:buFont typeface="Arial" panose="020B0604020202020204" pitchFamily="34" charset="0"/>
              <a:buChar char="•"/>
            </a:pPr>
            <a:r>
              <a:rPr lang="en-US" dirty="0"/>
              <a:t>In OCI, all permissions are </a:t>
            </a:r>
            <a:r>
              <a:rPr lang="en-US" b="1" dirty="0"/>
              <a:t>denied by default</a:t>
            </a:r>
            <a:r>
              <a:rPr lang="en-US" dirty="0"/>
              <a:t>. So, administrators must create policies to ALLOW access where appropriate.</a:t>
            </a:r>
          </a:p>
          <a:p>
            <a:pPr marL="628650" lvl="1" indent="-171450">
              <a:buFont typeface="Arial" panose="020B0604020202020204" pitchFamily="34" charset="0"/>
              <a:buChar char="•"/>
            </a:pPr>
            <a:r>
              <a:rPr lang="en-US" dirty="0"/>
              <a:t>OCI IAM provides a very </a:t>
            </a:r>
            <a:r>
              <a:rPr lang="en-US" b="1" dirty="0"/>
              <a:t>simple policy syntax</a:t>
            </a:r>
            <a:r>
              <a:rPr lang="en-US" dirty="0"/>
              <a:t> that’s easy to read and understand. </a:t>
            </a:r>
          </a:p>
          <a:p>
            <a:pPr marL="628650" lvl="1" indent="-171450">
              <a:buFont typeface="Arial" panose="020B0604020202020204" pitchFamily="34" charset="0"/>
              <a:buChar char="•"/>
            </a:pPr>
            <a:r>
              <a:rPr lang="en-US" dirty="0"/>
              <a:t>We also provide a </a:t>
            </a:r>
            <a:r>
              <a:rPr lang="en-US" b="1" dirty="0"/>
              <a:t>wizard-like policy builder</a:t>
            </a:r>
            <a:r>
              <a:rPr lang="en-US" dirty="0"/>
              <a:t> in the console that simplifies the creation of common security policies.</a:t>
            </a:r>
          </a:p>
          <a:p>
            <a:pPr marL="628650" lvl="1" indent="-171450">
              <a:buFont typeface="Arial" panose="020B0604020202020204" pitchFamily="34" charset="0"/>
              <a:buChar char="•"/>
            </a:pPr>
            <a:r>
              <a:rPr lang="en-US" dirty="0"/>
              <a:t>And OCI offers strong separation of duties (and easier security management) through the concepts of </a:t>
            </a:r>
          </a:p>
          <a:p>
            <a:pPr marL="1085850" lvl="2" indent="-171450">
              <a:buFont typeface="Arial" panose="020B0604020202020204" pitchFamily="34" charset="0"/>
              <a:buChar char="•"/>
            </a:pPr>
            <a:r>
              <a:rPr lang="en-US" dirty="0"/>
              <a:t>(1) </a:t>
            </a:r>
            <a:r>
              <a:rPr lang="en-US" b="1" dirty="0"/>
              <a:t>Compartments</a:t>
            </a:r>
            <a:r>
              <a:rPr lang="en-US" dirty="0"/>
              <a:t>, which create security boundaries inside of OCI accounts and </a:t>
            </a:r>
          </a:p>
          <a:p>
            <a:pPr marL="1085850" lvl="2" indent="-171450">
              <a:buFont typeface="Arial" panose="020B0604020202020204" pitchFamily="34" charset="0"/>
              <a:buChar char="•"/>
            </a:pPr>
            <a:r>
              <a:rPr lang="en-US" dirty="0"/>
              <a:t>(2) </a:t>
            </a:r>
            <a:r>
              <a:rPr lang="en-US" b="1" dirty="0"/>
              <a:t>Tagging</a:t>
            </a:r>
            <a:r>
              <a:rPr lang="en-US" dirty="0"/>
              <a:t>, which provides a flexible framework enabling organizations to group resources based on tags and then to assign permissions based on those tags. </a:t>
            </a:r>
          </a:p>
          <a:p>
            <a:pPr marL="628650" lvl="1" indent="-171450">
              <a:buFont typeface="Arial" panose="020B0604020202020204" pitchFamily="34" charset="0"/>
              <a:buChar char="•"/>
            </a:pPr>
            <a:r>
              <a:rPr lang="en-US" dirty="0"/>
              <a:t>Obviously, there’s much more information on those approaches in the OCI documentation.</a:t>
            </a:r>
          </a:p>
          <a:p>
            <a:pPr marL="0" lvl="0" indent="0">
              <a:buFont typeface="Arial" panose="020B0604020202020204" pitchFamily="34" charset="0"/>
              <a:buNone/>
            </a:pPr>
            <a:endParaRPr lang="en-US" dirty="0"/>
          </a:p>
          <a:p>
            <a:r>
              <a:rPr lang="en-US" dirty="0"/>
              <a:t>---</a:t>
            </a:r>
          </a:p>
          <a:p>
            <a:endParaRPr lang="en-US" dirty="0"/>
          </a:p>
          <a:p>
            <a:r>
              <a:rPr lang="en-US" dirty="0"/>
              <a:t>5:00</a:t>
            </a:r>
          </a:p>
          <a:p>
            <a:endParaRPr lang="en-US" dirty="0"/>
          </a:p>
          <a:p>
            <a:r>
              <a:rPr lang="en-US" dirty="0"/>
              <a:t>Note: </a:t>
            </a:r>
            <a:r>
              <a:rPr lang="en-US" i="1" dirty="0"/>
              <a:t>Use this moment to gauge the customer’s understanding of these approaches. Some will already understand common IAM concepts such as federation, password vaulting, and the use of proxies, bridges, and gateways. If your audience does not, perhaps use some of the more detailed slides.</a:t>
            </a:r>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3747223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OCI IAM was designed 100% API-First. Every feature or function available from the console is first available programmatically via APIs. This makes the admin console and user logon screens fully customizable (and/or even replaceable).</a:t>
            </a:r>
          </a:p>
          <a:p>
            <a:endParaRPr lang="en-US" dirty="0"/>
          </a:p>
          <a:p>
            <a:r>
              <a:rPr lang="en-US" dirty="0"/>
              <a:t>We provide sample code and SDKs to provide a very developer-friendly environment for adding Identity &amp; Access features into custom and consumer-facing applications. Of course, we support social logon, various methods of strong and advanced authentication, user self-service for registration and password management, and user management of terms-of-use consent – all via open standards and protocols.</a:t>
            </a:r>
          </a:p>
          <a:p>
            <a:endParaRPr lang="en-US" dirty="0"/>
          </a:p>
          <a:p>
            <a:r>
              <a:rPr lang="en-US" dirty="0"/>
              <a:t>---</a:t>
            </a:r>
          </a:p>
          <a:p>
            <a:endParaRPr lang="en-US" dirty="0"/>
          </a:p>
          <a:p>
            <a:r>
              <a:rPr lang="en-US" dirty="0"/>
              <a:t>0:30</a:t>
            </a:r>
          </a:p>
          <a:p>
            <a:endParaRPr lang="en-US" dirty="0"/>
          </a:p>
          <a:p>
            <a:r>
              <a:rPr lang="en-US" dirty="0"/>
              <a:t>Note: </a:t>
            </a:r>
            <a:r>
              <a:rPr lang="en-US" i="1" dirty="0"/>
              <a:t>If the customer is interested in developer use-case, use this moment to ask about their development platform. What languages do they use? Which SDKs would be most helpful? Are they familiar with social logon and consent management? What tasks do they want to accomplish programmatically?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447138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14</a:t>
            </a:fld>
            <a:endParaRPr lang="en-US" dirty="0"/>
          </a:p>
        </p:txBody>
      </p:sp>
    </p:spTree>
    <p:extLst>
      <p:ext uri="{BB962C8B-B14F-4D97-AF65-F5344CB8AC3E}">
        <p14:creationId xmlns:p14="http://schemas.microsoft.com/office/powerpoint/2010/main" val="683431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one way to organize the functionality offered by the OCI IAM service.</a:t>
            </a:r>
          </a:p>
          <a:p>
            <a:endParaRPr lang="en-US" dirty="0"/>
          </a:p>
          <a:p>
            <a:r>
              <a:rPr lang="en-US" dirty="0"/>
              <a:t>Its key capabilities include:</a:t>
            </a:r>
          </a:p>
          <a:p>
            <a:endParaRPr lang="en-US" dirty="0"/>
          </a:p>
          <a:p>
            <a:pPr marL="171450" indent="-171450">
              <a:buFont typeface="Arial" panose="020B0604020202020204" pitchFamily="34" charset="0"/>
              <a:buChar char="•"/>
            </a:pPr>
            <a:r>
              <a:rPr lang="en-US" dirty="0"/>
              <a:t>Inbound Authentication and SSO</a:t>
            </a:r>
          </a:p>
          <a:p>
            <a:pPr marL="171450" indent="-171450">
              <a:buFont typeface="Arial" panose="020B0604020202020204" pitchFamily="34" charset="0"/>
              <a:buChar char="•"/>
            </a:pPr>
            <a:r>
              <a:rPr lang="en-US" dirty="0"/>
              <a:t>Identity Store and Lifecycle Management </a:t>
            </a:r>
          </a:p>
          <a:p>
            <a:pPr marL="171450" indent="-171450">
              <a:buFont typeface="Arial" panose="020B0604020202020204" pitchFamily="34" charset="0"/>
              <a:buChar char="•"/>
            </a:pPr>
            <a:r>
              <a:rPr lang="en-US" dirty="0"/>
              <a:t>Oracle Cloud Authentication and Access Policies</a:t>
            </a:r>
          </a:p>
          <a:p>
            <a:pPr marL="171450" indent="-171450">
              <a:buFont typeface="Arial" panose="020B0604020202020204" pitchFamily="34" charset="0"/>
              <a:buChar char="•"/>
            </a:pPr>
            <a:r>
              <a:rPr lang="en-US" dirty="0"/>
              <a:t>Outbound Authentication and SSO</a:t>
            </a:r>
          </a:p>
          <a:p>
            <a:endParaRPr lang="en-US" dirty="0"/>
          </a:p>
          <a:p>
            <a:r>
              <a:rPr lang="en-US" dirty="0"/>
              <a:t>I’ll use the next slide to explain in more detail.</a:t>
            </a:r>
          </a:p>
          <a:p>
            <a:endParaRPr lang="en-US" dirty="0"/>
          </a:p>
          <a:p>
            <a:r>
              <a:rPr lang="en-US" dirty="0"/>
              <a:t>---</a:t>
            </a:r>
          </a:p>
          <a:p>
            <a:endParaRPr lang="en-US" dirty="0"/>
          </a:p>
          <a:p>
            <a:r>
              <a:rPr lang="en-US" dirty="0"/>
              <a:t>Note: </a:t>
            </a:r>
            <a:r>
              <a:rPr lang="en-US" i="1" dirty="0"/>
              <a:t>This is also covered in the next slide. You may choose to skip this one, depending on your delivery style and audience.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2450387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t>
            </a:r>
          </a:p>
          <a:p>
            <a:endParaRPr lang="en-US" dirty="0"/>
          </a:p>
          <a:p>
            <a:r>
              <a:rPr lang="en-US" dirty="0"/>
              <a:t>8:00</a:t>
            </a:r>
          </a:p>
        </p:txBody>
      </p:sp>
      <p:sp>
        <p:nvSpPr>
          <p:cNvPr id="4" name="Slide Number Placeholder 3"/>
          <p:cNvSpPr>
            <a:spLocks noGrp="1"/>
          </p:cNvSpPr>
          <p:nvPr>
            <p:ph type="sldNum" sz="quarter" idx="5"/>
          </p:nvPr>
        </p:nvSpPr>
        <p:spPr/>
        <p:txBody>
          <a:bodyPr/>
          <a:lstStyle/>
          <a:p>
            <a:fld id="{9EDC5964-3162-43B5-B1EC-63C8D166D7D3}" type="slidenum">
              <a:rPr lang="en-US" smtClean="0"/>
              <a:pPr/>
              <a:t>16</a:t>
            </a:fld>
            <a:endParaRPr lang="en-US" dirty="0"/>
          </a:p>
        </p:txBody>
      </p:sp>
    </p:spTree>
    <p:extLst>
      <p:ext uri="{BB962C8B-B14F-4D97-AF65-F5344CB8AC3E}">
        <p14:creationId xmlns:p14="http://schemas.microsoft.com/office/powerpoint/2010/main" val="2717572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Oracle recently merged Identity Cloud Service (IDCS) into the OCI-native IAM service (OCI IAM).</a:t>
            </a:r>
          </a:p>
          <a:p>
            <a:endParaRPr lang="en-US" dirty="0"/>
          </a:p>
          <a:p>
            <a:r>
              <a:rPr lang="en-US" dirty="0"/>
              <a:t>We standardized on the OCI branding. So, the updated service is called </a:t>
            </a:r>
            <a:r>
              <a:rPr lang="en-US" b="1" dirty="0"/>
              <a:t>OCI IAM</a:t>
            </a:r>
            <a:r>
              <a:rPr lang="en-US" dirty="0"/>
              <a:t>. It’s now a native OCI service available in all (37+) Oracle cloud regions and is better-integrated with other OCI services (Logging, Cloud Guard). It adds all the IAM features and functionality from IDCS natively into OCI – features like strong multi-factor authentication (with numerous authenticator options), context-aware adaptive security, identity lifecycle management (provisioning), SSO to third-party apps, support for hybrid (and on-prem) environments, support for consumer- and developer- IAM use-cases, and more.</a:t>
            </a:r>
          </a:p>
          <a:p>
            <a:endParaRPr lang="en-US" dirty="0"/>
          </a:p>
          <a:p>
            <a:r>
              <a:rPr lang="en-US" dirty="0"/>
              <a:t>As part of this effort, we introduced a new way to manage instances that we’re calling </a:t>
            </a:r>
            <a:r>
              <a:rPr lang="en-US" i="1" dirty="0"/>
              <a:t>Identity Domains</a:t>
            </a:r>
            <a:r>
              <a:rPr lang="en-US" dirty="0"/>
              <a:t>. Identity domains provide an easy way to create and manage IDaaS instances directly from within the OCI console.</a:t>
            </a:r>
          </a:p>
          <a:p>
            <a:endParaRPr lang="en-US" dirty="0"/>
          </a:p>
          <a:p>
            <a:pPr marL="0" indent="0">
              <a:buFont typeface="Arial" panose="020B0604020202020204" pitchFamily="34" charset="0"/>
              <a:buNone/>
            </a:pPr>
            <a:r>
              <a:rPr lang="en-US" dirty="0"/>
              <a:t>This creates a single, unified IAM service addressing numerous identity use-cases (whether its managing access for employees and workforce, partner- or consumer-facing apps, or IAM for custom app development) and with the right backend and the right architecture to serve as our foundation for growth in the IAM space.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1:30</a:t>
            </a:r>
          </a:p>
        </p:txBody>
      </p:sp>
      <p:sp>
        <p:nvSpPr>
          <p:cNvPr id="4" name="Slide Number Placeholder 3"/>
          <p:cNvSpPr>
            <a:spLocks noGrp="1"/>
          </p:cNvSpPr>
          <p:nvPr>
            <p:ph type="sldNum" sz="quarter" idx="5"/>
          </p:nvPr>
        </p:nvSpPr>
        <p:spPr/>
        <p:txBody>
          <a:bodyPr/>
          <a:lstStyle/>
          <a:p>
            <a:fld id="{9EDC5964-3162-43B5-B1EC-63C8D166D7D3}" type="slidenum">
              <a:rPr lang="en-US" smtClean="0"/>
              <a:pPr/>
              <a:t>17</a:t>
            </a:fld>
            <a:endParaRPr lang="en-US" dirty="0"/>
          </a:p>
        </p:txBody>
      </p:sp>
    </p:spTree>
    <p:extLst>
      <p:ext uri="{BB962C8B-B14F-4D97-AF65-F5344CB8AC3E}">
        <p14:creationId xmlns:p14="http://schemas.microsoft.com/office/powerpoint/2010/main" val="859905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transition to identity domains is happening in two steps:</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First, we deploy the updated service to each region. We started this in November and the updated service is now available in all commercial OCI regions. We also expect it to be available in Gov and Defense regions in 2022 with full FedRAMP compliance.</a:t>
            </a:r>
          </a:p>
          <a:p>
            <a:pPr marL="171450" indent="-171450">
              <a:buFont typeface="Arial" panose="020B0604020202020204" pitchFamily="34" charset="0"/>
              <a:buChar char="•"/>
            </a:pPr>
            <a:r>
              <a:rPr lang="en-US" dirty="0"/>
              <a:t>This does not impact existing OCI tenancies or IDCS instances. So, you will not have seen identity domains yet in your environment unless you created a new tenancy after it was available.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Once the service is available in every region, we’ll begin our conversion process. We’ve already started the process with numerous internal tenancies owned by Oracle. Soon, we’ll open up our Limited Availability (LA) Program for customers’ non-production environments. And then we’ll move on to include some production tenancies in the LA. Once we finish the LA program, we’ll begin the broader automated conversion process region-by-region and all remaining tenancies will be converted to the new model.</a:t>
            </a:r>
          </a:p>
          <a:p>
            <a:endParaRPr lang="en-US" dirty="0"/>
          </a:p>
          <a:p>
            <a:r>
              <a:rPr lang="en-US" dirty="0"/>
              <a:t>Tenancy owners will be notified through the OCI console about 1-2 weeks before the upgrade is rolled out and there’s no downtime or re-configuration required.</a:t>
            </a:r>
          </a:p>
          <a:p>
            <a:endParaRPr lang="en-US" dirty="0"/>
          </a:p>
          <a:p>
            <a:r>
              <a:rPr lang="en-US" dirty="0"/>
              <a:t>---</a:t>
            </a:r>
          </a:p>
          <a:p>
            <a:endParaRPr lang="en-US" dirty="0"/>
          </a:p>
          <a:p>
            <a:r>
              <a:rPr lang="en-US" dirty="0"/>
              <a:t>1:00</a:t>
            </a:r>
          </a:p>
        </p:txBody>
      </p:sp>
      <p:sp>
        <p:nvSpPr>
          <p:cNvPr id="4" name="Slide Number Placeholder 3"/>
          <p:cNvSpPr>
            <a:spLocks noGrp="1"/>
          </p:cNvSpPr>
          <p:nvPr>
            <p:ph type="sldNum" sz="quarter" idx="5"/>
          </p:nvPr>
        </p:nvSpPr>
        <p:spPr/>
        <p:txBody>
          <a:bodyPr/>
          <a:lstStyle/>
          <a:p>
            <a:fld id="{9EDC5964-3162-43B5-B1EC-63C8D166D7D3}" type="slidenum">
              <a:rPr lang="en-US" smtClean="0"/>
              <a:pPr/>
              <a:t>18</a:t>
            </a:fld>
            <a:endParaRPr lang="en-US" dirty="0"/>
          </a:p>
        </p:txBody>
      </p:sp>
    </p:spTree>
    <p:extLst>
      <p:ext uri="{BB962C8B-B14F-4D97-AF65-F5344CB8AC3E}">
        <p14:creationId xmlns:p14="http://schemas.microsoft.com/office/powerpoint/2010/main" val="3693281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expect these conversions to have very little impact on existing tenancies. This slide shows a typical IDCS instance. There’s the IDCS service with a set of APIs. Each instance has a set of data stored in its own database schema including users, groups, apps, and configuration and security settings. And the admin console leverages the service’s APIs for administration.</a:t>
            </a:r>
          </a:p>
          <a:p>
            <a:endParaRPr lang="en-US" dirty="0"/>
          </a:p>
          <a:p>
            <a:pPr marL="171450" indent="-171450">
              <a:buFont typeface="Arial" panose="020B0604020202020204" pitchFamily="34" charset="0"/>
              <a:buChar char="•"/>
            </a:pPr>
            <a:r>
              <a:rPr lang="en-US" dirty="0"/>
              <a:t>[click] - Step 1 of this merge is simply to apply metadata to existing instances. This maps each IDCS instance to an OCI tenancy.</a:t>
            </a:r>
            <a:br>
              <a:rPr lang="en-US" dirty="0"/>
            </a:br>
            <a:r>
              <a:rPr lang="en-US" dirty="0"/>
              <a:t>(This step isn’t required if IDCS is already part of an OCI tenancy but that wasn’t always the case)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[click] - Step 2 is simply to replace the IDCS admin console with an upgrade to the OCI console. The OCI console offers the same set of features and capabilities that were previously available in the IDCS console – it uses the same exact APIs.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Notice that the IDCS backend service and its APIs continue to exist and function as they had before. The existing IDCS instance also continues to exist in the same database with all the same configurations. The instance itself is not changed. We’re not moving data or migrating anything on the backend. We’re just attaching each instance to an OCI account and upgrading the console experience.</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There’s no impact or changes to SDKs, APIs, or service URLs. In most cases, your end users won’t even know that a change happened.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1:30</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19</a:t>
            </a:fld>
            <a:endParaRPr lang="en-US" dirty="0"/>
          </a:p>
        </p:txBody>
      </p:sp>
    </p:spTree>
    <p:extLst>
      <p:ext uri="{BB962C8B-B14F-4D97-AF65-F5344CB8AC3E}">
        <p14:creationId xmlns:p14="http://schemas.microsoft.com/office/powerpoint/2010/main" val="3337810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Source: </a:t>
            </a:r>
            <a:r>
              <a:rPr lang="en-US" sz="1800" u="sng" dirty="0">
                <a:solidFill>
                  <a:srgbClr val="0563C1"/>
                </a:solidFill>
                <a:effectLst/>
                <a:latin typeface="Calibri" panose="020F0502020204030204" pitchFamily="34" charset="0"/>
                <a:ea typeface="Calibri" panose="020F0502020204030204" pitchFamily="34" charset="0"/>
                <a:hlinkClick r:id="rId3"/>
              </a:rPr>
              <a:t>IDC Worldwide Identity and Access Management Market Shares, 2022: CIAM Grows Fastest</a:t>
            </a:r>
            <a:endParaRPr lang="en-US" sz="1800" dirty="0">
              <a:effectLst/>
              <a:latin typeface="Calibri" panose="020F0502020204030204" pitchFamily="34" charset="0"/>
              <a:ea typeface="Calibri" panose="020F0502020204030204" pitchFamily="34" charset="0"/>
            </a:endParaRPr>
          </a:p>
          <a:p>
            <a:r>
              <a:rPr lang="en-US" dirty="0"/>
              <a:t>June 2023</a:t>
            </a:r>
          </a:p>
        </p:txBody>
      </p:sp>
      <p:sp>
        <p:nvSpPr>
          <p:cNvPr id="4" name="Slide Number Placeholder 3"/>
          <p:cNvSpPr>
            <a:spLocks noGrp="1"/>
          </p:cNvSpPr>
          <p:nvPr>
            <p:ph type="sldNum" sz="quarter" idx="5"/>
          </p:nvPr>
        </p:nvSpPr>
        <p:spPr/>
        <p:txBody>
          <a:bodyPr/>
          <a:lstStyle/>
          <a:p>
            <a:fld id="{9EDC5964-3162-43B5-B1EC-63C8D166D7D3}" type="slidenum">
              <a:rPr lang="en-US" smtClean="0"/>
              <a:pPr/>
              <a:t>2</a:t>
            </a:fld>
            <a:endParaRPr lang="en-US" dirty="0"/>
          </a:p>
        </p:txBody>
      </p:sp>
    </p:spTree>
    <p:extLst>
      <p:ext uri="{BB962C8B-B14F-4D97-AF65-F5344CB8AC3E}">
        <p14:creationId xmlns:p14="http://schemas.microsoft.com/office/powerpoint/2010/main" val="2814207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typical BEFORE state where we have an OCI account with local users and groups, and there’s an IDCS instance which is federated into the OCI account.</a:t>
            </a:r>
          </a:p>
          <a:p>
            <a:endParaRPr lang="en-US" dirty="0"/>
          </a:p>
          <a:p>
            <a:pPr marL="171450" indent="-171450">
              <a:buFont typeface="Arial" panose="020B0604020202020204" pitchFamily="34" charset="0"/>
              <a:buChar char="•"/>
            </a:pPr>
            <a:r>
              <a:rPr lang="en-US" dirty="0"/>
              <a:t>[click] – First, we’re maintaining any external federations directly to OCI IAM. So, for example, if you have Azure AD federated into OCI, that continues to work as expected.</a:t>
            </a:r>
          </a:p>
          <a:p>
            <a:pPr marL="171450" indent="-171450">
              <a:buFont typeface="Arial" panose="020B0604020202020204" pitchFamily="34" charset="0"/>
              <a:buChar char="•"/>
            </a:pPr>
            <a:r>
              <a:rPr lang="en-US" dirty="0"/>
              <a:t>[click] – Local OCI accounts will become a special identity domain in the OCI tenancy called the Default identity domain.</a:t>
            </a:r>
          </a:p>
          <a:p>
            <a:pPr marL="171450" indent="-171450">
              <a:buFont typeface="Arial" panose="020B0604020202020204" pitchFamily="34" charset="0"/>
              <a:buChar char="•"/>
            </a:pPr>
            <a:r>
              <a:rPr lang="en-US" dirty="0"/>
              <a:t>[click] – The primordial IDCS instance (the one that was created at account provisioning time) that is federated to OCI becomes a domain called </a:t>
            </a:r>
            <a:r>
              <a:rPr lang="en-US" dirty="0" err="1"/>
              <a:t>OracleIdentityCloudService</a:t>
            </a:r>
            <a:r>
              <a:rPr lang="en-US" dirty="0"/>
              <a:t>.</a:t>
            </a:r>
          </a:p>
          <a:p>
            <a:pPr marL="171450" indent="-171450">
              <a:buFont typeface="Arial" panose="020B0604020202020204" pitchFamily="34" charset="0"/>
              <a:buChar char="•"/>
            </a:pPr>
            <a:r>
              <a:rPr lang="en-US" dirty="0"/>
              <a:t>[click] – All other IDCS instances also become identity domains.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All domains that were previously IDCS instances will maintain their existing license type, features, limits, and configurations. In the console, the domain type will match the previous IDCS license. We were very intentional to avoid any unwanted changes. So, we’re not automating or forcing a change to any of the new domain types.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1:00</a:t>
            </a:r>
          </a:p>
        </p:txBody>
      </p:sp>
      <p:sp>
        <p:nvSpPr>
          <p:cNvPr id="4" name="Slide Number Placeholder 3"/>
          <p:cNvSpPr>
            <a:spLocks noGrp="1"/>
          </p:cNvSpPr>
          <p:nvPr>
            <p:ph type="sldNum" sz="quarter" idx="5"/>
          </p:nvPr>
        </p:nvSpPr>
        <p:spPr/>
        <p:txBody>
          <a:bodyPr/>
          <a:lstStyle/>
          <a:p>
            <a:fld id="{9EDC5964-3162-43B5-B1EC-63C8D166D7D3}" type="slidenum">
              <a:rPr lang="en-US" smtClean="0"/>
              <a:pPr/>
              <a:t>20</a:t>
            </a:fld>
            <a:endParaRPr lang="en-US" dirty="0"/>
          </a:p>
        </p:txBody>
      </p:sp>
    </p:spTree>
    <p:extLst>
      <p:ext uri="{BB962C8B-B14F-4D97-AF65-F5344CB8AC3E}">
        <p14:creationId xmlns:p14="http://schemas.microsoft.com/office/powerpoint/2010/main" val="1994441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provide a high-level understanding of identity domain types, but please refer to the official docs for full information on what’s included in each domain type and the related limits. </a:t>
            </a:r>
          </a:p>
          <a:p>
            <a:endParaRPr lang="en-US" dirty="0"/>
          </a:p>
          <a:p>
            <a:r>
              <a:rPr lang="en-US" dirty="0"/>
              <a:t>Let’s start with type: Free</a:t>
            </a:r>
          </a:p>
          <a:p>
            <a:endParaRPr lang="en-US" dirty="0"/>
          </a:p>
          <a:p>
            <a:pPr marL="171450" indent="-171450">
              <a:buFont typeface="Arial" panose="020B0604020202020204" pitchFamily="34" charset="0"/>
              <a:buChar char="•"/>
            </a:pPr>
            <a:r>
              <a:rPr lang="en-US" b="1" dirty="0"/>
              <a:t>Free: </a:t>
            </a:r>
            <a:r>
              <a:rPr lang="en-US" dirty="0"/>
              <a:t>Every OCI account has a Default domain which is of type </a:t>
            </a:r>
            <a:r>
              <a:rPr lang="en-US" b="1" dirty="0"/>
              <a:t>Free</a:t>
            </a:r>
            <a:r>
              <a:rPr lang="en-US" dirty="0"/>
              <a:t> and the ability to create an additional Free domain. The intent of providing Free identity domains is to allow customers of OCI to manage access to their cloud resources. These are relatively full-featured with various authentication options including MFA and Adaptive Security. But there’s a limit of 2000 users so these aren’t ideal for setting up enterprise workforce Access Management.</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Oracle Apps:</a:t>
            </a:r>
            <a:r>
              <a:rPr lang="en-US" dirty="0"/>
              <a:t> You may want to ignore this domain type. The reason I say that is that you can’t elect to use an </a:t>
            </a:r>
            <a:r>
              <a:rPr lang="en-US" b="1" dirty="0"/>
              <a:t>Oracle Apps</a:t>
            </a:r>
            <a:r>
              <a:rPr lang="en-US" dirty="0"/>
              <a:t> domain. It’s a reserved domain type for use by Oracle service teams. They can provision an Oracle Apps domain for you, when you purchase their service. It’s a way for Oracle to offer strong IAM features at no additional cost to the customer. But the service team has to register with the IAM service and agree to the chargeback costs. We’re actively working with various service teams across Oracle Cloud and SaaS and many will be leveraging these domains in the coming months. But again, they’re not an option for you unless a service team creates it on your behalf.</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For both of those domain types, there are some feature restrictions. For example, you don’t get the bridges, proxies, and gateways that enable IAM for hybrid-cloud environments. And there’s a limit of two non-Oracle apps. These domain types are both intended to help you manage access to Oracle Cloud services. If you want more than what these allow, you can upgrade. And that brings me to:</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0" dirty="0"/>
              <a:t>[click] – </a:t>
            </a:r>
            <a:r>
              <a:rPr lang="en-US" b="1" dirty="0"/>
              <a:t>Oracle Apps Premium:</a:t>
            </a:r>
            <a:r>
              <a:rPr lang="en-US" dirty="0"/>
              <a:t> Now this is an interesting one. Priced at only $0.25/user/mo., this domain type provides a robust feature set – including the bridges, proxies, and gateways for on-prem apps – but it’s intended for use only with Oracle applications. That includes on-prem apps, databases, E-Business Suite, Peoplesoft – if it’s a commercial Oracle product, you can use this domain type. We do allow up to six non-Oracle apps as well. Obviously, most of us have well more than six non-Oracle applications. But if your model is to use another IAM solution for most apps and you want to use OCI IAM for your Oracle footprint, this domain type may be the right way to go.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And the last two are pretty simple.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0" dirty="0"/>
              <a:t>[click] – </a:t>
            </a:r>
            <a:r>
              <a:rPr lang="en-US" b="1" dirty="0"/>
              <a:t>External</a:t>
            </a:r>
            <a:r>
              <a:rPr lang="en-US" dirty="0"/>
              <a:t> domains provide the right feature set for Consumer IAM or app developers with consumer or citizen audiences. It provides social logon, self-registration, terms-of-use consent, and other consumer-facing features. But it doesn’t support hybrid IAM. You can’t integrate with Active Directory or on-prem apps.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0" dirty="0"/>
              <a:t>[click] – </a:t>
            </a:r>
            <a:r>
              <a:rPr lang="en-US" b="1" dirty="0"/>
              <a:t>Premium</a:t>
            </a:r>
            <a:r>
              <a:rPr lang="en-US" dirty="0"/>
              <a:t> domains provide the full feature set with no feature restrictions.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So, hopefully, that helps you understand the five identity domain types and what to expect for each.</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https://docs.oracle.com/en-us/iaas/Content/Identity/sku/overview.htm#overview</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3:00</a:t>
            </a:r>
          </a:p>
        </p:txBody>
      </p:sp>
      <p:sp>
        <p:nvSpPr>
          <p:cNvPr id="4" name="Slide Number Placeholder 3"/>
          <p:cNvSpPr>
            <a:spLocks noGrp="1"/>
          </p:cNvSpPr>
          <p:nvPr>
            <p:ph type="sldNum" sz="quarter" idx="5"/>
          </p:nvPr>
        </p:nvSpPr>
        <p:spPr/>
        <p:txBody>
          <a:bodyPr/>
          <a:lstStyle/>
          <a:p>
            <a:fld id="{9EDC5964-3162-43B5-B1EC-63C8D166D7D3}" type="slidenum">
              <a:rPr lang="en-US" smtClean="0"/>
              <a:pPr/>
              <a:t>21</a:t>
            </a:fld>
            <a:endParaRPr lang="en-US" dirty="0"/>
          </a:p>
        </p:txBody>
      </p:sp>
    </p:spTree>
    <p:extLst>
      <p:ext uri="{BB962C8B-B14F-4D97-AF65-F5344CB8AC3E}">
        <p14:creationId xmlns:p14="http://schemas.microsoft.com/office/powerpoint/2010/main" val="555957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t>
            </a:r>
          </a:p>
          <a:p>
            <a:endParaRPr lang="en-US" dirty="0"/>
          </a:p>
          <a:p>
            <a:r>
              <a:rPr lang="en-US" dirty="0"/>
              <a:t>Note: </a:t>
            </a:r>
            <a:r>
              <a:rPr lang="en-US" i="1" dirty="0"/>
              <a:t>These slides don’t need to be part of a general introduction to the OCI IAM service but can be used to dive deeper into specific topics or to help field Q&amp;A.</a:t>
            </a:r>
          </a:p>
          <a:p>
            <a:endParaRPr lang="en-US" b="1"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22</a:t>
            </a:fld>
            <a:endParaRPr lang="en-US" dirty="0"/>
          </a:p>
        </p:txBody>
      </p:sp>
    </p:spTree>
    <p:extLst>
      <p:ext uri="{BB962C8B-B14F-4D97-AF65-F5344CB8AC3E}">
        <p14:creationId xmlns:p14="http://schemas.microsoft.com/office/powerpoint/2010/main" val="2390862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For more information: </a:t>
            </a:r>
          </a:p>
          <a:p>
            <a:pPr marL="171450" indent="-171450">
              <a:buFont typeface="Arial" panose="020B0604020202020204" pitchFamily="34" charset="0"/>
              <a:buChar char="•"/>
            </a:pPr>
            <a:r>
              <a:rPr lang="en-US" dirty="0"/>
              <a:t>https://docs.oracle.com/en-us/iaas/Content/Identity/Concepts/overview.htm</a:t>
            </a:r>
          </a:p>
          <a:p>
            <a:pPr marL="171450" indent="-171450">
              <a:buFont typeface="Arial" panose="020B0604020202020204" pitchFamily="34" charset="0"/>
              <a:buChar char="•"/>
            </a:pPr>
            <a:r>
              <a:rPr lang="en-US" dirty="0"/>
              <a:t>https://docs.oracle.com/en-us/iaas/Content/Identity/Concepts/policies.htm#How_Policies_Work</a:t>
            </a:r>
          </a:p>
          <a:p>
            <a:pPr marL="171450" indent="-171450">
              <a:buFont typeface="Arial" panose="020B0604020202020204" pitchFamily="34" charset="0"/>
              <a:buChar char="•"/>
            </a:pPr>
            <a:r>
              <a:rPr lang="en-US" dirty="0"/>
              <a:t>https://docs.oracle.com/en-us/iaas/Content/Identity/Concepts/commonpolicies.htm#top</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28</a:t>
            </a:fld>
            <a:endParaRPr lang="en-US" dirty="0"/>
          </a:p>
        </p:txBody>
      </p:sp>
    </p:spTree>
    <p:extLst>
      <p:ext uri="{BB962C8B-B14F-4D97-AF65-F5344CB8AC3E}">
        <p14:creationId xmlns:p14="http://schemas.microsoft.com/office/powerpoint/2010/main" val="3854275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30</a:t>
            </a:fld>
            <a:endParaRPr lang="en-US" dirty="0"/>
          </a:p>
        </p:txBody>
      </p:sp>
    </p:spTree>
    <p:extLst>
      <p:ext uri="{BB962C8B-B14F-4D97-AF65-F5344CB8AC3E}">
        <p14:creationId xmlns:p14="http://schemas.microsoft.com/office/powerpoint/2010/main" val="21972159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t>
            </a:r>
          </a:p>
          <a:p>
            <a:endParaRPr lang="en-US" dirty="0"/>
          </a:p>
          <a:p>
            <a:r>
              <a:rPr lang="en-US" dirty="0"/>
              <a:t>5:00</a:t>
            </a:r>
          </a:p>
        </p:txBody>
      </p:sp>
      <p:sp>
        <p:nvSpPr>
          <p:cNvPr id="4" name="Slide Number Placeholder 3"/>
          <p:cNvSpPr>
            <a:spLocks noGrp="1"/>
          </p:cNvSpPr>
          <p:nvPr>
            <p:ph type="sldNum" sz="quarter" idx="5"/>
          </p:nvPr>
        </p:nvSpPr>
        <p:spPr/>
        <p:txBody>
          <a:bodyPr/>
          <a:lstStyle/>
          <a:p>
            <a:fld id="{9EDC5964-3162-43B5-B1EC-63C8D166D7D3}" type="slidenum">
              <a:rPr lang="en-US" smtClean="0"/>
              <a:pPr/>
              <a:t>31</a:t>
            </a:fld>
            <a:endParaRPr lang="en-US" dirty="0"/>
          </a:p>
        </p:txBody>
      </p:sp>
    </p:spTree>
    <p:extLst>
      <p:ext uri="{BB962C8B-B14F-4D97-AF65-F5344CB8AC3E}">
        <p14:creationId xmlns:p14="http://schemas.microsoft.com/office/powerpoint/2010/main" val="1921135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OCI IAM is delivered as a service so you don’t need to worry about the backend architecture or the infrastructure it runs on, but this slide is just to give you a little insight into how the service is designed. This is somewhat of a high-level representation – it’s not a technical blueprint, some of the details may be omitted, but hopefully it gives you an understanding of the basics.</a:t>
            </a:r>
          </a:p>
          <a:p>
            <a:endParaRPr lang="en-US" dirty="0"/>
          </a:p>
          <a:p>
            <a:r>
              <a:rPr lang="en-US" dirty="0"/>
              <a:t>OCI IAM is accessible from the public internet and internal OCI networks. </a:t>
            </a:r>
          </a:p>
          <a:p>
            <a:endParaRPr lang="en-US" dirty="0"/>
          </a:p>
          <a:p>
            <a:r>
              <a:rPr lang="en-US" dirty="0"/>
              <a:t>Only the load-balancers are exposed to the public and each layer of the architecture (Web-Tier, App-Tier, Cache-Tier, Data-Tier) has its own private subnets. Access in and out of the subnets is controlled by OCI security lists. And the service itself is deployed on an isolated VCN network.</a:t>
            </a:r>
          </a:p>
          <a:p>
            <a:endParaRPr lang="en-US" dirty="0"/>
          </a:p>
          <a:p>
            <a:r>
              <a:rPr lang="en-US" dirty="0"/>
              <a:t>Inside each region, we have either multiple Availability Domains or Fault Domains (in single-AD regions). They act the same way, but Fault Domains are closer together than Availability Domains. ADs are in separate buildings while Fault Domains are different racks in the same building.</a:t>
            </a:r>
          </a:p>
          <a:p>
            <a:endParaRPr lang="en-US" dirty="0"/>
          </a:p>
          <a:p>
            <a:r>
              <a:rPr lang="en-US" dirty="0"/>
              <a:t>IAM is deployed with redundant installations within each region that provide high availability (at least one additional service and data tier in each AD/FDs). The service is automatically replicated to all OCI regions where an OCI resource subscription has been purchased for the customer tenancy. But don’t be confused by that. Replication is not HA or DR. Access to additional regions requires the home region to be available. I’ll talk more about replication in a moment.</a:t>
            </a:r>
          </a:p>
          <a:p>
            <a:endParaRPr lang="en-US" dirty="0"/>
          </a:p>
          <a:p>
            <a:r>
              <a:rPr lang="en-US" dirty="0"/>
              <a:t>[click] – In early 2022, we deployed cross-region Disaster Recovery to many regions. Our docs lay this out (link below), but basically, if your country has more than one region – or if laws in your country generally allow data to move to another specific region (as is the case for Germany and Netherlands), then we have implemented cross-region DR. In some countries, there’s only one region and no suitable DR region so DR is not yet enabled in those regions. Again, the details are in the docs under “Managing Identity Domains”. When enabled, the data for your instance is replicated to the paired region.</a:t>
            </a:r>
          </a:p>
          <a:p>
            <a:endParaRPr lang="en-US" dirty="0"/>
          </a:p>
          <a:p>
            <a:r>
              <a:rPr lang="en-US" dirty="0"/>
              <a:t>[click] – In the unlikely event that the entire OCI home region becomes unavailable, we can route traffic to the secondary region to speed the service recovery and retain as much data as possible.</a:t>
            </a:r>
          </a:p>
          <a:p>
            <a:endParaRPr lang="en-US" dirty="0"/>
          </a:p>
          <a:p>
            <a:r>
              <a:rPr lang="en-US" i="0" dirty="0"/>
              <a:t>If this DR failover happens, the secondary region becomes the home region. It supports authentication, and full administration; it’s not read-only.</a:t>
            </a:r>
          </a:p>
          <a:p>
            <a:endParaRPr lang="en-US" i="0" dirty="0"/>
          </a:p>
          <a:p>
            <a:r>
              <a:rPr lang="en-US" i="0" dirty="0"/>
              <a:t>This is essentially service recovery – in other words: It doesn’t prevent the failure. There may be some down time. And there may be some data loss. But DR allows us to recover the service if something catastrophic happens in the primary region.</a:t>
            </a:r>
          </a:p>
          <a:p>
            <a:endParaRPr lang="en-US" i="0" dirty="0"/>
          </a:p>
          <a:p>
            <a:r>
              <a:rPr lang="en-US" i="0" dirty="0"/>
              <a:t>We are also exploring potential designs for cross-region HA which will enable faster failover to a secondary region with full capabilities for sign-on and administration. It’s based on replication so customers will be able to choose the secondary region and test your own HA/DR process.  Specific dates are still to be determined but we have some pretty good ideas of what we want to build.</a:t>
            </a:r>
          </a:p>
          <a:p>
            <a:endParaRPr lang="en-US" dirty="0"/>
          </a:p>
          <a:p>
            <a:r>
              <a:rPr lang="en-US" dirty="0"/>
              <a:t>This DR that’s already implemented applies to IDCS instances as well. So, you do not have to wait for your tenancy to have identity domains to get cross-region DR. If you’re in Australia, Canada, Japan, South Korea, U.K., U.S., and several others, you already have it.</a:t>
            </a:r>
          </a:p>
          <a:p>
            <a:endParaRPr lang="en-US" dirty="0"/>
          </a:p>
          <a:p>
            <a:r>
              <a:rPr lang="en-US" dirty="0"/>
              <a:t>---</a:t>
            </a:r>
          </a:p>
          <a:p>
            <a:endParaRPr lang="en-US" dirty="0"/>
          </a:p>
          <a:p>
            <a:r>
              <a:rPr lang="en-US" dirty="0"/>
              <a:t>https://docs.oracle.com/en-us/iaas/Content/Identity/domains/overview.htm#disaster_recovery_and_domains</a:t>
            </a:r>
          </a:p>
          <a:p>
            <a:endParaRPr lang="en-US" dirty="0"/>
          </a:p>
          <a:p>
            <a:r>
              <a:rPr lang="en-US" dirty="0"/>
              <a:t>---</a:t>
            </a:r>
          </a:p>
          <a:p>
            <a:endParaRPr lang="en-US" dirty="0"/>
          </a:p>
          <a:p>
            <a:r>
              <a:rPr lang="en-US" dirty="0"/>
              <a:t>3:30</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260224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OCI IAM replication often gets confused with DR or HA. So, I just wanted to touch on this. </a:t>
            </a:r>
          </a:p>
          <a:p>
            <a:endParaRPr lang="en-US" dirty="0"/>
          </a:p>
          <a:p>
            <a:pPr marL="171450" indent="-171450">
              <a:buFont typeface="Arial" panose="020B0604020202020204" pitchFamily="34" charset="0"/>
              <a:buChar char="•"/>
            </a:pPr>
            <a:r>
              <a:rPr lang="en-US" dirty="0"/>
              <a:t>[click] – Obviously, OCI IAM is required to authenticate and authorize access to OCI resources.</a:t>
            </a:r>
          </a:p>
          <a:p>
            <a:pPr marL="171450" indent="-171450">
              <a:buFont typeface="Arial" panose="020B0604020202020204" pitchFamily="34" charset="0"/>
              <a:buChar char="•"/>
            </a:pPr>
            <a:r>
              <a:rPr lang="en-US" dirty="0"/>
              <a:t>[click] – If you subscribe your tenancy to additional OCI regions, you need OCI IAM presence to facilitate access to the resources in the secondary region. This is what we call OCI IAM replication. This is not DR or HA. If the primary region is unavailable, you can’t authenticate directly to the secondary region. And the IAM instance in the second region is read-only; all changes have to be made in the primary region.</a:t>
            </a:r>
          </a:p>
          <a:p>
            <a:endParaRPr lang="en-US" dirty="0"/>
          </a:p>
          <a:p>
            <a:r>
              <a:rPr lang="en-US" dirty="0"/>
              <a:t>So, replication is important and serves a vital function. But it’s not HA or DR. Having said that, as I mentioned on the last slide, we’re looking at leveraging this replication capability to enable cross-region HA with full functionality (authentication and read/write). So, that’s what we’re expecting to be the next generation of HA/DR. And with that approach, you’ll be able to choose the secondary region and to test your HA/DR processes, on your own schedule, because it’s applied per-tenancy.</a:t>
            </a:r>
          </a:p>
          <a:p>
            <a:endParaRPr lang="en-US" dirty="0"/>
          </a:p>
          <a:p>
            <a:r>
              <a:rPr lang="en-US" dirty="0"/>
              <a:t>---</a:t>
            </a:r>
          </a:p>
          <a:p>
            <a:endParaRPr lang="en-US" dirty="0"/>
          </a:p>
          <a:p>
            <a:r>
              <a:rPr lang="en-US" dirty="0"/>
              <a:t>1:30</a:t>
            </a:r>
          </a:p>
        </p:txBody>
      </p:sp>
      <p:sp>
        <p:nvSpPr>
          <p:cNvPr id="4" name="Slide Number Placeholder 3"/>
          <p:cNvSpPr>
            <a:spLocks noGrp="1"/>
          </p:cNvSpPr>
          <p:nvPr>
            <p:ph type="sldNum" sz="quarter" idx="5"/>
          </p:nvPr>
        </p:nvSpPr>
        <p:spPr/>
        <p:txBody>
          <a:bodyPr/>
          <a:lstStyle/>
          <a:p>
            <a:fld id="{9EDC5964-3162-43B5-B1EC-63C8D166D7D3}" type="slidenum">
              <a:rPr lang="en-US" smtClean="0"/>
              <a:pPr/>
              <a:t>33</a:t>
            </a:fld>
            <a:endParaRPr lang="en-US" dirty="0"/>
          </a:p>
        </p:txBody>
      </p:sp>
    </p:spTree>
    <p:extLst>
      <p:ext uri="{BB962C8B-B14F-4D97-AF65-F5344CB8AC3E}">
        <p14:creationId xmlns:p14="http://schemas.microsoft.com/office/powerpoint/2010/main" val="2358995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35</a:t>
            </a:fld>
            <a:endParaRPr lang="en-US" dirty="0"/>
          </a:p>
        </p:txBody>
      </p:sp>
    </p:spTree>
    <p:extLst>
      <p:ext uri="{BB962C8B-B14F-4D97-AF65-F5344CB8AC3E}">
        <p14:creationId xmlns:p14="http://schemas.microsoft.com/office/powerpoint/2010/main" val="2014158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thinking of moving your EBS workload to the cloud (or just modernizing on-prem),</a:t>
            </a:r>
          </a:p>
          <a:p>
            <a:endParaRPr lang="en-US" dirty="0"/>
          </a:p>
          <a:p>
            <a:r>
              <a:rPr lang="en-US" dirty="0"/>
              <a:t>[click] – One option is simply to move the entire stack to the cloud. You can certainly host all of these components on OCI and the IAM Suite Dev team is making it easier for customers who want to run OAM or other IAM software components on OCI.</a:t>
            </a:r>
          </a:p>
          <a:p>
            <a:endParaRPr lang="en-US" dirty="0"/>
          </a:p>
          <a:p>
            <a:r>
              <a:rPr lang="en-US" dirty="0"/>
              <a:t>[click] – But a lot of customers want to simplify their infrastructure and to remove the required OAM and OID components that EBS typically requires for SSO.</a:t>
            </a:r>
          </a:p>
          <a:p>
            <a:endParaRPr lang="en-US" dirty="0"/>
          </a:p>
          <a:p>
            <a:r>
              <a:rPr lang="en-US" dirty="0"/>
              <a:t>So, another option is to </a:t>
            </a:r>
          </a:p>
          <a:p>
            <a:endParaRPr lang="en-US" dirty="0"/>
          </a:p>
          <a:p>
            <a:r>
              <a:rPr lang="en-US" dirty="0"/>
              <a:t>[click] – Replace the requirements for OAM and OUD or OID with the IDCS EBS Asserter. This provides a simpler architecture that supports SSO to EBS and it’s been very popular with customers.</a:t>
            </a:r>
          </a:p>
          <a:p>
            <a:endParaRPr lang="en-US" dirty="0"/>
          </a:p>
          <a:p>
            <a:r>
              <a:rPr lang="en-US" dirty="0"/>
              <a:t>This scenario also enables federation from external identity providers like Okta or Microsoft Azure AD for SSO to EBS whether it’s on-prem or in the cloud.</a:t>
            </a:r>
          </a:p>
          <a:p>
            <a:endParaRPr lang="en-US" dirty="0"/>
          </a:p>
          <a:p>
            <a:r>
              <a:rPr lang="en-US" dirty="0"/>
              <a:t>[click] – And OCI IAM also supports Provisioning to/from EBS, whether hosted in the cloud or on-prem, via the Provisioning Bridge component. And this approach supports managing entitlements within EBS via the concept of Application Roles.</a:t>
            </a:r>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37</a:t>
            </a:fld>
            <a:endParaRPr lang="en-US" dirty="0"/>
          </a:p>
        </p:txBody>
      </p:sp>
    </p:spTree>
    <p:extLst>
      <p:ext uri="{BB962C8B-B14F-4D97-AF65-F5344CB8AC3E}">
        <p14:creationId xmlns:p14="http://schemas.microsoft.com/office/powerpoint/2010/main" val="1291495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100" dirty="0">
                <a:latin typeface="Oracle Sans Tab" panose="020B0503020204020204" pitchFamily="34" charset="0"/>
                <a:cs typeface="Oracle Sans Tab" panose="020B0503020204020204" pitchFamily="34" charset="0"/>
              </a:rPr>
              <a:t>Source: IDC, Worldwide Identity and Access Management Forecast,  2022–2026: Lead, Follow, or Get Out of the Way, #US48670522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latin typeface="Oracle Sans Tab" panose="020B0503020204020204" pitchFamily="34" charset="0"/>
              <a:cs typeface="Oracle Sans Tab" panose="020B05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latin typeface="Oracle Sans Tab" panose="020B0503020204020204" pitchFamily="34" charset="0"/>
                <a:cs typeface="Oracle Sans Tab" panose="020B0503020204020204" pitchFamily="34" charset="0"/>
              </a:rPr>
              <a:t>Advice for Technology Suppliers</a:t>
            </a:r>
            <a:endParaRPr lang="en-US" altLang="en-US" sz="1100" dirty="0">
              <a:latin typeface="Oracle Sans Tab" panose="020B0503020204020204" pitchFamily="34" charset="0"/>
              <a:cs typeface="Oracle Sans Tab" panose="020B0503020204020204" pitchFamily="34" charset="0"/>
            </a:endParaRPr>
          </a:p>
          <a:p>
            <a:pPr>
              <a:buFont typeface="Arial" panose="020B0604020202020204" pitchFamily="34" charset="0"/>
              <a:buNone/>
            </a:pPr>
            <a:endParaRPr lang="en-US" sz="1100" b="0" dirty="0">
              <a:latin typeface="Oracle Sans Tab" panose="020B0503020204020204" pitchFamily="34" charset="0"/>
              <a:cs typeface="Oracle Sans Tab" panose="020B0503020204020204" pitchFamily="34" charset="0"/>
            </a:endParaRPr>
          </a:p>
          <a:p>
            <a:pPr marL="171450" indent="-171450">
              <a:buFont typeface="Arial" panose="020B0604020202020204" pitchFamily="34" charset="0"/>
              <a:buChar char="•"/>
            </a:pPr>
            <a:r>
              <a:rPr lang="en-US" sz="1100" b="1" dirty="0">
                <a:latin typeface="Oracle Sans Tab" panose="020B0503020204020204" pitchFamily="34" charset="0"/>
                <a:cs typeface="Oracle Sans Tab" panose="020B0503020204020204" pitchFamily="34" charset="0"/>
              </a:rPr>
              <a:t>Develop a plan to be a bigger player that eventually defines a full software platform. </a:t>
            </a:r>
            <a:r>
              <a:rPr lang="en-US" sz="1100" dirty="0">
                <a:latin typeface="Oracle Sans Tab" panose="020B0503020204020204" pitchFamily="34" charset="0"/>
                <a:cs typeface="Oracle Sans Tab" panose="020B0503020204020204" pitchFamily="34" charset="0"/>
              </a:rPr>
              <a:t>CISOs are tired of piecemealing something together from four or more different vendors and will increasingly be attracted to those that can provide access, privilege, and governance. IDC believes maybe half the total market will be placing long-term bets in the next two to three years as they migrate away from clunky on-premises systems and replace inadequate homegrown solutions. Bad identity solutions cause stress among employees and partners and are just outright bypassed by consumers.</a:t>
            </a:r>
          </a:p>
          <a:p>
            <a:pPr marL="171450" indent="-171450">
              <a:buFont typeface="Arial" panose="020B0604020202020204" pitchFamily="34" charset="0"/>
              <a:buChar char="•"/>
            </a:pPr>
            <a:r>
              <a:rPr lang="en-US" sz="1100" b="1" dirty="0">
                <a:latin typeface="Oracle Sans Tab" panose="020B0503020204020204" pitchFamily="34" charset="0"/>
                <a:cs typeface="Oracle Sans Tab" panose="020B0503020204020204" pitchFamily="34" charset="0"/>
              </a:rPr>
              <a:t>Develop a strong IDaaS solution that can also work on premises for the minority of use cases that will still exist five years from now.</a:t>
            </a:r>
            <a:r>
              <a:rPr lang="en-US" sz="1100" dirty="0">
                <a:latin typeface="Oracle Sans Tab" panose="020B0503020204020204" pitchFamily="34" charset="0"/>
                <a:cs typeface="Oracle Sans Tab" panose="020B0503020204020204" pitchFamily="34" charset="0"/>
              </a:rPr>
              <a:t> Several of the most feature-rich platforms are still stronger on premises than in the cloud; no wonder, they've been operating there for decades, and the innovator's dilemma is to serve the needs of the installed base rather than prepare for a next phase. That next phase will be IDaaS, or you're aiming at a niche (wait for private equity to come calling if the code base is strong).</a:t>
            </a:r>
          </a:p>
          <a:p>
            <a:pPr marL="171450" indent="-171450">
              <a:buFont typeface="Arial" panose="020B0604020202020204" pitchFamily="34" charset="0"/>
              <a:buChar char="•"/>
            </a:pPr>
            <a:r>
              <a:rPr lang="en-US" sz="1100" b="1" dirty="0">
                <a:latin typeface="Oracle Sans Tab" panose="020B0503020204020204" pitchFamily="34" charset="0"/>
                <a:cs typeface="Oracle Sans Tab" panose="020B0503020204020204" pitchFamily="34" charset="0"/>
              </a:rPr>
              <a:t>Add AI/ML technology everywhere it makes sense, driving value from risk-based analytics. </a:t>
            </a:r>
            <a:r>
              <a:rPr lang="en-US" sz="1100" dirty="0">
                <a:latin typeface="Oracle Sans Tab" panose="020B0503020204020204" pitchFamily="34" charset="0"/>
                <a:cs typeface="Oracle Sans Tab" panose="020B0503020204020204" pitchFamily="34" charset="0"/>
              </a:rPr>
              <a:t>Identity has always been a pain; changes to identity systems will certainly be a pain. Data is pretty abundant, but how can that analysis be supplied to reduce the manual labor element (definitions and approvals) of identity security? Any ROI study documents that the biggest savings associated with an IT technology purchase is the reduction in head count. Pinpoint where people are involved and strive to replace them with supervised logic.</a:t>
            </a:r>
          </a:p>
          <a:p>
            <a:pPr marL="171450" indent="-171450">
              <a:buFont typeface="Arial" panose="020B0604020202020204" pitchFamily="34" charset="0"/>
              <a:buChar char="•"/>
            </a:pPr>
            <a:r>
              <a:rPr lang="en-US" sz="1100" b="1" dirty="0">
                <a:latin typeface="Oracle Sans Tab" panose="020B0503020204020204" pitchFamily="34" charset="0"/>
                <a:cs typeface="Oracle Sans Tab" panose="020B0503020204020204" pitchFamily="34" charset="0"/>
              </a:rPr>
              <a:t>Consider adding/acquiring a secrets management solution to secure your future position as an identity supplier.</a:t>
            </a:r>
            <a:r>
              <a:rPr lang="en-US" sz="1100" dirty="0">
                <a:latin typeface="Oracle Sans Tab" panose="020B0503020204020204" pitchFamily="34" charset="0"/>
                <a:cs typeface="Oracle Sans Tab" panose="020B0503020204020204" pitchFamily="34" charset="0"/>
              </a:rPr>
              <a:t> Even today, there are more "things" than people operating within your networks. Successful identity management vendors are going to need to provide access and monitor machine-to-machine interactions as much as they do people. A thing can cause a lot of damage in short order when it's compromised. It is a bit of a different game, but there are numerous requirements that can leverage core identity components. Don't be the vendor that fails to check the things box on the RFP for worldwide conglomerate XYZ.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100" dirty="0">
              <a:latin typeface="Oracle Sans Tab" panose="020B0503020204020204" pitchFamily="34" charset="0"/>
              <a:cs typeface="Oracle Sans Tab" panose="020B0503020204020204" pitchFamily="34" charset="0"/>
            </a:endParaRPr>
          </a:p>
        </p:txBody>
      </p:sp>
      <p:sp>
        <p:nvSpPr>
          <p:cNvPr id="4" name="Slide Number Placeholder 3"/>
          <p:cNvSpPr>
            <a:spLocks noGrp="1"/>
          </p:cNvSpPr>
          <p:nvPr>
            <p:ph type="sldNum" sz="quarter" idx="5"/>
          </p:nvPr>
        </p:nvSpPr>
        <p:spPr/>
        <p:txBody>
          <a:bodyPr/>
          <a:lstStyle/>
          <a:p>
            <a:fld id="{9EDC5964-3162-43B5-B1EC-63C8D166D7D3}" type="slidenum">
              <a:rPr lang="en-US" smtClean="0"/>
              <a:pPr/>
              <a:t>3</a:t>
            </a:fld>
            <a:endParaRPr lang="en-US" dirty="0"/>
          </a:p>
        </p:txBody>
      </p:sp>
    </p:spTree>
    <p:extLst>
      <p:ext uri="{BB962C8B-B14F-4D97-AF65-F5344CB8AC3E}">
        <p14:creationId xmlns:p14="http://schemas.microsoft.com/office/powerpoint/2010/main" val="10866141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Q: What happens to existing group mappings from Azure AD through IDCS to OCI IAM?</a:t>
            </a:r>
            <a:endParaRPr lang="en-US" sz="1200" dirty="0"/>
          </a:p>
          <a:p>
            <a:r>
              <a:rPr lang="en-US" sz="1200" dirty="0"/>
              <a:t>A common customer use-case is to leverage Azure AD for authentication with Single Sign On (SSO) into OCI IAM via IDCS. Here’s how it works:</a:t>
            </a:r>
          </a:p>
          <a:p>
            <a:pPr>
              <a:buFont typeface="Arial" panose="020B0604020202020204" pitchFamily="34" charset="0"/>
              <a:buChar char="•"/>
            </a:pPr>
            <a:r>
              <a:rPr lang="en-US" sz="1200" dirty="0"/>
              <a:t> The customer leverages Azure AD for authentication and has configured federated SSO from Azure AD into the Oracle IDCS instance that came with their OCI account (aka the primordial IDCS).</a:t>
            </a:r>
          </a:p>
          <a:p>
            <a:pPr>
              <a:buFont typeface="Arial" panose="020B0604020202020204" pitchFamily="34" charset="0"/>
              <a:buChar char="•"/>
            </a:pPr>
            <a:r>
              <a:rPr lang="en-US" sz="1200" dirty="0"/>
              <a:t> They have also configured federation from the primordial IDCS into OCI IAM and mapped group(s) from Azure AD into OCI. They may use this process, for example, to populate the </a:t>
            </a:r>
            <a:r>
              <a:rPr lang="en-US" sz="1200" i="1" dirty="0"/>
              <a:t>OCI Administrators</a:t>
            </a:r>
            <a:r>
              <a:rPr lang="en-US" sz="1200" dirty="0"/>
              <a:t> group.</a:t>
            </a:r>
          </a:p>
          <a:p>
            <a:pPr>
              <a:buFont typeface="Arial" panose="020B0604020202020204" pitchFamily="34" charset="0"/>
              <a:buChar char="•"/>
            </a:pPr>
            <a:r>
              <a:rPr lang="en-US" sz="1200" dirty="0"/>
              <a:t> The customer may have written OCI policies that reference OCI IAM groups that are populated from Azure AD.</a:t>
            </a:r>
          </a:p>
          <a:p>
            <a:pPr>
              <a:buFont typeface="Arial" panose="020B0604020202020204" pitchFamily="34" charset="0"/>
              <a:buChar char="•"/>
            </a:pPr>
            <a:r>
              <a:rPr lang="en-US" sz="1200" dirty="0"/>
              <a:t> They may have also configured Single Sign-on into Oracle E-Business Suite or Oracle ERP and mapped other group(s) from Azure AD into the applications.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3828384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So, when IDCS instances and the local IAM users and groups become OCI IAM </a:t>
            </a:r>
            <a:r>
              <a:rPr lang="en-US" sz="1200" b="1" i="1" dirty="0"/>
              <a:t>identity domains</a:t>
            </a:r>
            <a:r>
              <a:rPr lang="en-US" sz="1200" b="1" dirty="0"/>
              <a:t>, what will happen to this configuration? Will it continue to function as expected? The simple answer is yes.</a:t>
            </a:r>
            <a:endParaRPr lang="en-US" sz="1200" dirty="0"/>
          </a:p>
          <a:p>
            <a:r>
              <a:rPr lang="en-US" sz="1200" dirty="0"/>
              <a:t>When identity domains are introduced into the account, local users and groups will be placed in a special identity domain named </a:t>
            </a:r>
            <a:r>
              <a:rPr lang="en-US" sz="1200" i="1" dirty="0"/>
              <a:t>Default</a:t>
            </a:r>
            <a:r>
              <a:rPr lang="en-US" sz="1200" dirty="0"/>
              <a:t>, which is of type </a:t>
            </a:r>
            <a:r>
              <a:rPr lang="en-US" sz="1200" i="1" dirty="0"/>
              <a:t>Free</a:t>
            </a:r>
            <a:r>
              <a:rPr lang="en-US" sz="1200" dirty="0"/>
              <a:t>. The primordial IDCS instance becomes an identity domain named </a:t>
            </a:r>
            <a:r>
              <a:rPr lang="en-US" sz="1200" i="1" dirty="0" err="1"/>
              <a:t>OracleIdentityCloudService</a:t>
            </a:r>
            <a:r>
              <a:rPr lang="en-US" sz="1200" i="1" dirty="0"/>
              <a:t>.</a:t>
            </a:r>
            <a:r>
              <a:rPr lang="en-US" sz="1200" dirty="0"/>
              <a:t> As IDCS instances become identity domains, they maintain their existing license types, feature sets, and limits. So, if the primordial instance has a license type of IDCS Foundation, the </a:t>
            </a:r>
            <a:r>
              <a:rPr lang="en-US" sz="1200" i="1" dirty="0" err="1"/>
              <a:t>OracleIdentityCloudService</a:t>
            </a:r>
            <a:r>
              <a:rPr lang="en-US" sz="1200" dirty="0"/>
              <a:t> domain will have a type of </a:t>
            </a:r>
            <a:r>
              <a:rPr lang="en-US" sz="1200" i="1" dirty="0"/>
              <a:t>IDCS-Foundation</a:t>
            </a:r>
            <a:r>
              <a:rPr lang="en-US" sz="1200" dirty="0"/>
              <a:t>.</a:t>
            </a:r>
          </a:p>
          <a:p>
            <a:endParaRPr lang="en-US" sz="1200" dirty="0"/>
          </a:p>
          <a:p>
            <a:r>
              <a:rPr lang="en-US" sz="1200" dirty="0"/>
              <a:t>Because the IDCS instance is now represented as an identity domain in the IAM service, there is no need for SSO federation between the two identity domains. Since OCI access policies may have already been written without a domain qualifier, those existing policies will reference users and groups that now exist in the </a:t>
            </a:r>
            <a:r>
              <a:rPr lang="en-US" sz="1200" i="1" dirty="0"/>
              <a:t>Default</a:t>
            </a:r>
            <a:r>
              <a:rPr lang="en-US" sz="1200" dirty="0"/>
              <a:t> domain. The process to deploy identity domains is designed to maintain group mappings and user/group synchronization between the </a:t>
            </a:r>
            <a:r>
              <a:rPr lang="en-US" sz="1200" i="1" dirty="0" err="1"/>
              <a:t>OracleIdentityCloudService</a:t>
            </a:r>
            <a:r>
              <a:rPr lang="en-US" sz="1200" dirty="0"/>
              <a:t> and </a:t>
            </a:r>
            <a:r>
              <a:rPr lang="en-US" sz="1200" i="1" dirty="0"/>
              <a:t>Default</a:t>
            </a:r>
            <a:r>
              <a:rPr lang="en-US" sz="1200" dirty="0"/>
              <a:t> domains. So pre-existing users and groups in the </a:t>
            </a:r>
            <a:r>
              <a:rPr lang="en-US" sz="1200" i="1" dirty="0"/>
              <a:t>Default</a:t>
            </a:r>
            <a:r>
              <a:rPr lang="en-US" sz="1200" dirty="0"/>
              <a:t> domain will continue to be auto-populated from </a:t>
            </a:r>
            <a:r>
              <a:rPr lang="en-US" sz="1200" i="1" dirty="0" err="1"/>
              <a:t>OracleIdentityCloudService</a:t>
            </a:r>
            <a:r>
              <a:rPr lang="en-US" sz="1200" dirty="0">
                <a:solidFill>
                  <a:srgbClr val="172B4D"/>
                </a:solidFill>
                <a:effectLst/>
              </a:rPr>
              <a:t>, which in turn are synchronized from Azure AD. </a:t>
            </a:r>
            <a:r>
              <a:rPr lang="en-US" sz="1200" dirty="0"/>
              <a:t>Any pre-existing OCI policies will therefore continue to function by referencing the users/groups in the </a:t>
            </a:r>
            <a:r>
              <a:rPr lang="en-US" sz="1200" i="1" dirty="0"/>
              <a:t>Default</a:t>
            </a:r>
            <a:r>
              <a:rPr lang="en-US" sz="1200" dirty="0"/>
              <a:t> domain.</a:t>
            </a:r>
          </a:p>
          <a:p>
            <a:endParaRPr lang="en-US" sz="1200" dirty="0"/>
          </a:p>
          <a:p>
            <a:r>
              <a:rPr lang="en-US" sz="1200" dirty="0"/>
              <a:t>To be clear, in this scenario, both the </a:t>
            </a:r>
            <a:r>
              <a:rPr lang="en-US" sz="1200" i="1" dirty="0"/>
              <a:t>Default</a:t>
            </a:r>
            <a:r>
              <a:rPr lang="en-US" sz="1200" dirty="0"/>
              <a:t> domain and the </a:t>
            </a:r>
            <a:r>
              <a:rPr lang="en-US" sz="1200" i="1" dirty="0" err="1"/>
              <a:t>OracleIdentityCloudService</a:t>
            </a:r>
            <a:r>
              <a:rPr lang="en-US" sz="1200" dirty="0"/>
              <a:t> domain will have the same set of users and groups populated, which originate from Azure AD. Customers will have the option to remove</a:t>
            </a:r>
            <a:r>
              <a:rPr lang="en-US" sz="1200" dirty="0">
                <a:solidFill>
                  <a:srgbClr val="172B4D"/>
                </a:solidFill>
                <a:effectLst/>
              </a:rPr>
              <a:t> the federation between the </a:t>
            </a:r>
            <a:r>
              <a:rPr lang="en-US" sz="1200" i="1" dirty="0" err="1">
                <a:solidFill>
                  <a:srgbClr val="172B4D"/>
                </a:solidFill>
                <a:effectLst/>
              </a:rPr>
              <a:t>OracleIdentityCloudService</a:t>
            </a:r>
            <a:r>
              <a:rPr lang="en-US" sz="1200" dirty="0">
                <a:solidFill>
                  <a:srgbClr val="172B4D"/>
                </a:solidFill>
                <a:effectLst/>
              </a:rPr>
              <a:t> and </a:t>
            </a:r>
            <a:r>
              <a:rPr lang="en-US" sz="1200" i="1" dirty="0">
                <a:solidFill>
                  <a:srgbClr val="172B4D"/>
                </a:solidFill>
                <a:effectLst/>
              </a:rPr>
              <a:t>Default</a:t>
            </a:r>
            <a:r>
              <a:rPr lang="en-US" sz="1200" dirty="0">
                <a:solidFill>
                  <a:srgbClr val="172B4D"/>
                </a:solidFill>
                <a:effectLst/>
              </a:rPr>
              <a:t> domains, </a:t>
            </a:r>
            <a:r>
              <a:rPr lang="en-US" sz="1200" dirty="0"/>
              <a:t>keep their federation from Azure AD to </a:t>
            </a:r>
            <a:r>
              <a:rPr lang="en-US" sz="1200" i="1" dirty="0" err="1"/>
              <a:t>OracleIdentityCloudService</a:t>
            </a:r>
            <a:r>
              <a:rPr lang="en-US" sz="1200" i="1" dirty="0"/>
              <a:t>,</a:t>
            </a:r>
            <a:r>
              <a:rPr lang="en-US" sz="1200" dirty="0">
                <a:solidFill>
                  <a:srgbClr val="172B4D"/>
                </a:solidFill>
                <a:effectLst/>
              </a:rPr>
              <a:t> and update their IAM policy statements to reference the </a:t>
            </a:r>
            <a:r>
              <a:rPr lang="en-US" sz="1200" i="1" dirty="0" err="1">
                <a:solidFill>
                  <a:srgbClr val="172B4D"/>
                </a:solidFill>
                <a:effectLst/>
              </a:rPr>
              <a:t>OracleIdentityCloudService</a:t>
            </a:r>
            <a:r>
              <a:rPr lang="en-US" sz="1200" dirty="0">
                <a:solidFill>
                  <a:srgbClr val="172B4D"/>
                </a:solidFill>
                <a:effectLst/>
              </a:rPr>
              <a:t> domain. </a:t>
            </a:r>
            <a:r>
              <a:rPr lang="en-US" sz="1200" dirty="0"/>
              <a:t>Another option would be to reconfigure Azure AD to federate directly to the </a:t>
            </a:r>
            <a:r>
              <a:rPr lang="en-US" sz="1200" i="1" dirty="0"/>
              <a:t>Default</a:t>
            </a:r>
            <a:r>
              <a:rPr lang="en-US" sz="1200" dirty="0"/>
              <a:t> domain bypassing the </a:t>
            </a:r>
            <a:r>
              <a:rPr lang="en-US" sz="1200" i="1" dirty="0" err="1"/>
              <a:t>OracleIdentityCloudService</a:t>
            </a:r>
            <a:r>
              <a:rPr lang="en-US" sz="1200" dirty="0"/>
              <a:t> domain, but we prefer and recommend the former approach (update policies to reference </a:t>
            </a:r>
            <a:r>
              <a:rPr lang="en-US" sz="1200" i="1" dirty="0" err="1">
                <a:solidFill>
                  <a:srgbClr val="172B4D"/>
                </a:solidFill>
                <a:effectLst/>
              </a:rPr>
              <a:t>OracleIdentityCloudService</a:t>
            </a:r>
            <a:r>
              <a:rPr lang="en-US" sz="1200" dirty="0"/>
              <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10154667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41</a:t>
            </a:fld>
            <a:endParaRPr lang="en-US" dirty="0"/>
          </a:p>
        </p:txBody>
      </p:sp>
    </p:spTree>
    <p:extLst>
      <p:ext uri="{BB962C8B-B14F-4D97-AF65-F5344CB8AC3E}">
        <p14:creationId xmlns:p14="http://schemas.microsoft.com/office/powerpoint/2010/main" val="2541139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t>
            </a:r>
          </a:p>
          <a:p>
            <a:endParaRPr lang="en-US" dirty="0"/>
          </a:p>
          <a:p>
            <a:r>
              <a:rPr lang="en-US" dirty="0"/>
              <a:t>5:00</a:t>
            </a:r>
          </a:p>
        </p:txBody>
      </p:sp>
      <p:sp>
        <p:nvSpPr>
          <p:cNvPr id="4" name="Slide Number Placeholder 3"/>
          <p:cNvSpPr>
            <a:spLocks noGrp="1"/>
          </p:cNvSpPr>
          <p:nvPr>
            <p:ph type="sldNum" sz="quarter" idx="5"/>
          </p:nvPr>
        </p:nvSpPr>
        <p:spPr/>
        <p:txBody>
          <a:bodyPr/>
          <a:lstStyle/>
          <a:p>
            <a:fld id="{9EDC5964-3162-43B5-B1EC-63C8D166D7D3}" type="slidenum">
              <a:rPr lang="en-US" smtClean="0"/>
              <a:pPr/>
              <a:t>42</a:t>
            </a:fld>
            <a:endParaRPr lang="en-US" dirty="0"/>
          </a:p>
        </p:txBody>
      </p:sp>
    </p:spTree>
    <p:extLst>
      <p:ext uri="{BB962C8B-B14F-4D97-AF65-F5344CB8AC3E}">
        <p14:creationId xmlns:p14="http://schemas.microsoft.com/office/powerpoint/2010/main" val="3495821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r>
              <a:rPr lang="en-US" sz="1200" b="0" i="0" kern="1200" dirty="0">
                <a:solidFill>
                  <a:schemeClr val="tx1"/>
                </a:solidFill>
                <a:effectLst/>
                <a:ea typeface="+mn-ea"/>
              </a:rPr>
              <a:t>I talked earlier about the importance of OCI IAM to Oracle as a whole. It’s critical infrastructure for Oracle Cloud and SaaS applications. This means we will continue to innovate, grow, and to strengthen the service across availability, performance, features, and intelligence.</a:t>
            </a:r>
          </a:p>
          <a:p>
            <a:endParaRPr lang="en-US" dirty="0"/>
          </a:p>
          <a:p>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0:30</a:t>
            </a:r>
          </a:p>
          <a:p>
            <a:endParaRPr lang="en-US" dirty="0"/>
          </a:p>
        </p:txBody>
      </p:sp>
      <p:sp>
        <p:nvSpPr>
          <p:cNvPr id="4" name="Slide Number Placeholder 3"/>
          <p:cNvSpPr>
            <a:spLocks noGrp="1"/>
          </p:cNvSpPr>
          <p:nvPr>
            <p:ph type="sldNum" sz="quarter" idx="5"/>
            <p:custDataLst>
              <p:tags r:id="rId3"/>
            </p:custDataLst>
          </p:nvPr>
        </p:nvSpPr>
        <p:spPr/>
        <p:txBody>
          <a:bodyPr/>
          <a:lstStyle/>
          <a:p>
            <a:fld id="{9EDC5964-3162-43B5-B1EC-63C8D166D7D3}" type="slidenum">
              <a:rPr lang="en-US" smtClean="0"/>
              <a:t>43</a:t>
            </a:fld>
            <a:endParaRPr lang="en-US"/>
          </a:p>
        </p:txBody>
      </p:sp>
    </p:spTree>
    <p:extLst>
      <p:ext uri="{BB962C8B-B14F-4D97-AF65-F5344CB8AC3E}">
        <p14:creationId xmlns:p14="http://schemas.microsoft.com/office/powerpoint/2010/main" val="15050794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high-level vision for OCI IAM, as I mentioned earlier, focuses on key themes of Simplicity, Visibility, and improved Automation.</a:t>
            </a:r>
          </a:p>
          <a:p>
            <a:pPr marL="0" indent="0">
              <a:buFont typeface="Wingdings" panose="05000000000000000000" pitchFamily="2" charset="2"/>
              <a:buNone/>
            </a:pPr>
            <a:endParaRPr lang="en-US" dirty="0"/>
          </a:p>
          <a:p>
            <a:pPr marL="171450" indent="-171450">
              <a:buFont typeface="Arial" panose="020B0604020202020204" pitchFamily="34" charset="0"/>
              <a:buChar char="•"/>
            </a:pPr>
            <a:r>
              <a:rPr lang="en-US" b="1" dirty="0"/>
              <a:t>For Enterprise IAM Use-Cases: </a:t>
            </a:r>
          </a:p>
          <a:p>
            <a:pPr marL="628650" lvl="1" indent="-171450">
              <a:buFont typeface="Arial" panose="020B0604020202020204" pitchFamily="34" charset="0"/>
              <a:buChar char="•"/>
            </a:pPr>
            <a:r>
              <a:rPr lang="en-US" dirty="0"/>
              <a:t>We want to continue offering a high value proposition. Our cost is very low compared to competitors for the same functionality. </a:t>
            </a:r>
          </a:p>
          <a:p>
            <a:pPr marL="628650" lvl="1" indent="-171450">
              <a:buFont typeface="Arial" panose="020B0604020202020204" pitchFamily="34" charset="0"/>
              <a:buChar char="•"/>
            </a:pPr>
            <a:r>
              <a:rPr lang="en-US" dirty="0"/>
              <a:t>We’re also introducing risk, governance, and PAM-related features so we’ll have a converged identity platform with all the functionality customers need in a single unified IDaaS service. </a:t>
            </a:r>
          </a:p>
          <a:p>
            <a:pPr marL="628650" lvl="1" indent="-171450">
              <a:buFont typeface="Arial" panose="020B0604020202020204" pitchFamily="34" charset="0"/>
              <a:buChar char="•"/>
            </a:pPr>
            <a:r>
              <a:rPr lang="en-US" dirty="0"/>
              <a:t>We’ll continue adding new analytics capabilities and risk indicators, which will help automate the remediation of access-related risk.</a:t>
            </a:r>
          </a:p>
          <a:p>
            <a:pPr marL="628650" lvl="1" indent="-171450">
              <a:buFont typeface="Arial" panose="020B0604020202020204" pitchFamily="34" charset="0"/>
              <a:buChar char="•"/>
            </a:pPr>
            <a:r>
              <a:rPr lang="en-US" dirty="0"/>
              <a:t>And we want to continue to expand the set of applications and targets that are pre-integrated with the service.</a:t>
            </a:r>
          </a:p>
          <a:p>
            <a:pPr marL="171450" indent="-171450">
              <a:buFont typeface="Arial" panose="020B0604020202020204" pitchFamily="34" charset="0"/>
              <a:buChar char="•"/>
            </a:pPr>
            <a:r>
              <a:rPr lang="en-US" b="1" dirty="0"/>
              <a:t>For Consumer and Developer IAM Use-Cases: </a:t>
            </a:r>
          </a:p>
          <a:p>
            <a:pPr marL="628650" lvl="1" indent="-171450">
              <a:buFont typeface="Arial" panose="020B0604020202020204" pitchFamily="34" charset="0"/>
              <a:buChar char="•"/>
            </a:pPr>
            <a:r>
              <a:rPr lang="en-US" dirty="0"/>
              <a:t>We want to more deeply embed into developer tools. </a:t>
            </a:r>
          </a:p>
          <a:p>
            <a:pPr marL="628650" lvl="1" indent="-171450">
              <a:buFont typeface="Arial" panose="020B0604020202020204" pitchFamily="34" charset="0"/>
              <a:buChar char="•"/>
            </a:pPr>
            <a:r>
              <a:rPr lang="en-US" dirty="0"/>
              <a:t>We’re working on establishing a shared fabric with APIs and hooks across various services to simplify the development process.</a:t>
            </a:r>
          </a:p>
          <a:p>
            <a:pPr marL="628650" lvl="1" indent="-171450">
              <a:buFont typeface="Arial" panose="020B0604020202020204" pitchFamily="34" charset="0"/>
              <a:buChar char="•"/>
            </a:pPr>
            <a:r>
              <a:rPr lang="en-US" dirty="0"/>
              <a:t>And we want to expand automation and analytics in ways that are specifically beneficial for these use-cases.</a:t>
            </a:r>
          </a:p>
          <a:p>
            <a:pPr marL="171450" indent="-171450">
              <a:buFont typeface="Arial" panose="020B0604020202020204" pitchFamily="34" charset="0"/>
              <a:buChar char="•"/>
            </a:pPr>
            <a:r>
              <a:rPr lang="en-US" b="1" dirty="0"/>
              <a:t>For managing access to Oracle Cloud and SaaS: </a:t>
            </a:r>
          </a:p>
          <a:p>
            <a:pPr marL="628650" lvl="1" indent="-171450">
              <a:buFont typeface="Arial" panose="020B0604020202020204" pitchFamily="34" charset="0"/>
              <a:buChar char="•"/>
            </a:pPr>
            <a:r>
              <a:rPr lang="en-US" b="0" dirty="0"/>
              <a:t>We want to get to a point where there’s zero-touch integrations. If you subscribe to an Oracle app, like ERP or HCM, you shouldn’t have to configure a connector or setup federation. It should be done automatically when you subscribe.</a:t>
            </a:r>
          </a:p>
          <a:p>
            <a:pPr marL="628650" lvl="1" indent="-171450">
              <a:buFont typeface="Arial" panose="020B0604020202020204" pitchFamily="34" charset="0"/>
              <a:buChar char="•"/>
            </a:pPr>
            <a:r>
              <a:rPr lang="en-US" b="0" dirty="0"/>
              <a:t>We also want deeper visibility into OCI resources and Oracle applications. We understand the security models and business roles, so these should be natively exposed in our console to foster a full view of access and risk that extends down into those critical business applications.</a:t>
            </a:r>
          </a:p>
          <a:p>
            <a:pPr marL="628650" lvl="1" indent="-171450">
              <a:buFont typeface="Arial" panose="020B0604020202020204" pitchFamily="34" charset="0"/>
              <a:buChar char="•"/>
            </a:pPr>
            <a:r>
              <a:rPr lang="en-US" b="0" dirty="0"/>
              <a:t>We want security policies to auto-tune based on risk identified in the environment – either based on configuration, user behavior, or other factors. </a:t>
            </a:r>
          </a:p>
          <a:p>
            <a:pPr marL="628650" lvl="1" indent="-171450">
              <a:buFont typeface="Arial" panose="020B0604020202020204" pitchFamily="34" charset="0"/>
              <a:buChar char="•"/>
            </a:pPr>
            <a:r>
              <a:rPr lang="en-US" b="0" dirty="0"/>
              <a:t>And ultimately, we want to push our application teams to get to a shared security model so that business roles and access entitlements are uniformly understood across apps. Obviously, this is a bigger project that involves many dev teams, but it’s a goal worth pursuing.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2:30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Specific dates and deliverables are TBD.</a:t>
            </a:r>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44</a:t>
            </a:fld>
            <a:endParaRPr lang="en-US" dirty="0"/>
          </a:p>
        </p:txBody>
      </p:sp>
    </p:spTree>
    <p:extLst>
      <p:ext uri="{BB962C8B-B14F-4D97-AF65-F5344CB8AC3E}">
        <p14:creationId xmlns:p14="http://schemas.microsoft.com/office/powerpoint/2010/main" val="27700394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understand that you have many options for Identity-as-a-Service (IDaaS). In general, a lot of IDaaS functionality is becoming standard. SAML is SAML. And most IDaaS solutions allow you to authenticate with strong methods, validate access against security policies, and facilitate sign-on to target apps. So, why would you choose Oracle for IDaaS?</a:t>
            </a:r>
          </a:p>
          <a:p>
            <a:endParaRPr lang="en-US" dirty="0"/>
          </a:p>
          <a:p>
            <a:pPr marL="171450" indent="-171450">
              <a:buFont typeface="Arial" panose="020B0604020202020204" pitchFamily="34" charset="0"/>
              <a:buChar char="•"/>
            </a:pPr>
            <a:r>
              <a:rPr lang="en-US" dirty="0"/>
              <a:t>[click] - First, OCI IAM offers a very </a:t>
            </a:r>
            <a:r>
              <a:rPr lang="en-US" b="1" dirty="0"/>
              <a:t>strong value proposition</a:t>
            </a:r>
            <a:r>
              <a:rPr lang="en-US" dirty="0"/>
              <a:t>. Put simply, you get more for your money. We offer a strong feature set that’s all-inclusive for the use-case. If you’re enabling workforce access to business applications, you get everything you need for a single, low-cost license including MFA, adaptive security, automated provisioning and deprovisioning, the use of the proxies, bridges, and gateways, etc. – with no additional costs. Other vendors may price a-la-carte which can get very expensive over time.</a:t>
            </a:r>
          </a:p>
          <a:p>
            <a:pPr marL="171450" indent="-171450">
              <a:buFont typeface="Arial" panose="020B0604020202020204" pitchFamily="34" charset="0"/>
              <a:buChar char="•"/>
            </a:pPr>
            <a:r>
              <a:rPr lang="en-US" dirty="0"/>
              <a:t>If geography and data residency requirements matter to you, our presence across the globe is another strong advantage. We can meet local data residency requirements in many geographies around the world with over 35 cloud regions and counting. And our support team operates 24x7 following the sun and typically offers support in local languages.</a:t>
            </a:r>
          </a:p>
          <a:p>
            <a:pPr marL="171450" indent="-171450">
              <a:buFont typeface="Arial" panose="020B0604020202020204" pitchFamily="34" charset="0"/>
              <a:buChar char="•"/>
            </a:pPr>
            <a:r>
              <a:rPr lang="en-US" dirty="0"/>
              <a:t>The service is natively part of OCI, which is one of the world’s top cloud platforms. So, you get strong performance and scale and plenty of room for growth. The Oracle cloud is a platform so in addition to Identity, you can leverage WAF, database, secrets manager, certificates, and a robust application development platform.</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[click] - We also have broader depth for Oracle applications. If you’re running Oracle HCM or ERP, E-Busines Suite, or Oracle Database, we have advantages in our ability to support these targets. For example, the EBS Asserter facilitates SSO to EBS without the typically-required software IAM components (OAM and Oracle Directory). And we support application roles giving you management control of permissions inside of the application. Most IAM solutions stop at the binary allow/deny into an application. With App Roles, you can manage or automate what privileges people will have after they authenticate.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[click] – And our experience counts too. As I mentioned up front, we’ve been leaders in the IAM space since the beginning. We work with many of the world’s largest, most complex organizations. We weren’t built to ONLY address the needs of the mid-market. Many of our customers run their businesses on Oracle. We have a partnership with our customers. So, it’s important that we’re able to tackle the big, difficult problems of IAM and we do that every day – whether you work with Oracle service delivery teams, have Oracle support your own efforts, or work with any of our global System Integration partners, you’ll get the help you need to address whatever requirements or complexity that you encounter.</a:t>
            </a:r>
          </a:p>
          <a:p>
            <a:endParaRPr lang="en-US" dirty="0"/>
          </a:p>
          <a:p>
            <a:r>
              <a:rPr lang="en-US" dirty="0"/>
              <a:t>---</a:t>
            </a:r>
          </a:p>
          <a:p>
            <a:endParaRPr lang="en-US" dirty="0"/>
          </a:p>
          <a:p>
            <a:r>
              <a:rPr lang="en-US" dirty="0"/>
              <a:t>2:00</a:t>
            </a:r>
          </a:p>
        </p:txBody>
      </p:sp>
      <p:sp>
        <p:nvSpPr>
          <p:cNvPr id="4" name="Slide Number Placeholder 3"/>
          <p:cNvSpPr>
            <a:spLocks noGrp="1"/>
          </p:cNvSpPr>
          <p:nvPr>
            <p:ph type="sldNum" sz="quarter" idx="5"/>
          </p:nvPr>
        </p:nvSpPr>
        <p:spPr/>
        <p:txBody>
          <a:bodyPr/>
          <a:lstStyle/>
          <a:p>
            <a:fld id="{9EDC5964-3162-43B5-B1EC-63C8D166D7D3}" type="slidenum">
              <a:rPr lang="en-US" smtClean="0"/>
              <a:pPr/>
              <a:t>45</a:t>
            </a:fld>
            <a:endParaRPr lang="en-US" dirty="0"/>
          </a:p>
        </p:txBody>
      </p:sp>
    </p:spTree>
    <p:extLst>
      <p:ext uri="{BB962C8B-B14F-4D97-AF65-F5344CB8AC3E}">
        <p14:creationId xmlns:p14="http://schemas.microsoft.com/office/powerpoint/2010/main" val="42187154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select customers:</a:t>
            </a:r>
          </a:p>
          <a:p>
            <a:endParaRPr lang="en-US" dirty="0"/>
          </a:p>
          <a:p>
            <a:pPr marL="171450" indent="-171450">
              <a:buFont typeface="Arial" panose="020B0604020202020204" pitchFamily="34" charset="0"/>
              <a:buChar char="•"/>
            </a:pPr>
            <a:r>
              <a:rPr lang="en-US" dirty="0"/>
              <a:t>The University of Colorado has over 300,000 users and 100+ app integrations.</a:t>
            </a:r>
          </a:p>
          <a:p>
            <a:pPr marL="171450" indent="-171450">
              <a:buFont typeface="Arial" panose="020B0604020202020204" pitchFamily="34" charset="0"/>
              <a:buChar char="•"/>
            </a:pPr>
            <a:r>
              <a:rPr lang="en-US" dirty="0"/>
              <a:t>The City and County of San Francisco provides SSO across over 50 Government agencies and reported a 6x lower cost as compared to the competitors they evaluated.</a:t>
            </a:r>
          </a:p>
          <a:p>
            <a:pPr marL="171450" indent="-171450">
              <a:buFont typeface="Arial" panose="020B0604020202020204" pitchFamily="34" charset="0"/>
              <a:buChar char="•"/>
            </a:pPr>
            <a:r>
              <a:rPr lang="en-US" dirty="0"/>
              <a:t>The Los Angeles School district is one of the country’s largest school systems.</a:t>
            </a:r>
          </a:p>
          <a:p>
            <a:pPr marL="171450" indent="-171450">
              <a:buFont typeface="Arial" panose="020B0604020202020204" pitchFamily="34" charset="0"/>
              <a:buChar char="•"/>
            </a:pPr>
            <a:r>
              <a:rPr lang="en-US" dirty="0"/>
              <a:t>Loblaw is a chain of grocery stores, pharmacies, and financial services across Canada with a robust loyalty program powered by OCI IAM. They manage access to their systems for more than half of all Canadian citizens.</a:t>
            </a:r>
          </a:p>
          <a:p>
            <a:pPr marL="171450" indent="-171450">
              <a:buFont typeface="Arial" panose="020B0604020202020204" pitchFamily="34" charset="0"/>
              <a:buChar char="•"/>
            </a:pPr>
            <a:r>
              <a:rPr lang="en-US" dirty="0"/>
              <a:t>This is just a representative set. Among our customers, we have universities, cities, retail companies, energy utilities, governments, tech companies, and more.</a:t>
            </a:r>
          </a:p>
          <a:p>
            <a:endParaRPr lang="en-US" dirty="0"/>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46</a:t>
            </a:fld>
            <a:endParaRPr lang="en-US" dirty="0"/>
          </a:p>
        </p:txBody>
      </p:sp>
    </p:spTree>
    <p:extLst>
      <p:ext uri="{BB962C8B-B14F-4D97-AF65-F5344CB8AC3E}">
        <p14:creationId xmlns:p14="http://schemas.microsoft.com/office/powerpoint/2010/main" val="31237577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47</a:t>
            </a:fld>
            <a:endParaRPr lang="en-US" dirty="0"/>
          </a:p>
        </p:txBody>
      </p:sp>
    </p:spTree>
    <p:extLst>
      <p:ext uri="{BB962C8B-B14F-4D97-AF65-F5344CB8AC3E}">
        <p14:creationId xmlns:p14="http://schemas.microsoft.com/office/powerpoint/2010/main" val="4251418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48</a:t>
            </a:fld>
            <a:endParaRPr lang="en-US" dirty="0"/>
          </a:p>
        </p:txBody>
      </p:sp>
    </p:spTree>
    <p:extLst>
      <p:ext uri="{BB962C8B-B14F-4D97-AF65-F5344CB8AC3E}">
        <p14:creationId xmlns:p14="http://schemas.microsoft.com/office/powerpoint/2010/main" val="4027890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Oracle has been in the IAM space since the beginning. We have </a:t>
            </a:r>
            <a:r>
              <a:rPr lang="en-US" b="1" dirty="0"/>
              <a:t>more experience than anyone</a:t>
            </a:r>
            <a:r>
              <a:rPr lang="en-US" dirty="0"/>
              <a:t> solving big, difficult Identity and Access Management challenges for the world’s largest, most complex organizations. Our global partner ecosystem includes the biggest names and covers the broadest geographies. Our world-class support organization provides support that follows the sun (24x7) and offers customer assistance in most local languages. And our native deployment across OCI allows us to support local deployments with adherence to data residency requirements in more global regions than any other IAM solution provider.</a:t>
            </a:r>
          </a:p>
          <a:p>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a critical era for those of us in the IAM space. Not only because the technology has changed or because the challenge is more complex than ever – but because our technologies (IAM), the tools that </a:t>
            </a:r>
            <a:r>
              <a:rPr lang="en-US" b="1" dirty="0"/>
              <a:t>we all use</a:t>
            </a:r>
            <a:r>
              <a:rPr lang="en-US" dirty="0"/>
              <a:t> day-to-day, are finally being recognized for their importance. I’m sure you’ve heard “identity is now the perimeter” - I’ll talk next about what that means.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1:00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10:00 (section)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4</a:t>
            </a:fld>
            <a:endParaRPr lang="en-US" dirty="0"/>
          </a:p>
        </p:txBody>
      </p:sp>
    </p:spTree>
    <p:extLst>
      <p:ext uri="{BB962C8B-B14F-4D97-AF65-F5344CB8AC3E}">
        <p14:creationId xmlns:p14="http://schemas.microsoft.com/office/powerpoint/2010/main" val="31082086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endParaRPr lang="en-US" dirty="0"/>
          </a:p>
          <a:p>
            <a:r>
              <a:rPr lang="en-US" dirty="0"/>
              <a:t>Note: </a:t>
            </a:r>
            <a:r>
              <a:rPr lang="en-US" i="1" dirty="0"/>
              <a:t>Use these slides to dive deeper into specific topics or to help field Q&amp;A.</a:t>
            </a:r>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49</a:t>
            </a:fld>
            <a:endParaRPr lang="en-US" dirty="0"/>
          </a:p>
        </p:txBody>
      </p:sp>
    </p:spTree>
    <p:extLst>
      <p:ext uri="{BB962C8B-B14F-4D97-AF65-F5344CB8AC3E}">
        <p14:creationId xmlns:p14="http://schemas.microsoft.com/office/powerpoint/2010/main" val="40114006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t>
            </a:r>
          </a:p>
          <a:p>
            <a:endParaRPr lang="en-US" dirty="0"/>
          </a:p>
          <a:p>
            <a:r>
              <a:rPr lang="en-US" dirty="0"/>
              <a:t>From the docs:</a:t>
            </a:r>
          </a:p>
          <a:p>
            <a:endParaRPr lang="en-US" dirty="0"/>
          </a:p>
          <a:p>
            <a:r>
              <a:rPr lang="en-US" dirty="0"/>
              <a:t>A digital certificate is like an electronic passport that helps a person, computer, or organization to exchange information securely over the internet using public key cryptography. A digital certificate may be referred to as a public key certificate.</a:t>
            </a:r>
          </a:p>
          <a:p>
            <a:endParaRPr lang="en-US" dirty="0"/>
          </a:p>
          <a:p>
            <a:r>
              <a:rPr lang="en-US" dirty="0"/>
              <a:t>Just like a passport, a digital certificate provides identifying information, is forgery resistant, and can be verified because it is issued by an official, trusted agency. The certificate can contain the name of the certificate holder, a serial number, expiration dates, a copy of the certificate holder's public key (used for encrypting messages and verifying digital signatures) and the digital signature of the certificate-issuing authority (CA) so that a recipient can verify that the certificate is real.</a:t>
            </a:r>
          </a:p>
          <a:p>
            <a:endParaRPr lang="en-US" dirty="0"/>
          </a:p>
          <a:p>
            <a:r>
              <a:rPr lang="en-US" dirty="0"/>
              <a:t>In order to verify external identity providers’ signatures, the service provider stores copies of their signing certificates. When the service provider receives a signed message from an identity provider, before the stored certificate is used to verify the signature, the certificate must be verified as valid. Certificate validation includes verifying that the certificate has not expired. After the certificate has been validated, the certificate is used to verify the signature on the message.</a:t>
            </a:r>
          </a:p>
          <a:p>
            <a:r>
              <a:rPr lang="en-US" dirty="0"/>
              <a:t>In order for this operation to succeed, the public key embedded in the certificate must match the private key that the identity provider used to sign the message.</a:t>
            </a:r>
          </a:p>
          <a:p>
            <a:endParaRPr lang="en-US" dirty="0"/>
          </a:p>
          <a:p>
            <a:r>
              <a:rPr lang="en-US" dirty="0"/>
              <a:t>Source:</a:t>
            </a:r>
          </a:p>
          <a:p>
            <a:r>
              <a:rPr lang="en-US" dirty="0"/>
              <a:t>https://docs.oracle.com/en-us/iaas/Content/Identity/identityproviders/manage-identity-providers.htm#usingconsole</a:t>
            </a:r>
          </a:p>
        </p:txBody>
      </p:sp>
      <p:sp>
        <p:nvSpPr>
          <p:cNvPr id="4" name="Slide Number Placeholder 3"/>
          <p:cNvSpPr>
            <a:spLocks noGrp="1"/>
          </p:cNvSpPr>
          <p:nvPr>
            <p:ph type="sldNum" sz="quarter" idx="5"/>
          </p:nvPr>
        </p:nvSpPr>
        <p:spPr/>
        <p:txBody>
          <a:bodyPr/>
          <a:lstStyle/>
          <a:p>
            <a:fld id="{9EDC5964-3162-43B5-B1EC-63C8D166D7D3}" type="slidenum">
              <a:rPr lang="en-US" smtClean="0"/>
              <a:pPr/>
              <a:t>50</a:t>
            </a:fld>
            <a:endParaRPr lang="en-US" dirty="0"/>
          </a:p>
        </p:txBody>
      </p:sp>
    </p:spTree>
    <p:extLst>
      <p:ext uri="{BB962C8B-B14F-4D97-AF65-F5344CB8AC3E}">
        <p14:creationId xmlns:p14="http://schemas.microsoft.com/office/powerpoint/2010/main" val="15715024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51</a:t>
            </a:fld>
            <a:endParaRPr lang="en-US" dirty="0"/>
          </a:p>
        </p:txBody>
      </p:sp>
    </p:spTree>
    <p:extLst>
      <p:ext uri="{BB962C8B-B14F-4D97-AF65-F5344CB8AC3E}">
        <p14:creationId xmlns:p14="http://schemas.microsoft.com/office/powerpoint/2010/main" val="1808091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use a brief weather analogy – there’s a high-pressure system developing…</a:t>
            </a:r>
          </a:p>
          <a:p>
            <a:pPr marL="0" indent="0">
              <a:buFont typeface="Arial" panose="020B0604020202020204" pitchFamily="34" charset="0"/>
              <a:buNone/>
            </a:pPr>
            <a:endParaRPr lang="en-US" b="0" dirty="0"/>
          </a:p>
          <a:p>
            <a:pPr marL="171450" indent="-171450">
              <a:buFont typeface="Arial" panose="020B0604020202020204" pitchFamily="34" charset="0"/>
              <a:buChar char="•"/>
            </a:pPr>
            <a:r>
              <a:rPr lang="en-US" b="1" dirty="0"/>
              <a:t>Distributed IT across on-prem, SaaS, and multiple clouds. </a:t>
            </a:r>
            <a:r>
              <a:rPr lang="en-US" b="0" dirty="0"/>
              <a:t>We call this “hybrid IT” or the “extended enterprise”.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Stakeholders (employees, partners, and customers) are also distributed and we have limited control over what devices they use, what networks they expose themselves to, or any other potentially poor security practices.</a:t>
            </a:r>
          </a:p>
          <a:p>
            <a:pPr marL="171450" indent="-171450">
              <a:buFont typeface="Arial" panose="020B0604020202020204" pitchFamily="34" charset="0"/>
              <a:buChar char="•"/>
            </a:pPr>
            <a:r>
              <a:rPr lang="en-US" b="1" dirty="0"/>
              <a:t>User credentials remain among the top targets for hackers. </a:t>
            </a:r>
            <a:r>
              <a:rPr lang="en-US" b="0" dirty="0"/>
              <a:t>The right credentials help establish a foothold and could quickly become keys to the kingdom. We know that account phishing and privilege escalation are among the top techniques used in cyber-attacks.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We lack visibility across the hundreds of applications deployed across our orgs. </a:t>
            </a:r>
            <a:r>
              <a:rPr lang="en-US" sz="1200" b="0" dirty="0"/>
              <a:t>Many were purchased directly by lines of business with no security oversight. We don’t always know what data is being accessed and by who?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IAM is often described as too complex to manage across all of these environments and use-cases</a:t>
            </a:r>
            <a:r>
              <a:rPr lang="en-US" sz="1200" b="0" dirty="0"/>
              <a:t>; There are probably multiple IAM silos in your environment. And it’s probably really difficult to answer simple questions like: “who has access to what?” and “how is that access being granted?”</a:t>
            </a:r>
          </a:p>
          <a:p>
            <a:pPr marL="0" indent="0">
              <a:buFont typeface="Arial" panose="020B0604020202020204" pitchFamily="34" charset="0"/>
              <a:buNone/>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Complexity is the enemy of security. All of this complexity increases risk and reduces our ability to respond to security and regulatory audits.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High pressure systems are not good for clouds.</a:t>
            </a:r>
          </a:p>
          <a:p>
            <a:endParaRPr lang="en-US" dirty="0"/>
          </a:p>
          <a:p>
            <a:r>
              <a:rPr lang="en-US" dirty="0"/>
              <a:t>So what can you do?</a:t>
            </a:r>
          </a:p>
          <a:p>
            <a:endParaRPr lang="en-US" dirty="0"/>
          </a:p>
          <a:p>
            <a:pPr marL="171450" indent="-171450">
              <a:buFont typeface="Wingdings" panose="05000000000000000000" pitchFamily="2" charset="2"/>
              <a:buChar char="§"/>
            </a:pPr>
            <a:r>
              <a:rPr lang="en-US" dirty="0"/>
              <a:t>[click] – </a:t>
            </a:r>
            <a:r>
              <a:rPr lang="en-US" b="1" dirty="0"/>
              <a:t>Zero Trust:</a:t>
            </a:r>
            <a:r>
              <a:rPr lang="en-US" dirty="0"/>
              <a:t> Always explicitly verify the user. Don’t assume that they’re who they claim to be, just based on a device or network.</a:t>
            </a:r>
          </a:p>
          <a:p>
            <a:pPr marL="171450" indent="-171450">
              <a:buFont typeface="Wingdings" panose="05000000000000000000" pitchFamily="2" charset="2"/>
              <a:buChar char="§"/>
            </a:pPr>
            <a:r>
              <a:rPr lang="en-US" dirty="0"/>
              <a:t>Enforce </a:t>
            </a:r>
            <a:r>
              <a:rPr lang="en-US" b="1" dirty="0"/>
              <a:t>Least Privilege</a:t>
            </a:r>
            <a:r>
              <a:rPr lang="en-US" dirty="0"/>
              <a:t> so that there are no permissions hanging out there that could be exploited (unless they’re needed).</a:t>
            </a:r>
          </a:p>
          <a:p>
            <a:pPr marL="171450" indent="-171450">
              <a:buFont typeface="Wingdings" panose="05000000000000000000" pitchFamily="2" charset="2"/>
              <a:buChar char="§"/>
            </a:pPr>
            <a:endParaRPr lang="en-US" dirty="0"/>
          </a:p>
          <a:p>
            <a:pPr marL="171450" indent="-171450">
              <a:buFont typeface="Wingdings" panose="05000000000000000000" pitchFamily="2" charset="2"/>
              <a:buChar char="§"/>
            </a:pPr>
            <a:r>
              <a:rPr lang="en-US" dirty="0"/>
              <a:t>[click] – </a:t>
            </a:r>
            <a:r>
              <a:rPr lang="en-US" b="1" dirty="0"/>
              <a:t>Assume Breach:</a:t>
            </a:r>
            <a:r>
              <a:rPr lang="en-US" dirty="0"/>
              <a:t> We know breaches happen. There are a million ways into your network, and you don’t even need to be the intended target. Many attacks are scripted, automated, and just sprayed widely hoping that some employee somewhere will click a link, open an attachment, or plug-in a free USB drive. Assume a piece of malware will be able to impersonate one of your employees. What will it be able to do? What data can it reach? Will it trigger any alarms?</a:t>
            </a:r>
          </a:p>
          <a:p>
            <a:pPr marL="171450" indent="-171450">
              <a:buFont typeface="Wingdings" panose="05000000000000000000" pitchFamily="2" charset="2"/>
              <a:buChar char="§"/>
            </a:pPr>
            <a:r>
              <a:rPr lang="en-US" dirty="0"/>
              <a:t>[click] – And think of </a:t>
            </a:r>
            <a:r>
              <a:rPr lang="en-US" b="1" dirty="0"/>
              <a:t>IAM as the New Perimeter:</a:t>
            </a:r>
            <a:r>
              <a:rPr lang="en-US" dirty="0"/>
              <a:t> Instead of configuring firewalls to allow or deny access at the perimeter, we need IAM to play that role - at the point of access. If someone needs access to a high-value target or some app or asset that’s high-risk, you can grant a permission, but understand the risk, govern that access, and monitor how it’s being used.</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So, this is the backdrop for where we are with Identity &amp; Access Management today. This is the field-of-play that we find ourselves on. What can we do?</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You’ll see some common themes for our IAM solutions, as we look forward: </a:t>
            </a:r>
          </a:p>
          <a:p>
            <a:pPr marL="0" indent="0">
              <a:buFont typeface="Wingdings" panose="05000000000000000000" pitchFamily="2" charset="2"/>
              <a:buNone/>
            </a:pPr>
            <a:endParaRPr lang="en-US" dirty="0"/>
          </a:p>
          <a:p>
            <a:pPr marL="171450" indent="-171450">
              <a:buFont typeface="Arial" panose="020B0604020202020204" pitchFamily="34" charset="0"/>
              <a:buChar char="•"/>
            </a:pPr>
            <a:r>
              <a:rPr lang="en-US" b="1" dirty="0"/>
              <a:t>Simplicity: </a:t>
            </a:r>
            <a:r>
              <a:rPr lang="en-US" dirty="0"/>
              <a:t>How can we reduce complexity associated to Identity and Access Management?</a:t>
            </a:r>
          </a:p>
          <a:p>
            <a:pPr marL="171450" indent="-171450">
              <a:buFont typeface="Arial" panose="020B0604020202020204" pitchFamily="34" charset="0"/>
              <a:buChar char="•"/>
            </a:pPr>
            <a:r>
              <a:rPr lang="en-US" b="1" dirty="0"/>
              <a:t>Visibility: </a:t>
            </a:r>
            <a:r>
              <a:rPr lang="en-US" dirty="0"/>
              <a:t>How can we improve your visibility into the broad set of apps and users, wherever they are? </a:t>
            </a:r>
          </a:p>
          <a:p>
            <a:pPr marL="171450" indent="-171450">
              <a:buFont typeface="Arial" panose="020B0604020202020204" pitchFamily="34" charset="0"/>
              <a:buChar char="•"/>
            </a:pPr>
            <a:r>
              <a:rPr lang="en-US" b="1" dirty="0"/>
              <a:t>Automation: </a:t>
            </a:r>
            <a:r>
              <a:rPr lang="en-US" dirty="0"/>
              <a:t>How can we help you identify risk among all the confusion? It’s not enough to have people periodically review access. You’ll want more automation to identify areas of risk - continuously; and in some cases, to remediate as well.</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Ultimately, we want to weave an Identity and Access fabric throughout all of your infrastructures, platforms, and apps - to create a single, unified view into access and related risk. We want to make IAM easy to manage.</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3:30</a:t>
            </a:r>
          </a:p>
        </p:txBody>
      </p:sp>
      <p:sp>
        <p:nvSpPr>
          <p:cNvPr id="4" name="Slide Number Placeholder 3"/>
          <p:cNvSpPr>
            <a:spLocks noGrp="1"/>
          </p:cNvSpPr>
          <p:nvPr>
            <p:ph type="sldNum" sz="quarter" idx="5"/>
          </p:nvPr>
        </p:nvSpPr>
        <p:spPr/>
        <p:txBody>
          <a:bodyPr/>
          <a:lstStyle/>
          <a:p>
            <a:fld id="{9EDC5964-3162-43B5-B1EC-63C8D166D7D3}" type="slidenum">
              <a:rPr lang="en-US" smtClean="0"/>
              <a:pPr/>
              <a:t>5</a:t>
            </a:fld>
            <a:endParaRPr lang="en-US" dirty="0"/>
          </a:p>
        </p:txBody>
      </p:sp>
    </p:spTree>
    <p:extLst>
      <p:ext uri="{BB962C8B-B14F-4D97-AF65-F5344CB8AC3E}">
        <p14:creationId xmlns:p14="http://schemas.microsoft.com/office/powerpoint/2010/main" val="1020112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This is just a quick visual of our full IAM portfolio: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You can see the IAM segments where we focus: </a:t>
            </a:r>
            <a:r>
              <a:rPr lang="en-US" b="0" dirty="0"/>
              <a:t>strong and adaptive authentication, access management, identity store, lifecycle management, and access governance</a:t>
            </a:r>
            <a:r>
              <a:rPr lang="en-US" dirty="0"/>
              <a:t>. And there are two parallel deployment tracks:</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0" dirty="0"/>
              <a:t>The </a:t>
            </a:r>
            <a:r>
              <a:rPr lang="en-US" b="1" dirty="0"/>
              <a:t>Cloud Identity Platform </a:t>
            </a:r>
            <a:r>
              <a:rPr lang="en-US" dirty="0"/>
              <a:t>includes the OCI IAM service which is a full-featured IDaaS solution for workforce, consumer, and developer scenarios. And we recently introduced a cloud-native Access Governance service.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0" dirty="0"/>
              <a:t>And the traditional </a:t>
            </a:r>
            <a:r>
              <a:rPr lang="en-US" b="1" dirty="0"/>
              <a:t>Oracle IAM Suite</a:t>
            </a:r>
            <a:r>
              <a:rPr lang="en-US" dirty="0"/>
              <a:t> doesn’t look so traditional anymore. We’ve addressed the big issues around deployment complexity and upgrades by making it really easy to deploy via Kubernetes and by re-architecting the backend piece-by-piece using microservices. Cloud seems to have all the buzz but we’re continuing to invest here because our customers continue to ask for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So,</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Organizations have choice of deployment and consumption models to provide those key IAM functions.</a:t>
            </a:r>
          </a:p>
          <a:p>
            <a:pPr marL="171450" indent="-171450">
              <a:buFont typeface="Arial" panose="020B0604020202020204" pitchFamily="34" charset="0"/>
              <a:buChar char="•"/>
            </a:pPr>
            <a:r>
              <a:rPr lang="en-US" dirty="0"/>
              <a:t>And Oracle customers can continue with existing investments or modernize via either track.</a:t>
            </a:r>
          </a:p>
          <a:p>
            <a:pPr marL="628650" lvl="1" indent="-171450">
              <a:buFont typeface="Arial" panose="020B0604020202020204" pitchFamily="34" charset="0"/>
              <a:buChar char="•"/>
            </a:pPr>
            <a:r>
              <a:rPr lang="en-US" dirty="0"/>
              <a:t>A cloud-native SaaS-delivered IAM platform. Or - </a:t>
            </a:r>
          </a:p>
          <a:p>
            <a:pPr marL="628650" lvl="1" indent="-171450">
              <a:buFont typeface="Arial" panose="020B0604020202020204" pitchFamily="34" charset="0"/>
              <a:buChar char="•"/>
            </a:pPr>
            <a:r>
              <a:rPr lang="en-US" dirty="0"/>
              <a:t>The suite offering containerized deployments available on any cloud.</a:t>
            </a:r>
          </a:p>
          <a:p>
            <a:pPr marL="171450" indent="-171450">
              <a:buFont typeface="Arial" panose="020B0604020202020204" pitchFamily="34" charset="0"/>
              <a:buChar char="•"/>
            </a:pPr>
            <a:r>
              <a:rPr lang="en-US" dirty="0"/>
              <a:t>All of these solutions work together and with third-party IAM via native integrations, open standards, and APIs.</a:t>
            </a:r>
          </a:p>
          <a:p>
            <a:pPr marL="171450" indent="-171450">
              <a:buFont typeface="Arial" panose="020B0604020202020204" pitchFamily="34" charset="0"/>
              <a:buChar char="•"/>
            </a:pPr>
            <a:r>
              <a:rPr lang="en-US" dirty="0"/>
              <a:t>And both deployment tracks support IAM for apps that may live on-prem or in the cloud – they both support Hybrid IAM.</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BTW, OCI IAM is the new branding for Oracle Identity Cloud Service (IDCS). IDCS has been merged into OCI IAM and adopted the OCI branding. So, we now have a single, unified IDaaS service that includes all the functionality of IDCS as well as that of the previous version of OCI IAM.</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So, customers can choose either of these or a hybrid combination when architecting their own IAM deployment.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2:00</a:t>
            </a:r>
          </a:p>
        </p:txBody>
      </p:sp>
      <p:sp>
        <p:nvSpPr>
          <p:cNvPr id="4" name="Slide Number Placeholder 3"/>
          <p:cNvSpPr>
            <a:spLocks noGrp="1"/>
          </p:cNvSpPr>
          <p:nvPr>
            <p:ph type="sldNum" sz="quarter" idx="5"/>
          </p:nvPr>
        </p:nvSpPr>
        <p:spPr/>
        <p:txBody>
          <a:bodyPr/>
          <a:lstStyle/>
          <a:p>
            <a:fld id="{9EDC5964-3162-43B5-B1EC-63C8D166D7D3}" type="slidenum">
              <a:rPr lang="en-US" smtClean="0"/>
              <a:pPr/>
              <a:t>6</a:t>
            </a:fld>
            <a:endParaRPr lang="en-US" dirty="0"/>
          </a:p>
        </p:txBody>
      </p:sp>
    </p:spTree>
    <p:extLst>
      <p:ext uri="{BB962C8B-B14F-4D97-AF65-F5344CB8AC3E}">
        <p14:creationId xmlns:p14="http://schemas.microsoft.com/office/powerpoint/2010/main" val="1206067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r>
              <a:rPr lang="en-US" sz="1200" b="0" i="0" kern="1200" dirty="0">
                <a:solidFill>
                  <a:schemeClr val="tx1"/>
                </a:solidFill>
                <a:effectLst/>
                <a:ea typeface="+mn-ea"/>
              </a:rPr>
              <a:t>I talked earlier about the general climate – the pressure that we’re all facing in the security space to deal with distributed IT, lack of control over user behavior, the importance of user credentials, and identity and access in general. </a:t>
            </a:r>
          </a:p>
          <a:p>
            <a:endParaRPr lang="en-US" sz="1200" b="0" i="0" kern="1200" dirty="0">
              <a:solidFill>
                <a:schemeClr val="tx1"/>
              </a:solidFill>
              <a:effectLst/>
              <a:ea typeface="+mn-ea"/>
            </a:endParaRPr>
          </a:p>
          <a:p>
            <a:r>
              <a:rPr lang="en-US" sz="1200" b="0" i="0" kern="1200" dirty="0">
                <a:solidFill>
                  <a:schemeClr val="tx1"/>
                </a:solidFill>
                <a:effectLst/>
                <a:ea typeface="+mn-ea"/>
              </a:rPr>
              <a:t>Oracle feels this pressure as much as anyone. In addition to helping customers, we’ve gone through </a:t>
            </a:r>
            <a:r>
              <a:rPr lang="en-US" sz="1200" b="1" i="0" kern="1200" dirty="0">
                <a:solidFill>
                  <a:schemeClr val="tx1"/>
                </a:solidFill>
                <a:effectLst/>
                <a:ea typeface="+mn-ea"/>
              </a:rPr>
              <a:t>our own</a:t>
            </a:r>
            <a:r>
              <a:rPr lang="en-US" sz="1200" b="0" i="0" kern="1200" dirty="0">
                <a:solidFill>
                  <a:schemeClr val="tx1"/>
                </a:solidFill>
                <a:effectLst/>
                <a:ea typeface="+mn-ea"/>
              </a:rPr>
              <a:t> massive transformation to rebuild Oracle for the cloud. We’ve invested tremendously in two key areas:</a:t>
            </a:r>
          </a:p>
          <a:p>
            <a:endParaRPr lang="en-US" sz="1200" b="0" i="0" kern="1200" dirty="0">
              <a:solidFill>
                <a:schemeClr val="tx1"/>
              </a:solidFill>
              <a:effectLst/>
              <a:ea typeface="+mn-ea"/>
            </a:endParaRPr>
          </a:p>
          <a:p>
            <a:pPr marL="171450" indent="-171450">
              <a:buFont typeface="Arial" panose="020B0604020202020204" pitchFamily="34" charset="0"/>
              <a:buChar char="•"/>
            </a:pPr>
            <a:r>
              <a:rPr lang="en-US" sz="1200" b="0" i="0" kern="1200" dirty="0">
                <a:solidFill>
                  <a:schemeClr val="tx1"/>
                </a:solidFill>
                <a:effectLst/>
                <a:ea typeface="+mn-ea"/>
              </a:rPr>
              <a:t>Cloud Applications (SaaS-delivered business apps). This includes our Fusion apps on which companies run their business – ERP, HCM, SCM, Financials, etc. as well as 50 or 60 vertical-specific apps for utilities, energy, hospitality, retail, healthcare, and many others.</a:t>
            </a:r>
          </a:p>
          <a:p>
            <a:pPr marL="0" indent="0">
              <a:buFont typeface="Arial" panose="020B0604020202020204" pitchFamily="34" charset="0"/>
              <a:buNone/>
            </a:pPr>
            <a:endParaRPr lang="en-US" sz="1200" b="0" i="0" kern="1200" dirty="0">
              <a:solidFill>
                <a:schemeClr val="tx1"/>
              </a:solidFill>
              <a:effectLst/>
              <a:ea typeface="+mn-ea"/>
            </a:endParaRPr>
          </a:p>
          <a:p>
            <a:pPr marL="171450" indent="-171450">
              <a:buFont typeface="Arial" panose="020B0604020202020204" pitchFamily="34" charset="0"/>
              <a:buChar char="•"/>
            </a:pPr>
            <a:r>
              <a:rPr lang="en-US" sz="1200" b="0" i="0" kern="1200" dirty="0">
                <a:solidFill>
                  <a:schemeClr val="tx1"/>
                </a:solidFill>
                <a:effectLst/>
                <a:ea typeface="+mn-ea"/>
              </a:rPr>
              <a:t>And a new, second-generation public Cloud Platform (Infrastructure and Platform services) – including compute, storage, database, analytics, integration services, and more. And of course, our apps run on our own cloud infrastructure.</a:t>
            </a:r>
          </a:p>
          <a:p>
            <a:pPr marL="0" indent="0">
              <a:buFont typeface="Arial" panose="020B0604020202020204" pitchFamily="34" charset="0"/>
              <a:buNone/>
            </a:pPr>
            <a:endParaRPr lang="en-US" sz="1200" b="0" i="0" kern="1200" dirty="0">
              <a:solidFill>
                <a:schemeClr val="tx1"/>
              </a:solidFill>
              <a:effectLst/>
              <a:ea typeface="+mn-ea"/>
            </a:endParaRPr>
          </a:p>
          <a:p>
            <a:pPr marL="0" indent="0">
              <a:buFont typeface="Arial" panose="020B0604020202020204" pitchFamily="34" charset="0"/>
              <a:buNone/>
            </a:pPr>
            <a:r>
              <a:rPr lang="en-US" sz="1200" b="0" i="0" kern="1200" dirty="0">
                <a:solidFill>
                  <a:schemeClr val="tx1"/>
                </a:solidFill>
                <a:effectLst/>
                <a:ea typeface="+mn-ea"/>
              </a:rPr>
              <a:t>In addition to other generational improvements, our cloud platform was designed to address many of the security shortcomings of the previous generation clouds. For example:</a:t>
            </a:r>
          </a:p>
          <a:p>
            <a:endParaRPr lang="en-US" sz="1200" b="0" i="0" kern="1200" dirty="0">
              <a:solidFill>
                <a:schemeClr val="tx1"/>
              </a:solidFill>
              <a:effectLst/>
              <a:ea typeface="+mn-ea"/>
            </a:endParaRPr>
          </a:p>
          <a:p>
            <a:pPr marL="171450" indent="-171450">
              <a:buFont typeface="Arial" panose="020B0604020202020204" pitchFamily="34" charset="0"/>
              <a:buChar char="•"/>
            </a:pPr>
            <a:r>
              <a:rPr lang="en-US" sz="1200" b="0" i="0" kern="1200" dirty="0">
                <a:solidFill>
                  <a:schemeClr val="tx1"/>
                </a:solidFill>
                <a:effectLst/>
                <a:ea typeface="+mn-ea"/>
              </a:rPr>
              <a:t>Access is always denied by default. You don’t have to configure security to lock it down.</a:t>
            </a:r>
          </a:p>
          <a:p>
            <a:pPr marL="171450" indent="-171450">
              <a:buFont typeface="Arial" panose="020B0604020202020204" pitchFamily="34" charset="0"/>
              <a:buChar char="•"/>
            </a:pPr>
            <a:r>
              <a:rPr lang="en-US" sz="1200" b="0" i="0" kern="1200" dirty="0">
                <a:solidFill>
                  <a:schemeClr val="tx1"/>
                </a:solidFill>
                <a:effectLst/>
                <a:ea typeface="+mn-ea"/>
              </a:rPr>
              <a:t>Data and communications are always encrypted by default.</a:t>
            </a:r>
          </a:p>
          <a:p>
            <a:pPr marL="171450" indent="-171450">
              <a:buFont typeface="Arial" panose="020B0604020202020204" pitchFamily="34" charset="0"/>
              <a:buChar char="•"/>
            </a:pPr>
            <a:r>
              <a:rPr lang="en-US" sz="1200" b="0" i="0" kern="1200" dirty="0">
                <a:solidFill>
                  <a:schemeClr val="tx1"/>
                </a:solidFill>
                <a:effectLst/>
                <a:ea typeface="+mn-ea"/>
              </a:rPr>
              <a:t>Compartments and Tagging make it easier to securely manage access to cloud resources.</a:t>
            </a:r>
          </a:p>
          <a:p>
            <a:pPr marL="171450" indent="-171450">
              <a:buFont typeface="Arial" panose="020B0604020202020204" pitchFamily="34" charset="0"/>
              <a:buChar char="•"/>
            </a:pPr>
            <a:r>
              <a:rPr lang="en-US" sz="1200" b="0" i="0" kern="1200" dirty="0">
                <a:solidFill>
                  <a:schemeClr val="tx1"/>
                </a:solidFill>
                <a:effectLst/>
                <a:ea typeface="+mn-ea"/>
              </a:rPr>
              <a:t>We separated the cloud control plane from customer workloads, at the physical layer, for stronger isolation.</a:t>
            </a:r>
          </a:p>
          <a:p>
            <a:endParaRPr lang="en-US" sz="1200" b="0" i="0" kern="1200" dirty="0">
              <a:solidFill>
                <a:schemeClr val="tx1"/>
              </a:solidFill>
              <a:effectLst/>
              <a:ea typeface="+mn-ea"/>
            </a:endParaRPr>
          </a:p>
          <a:p>
            <a:r>
              <a:rPr lang="en-US" sz="1200" b="0" i="0" kern="1200" dirty="0">
                <a:solidFill>
                  <a:schemeClr val="tx1"/>
                </a:solidFill>
                <a:effectLst/>
                <a:ea typeface="+mn-ea"/>
              </a:rPr>
              <a:t>So, Oracle is </a:t>
            </a:r>
            <a:r>
              <a:rPr lang="en-US" sz="1200" b="1" i="0" kern="1200" dirty="0">
                <a:solidFill>
                  <a:schemeClr val="tx1"/>
                </a:solidFill>
                <a:effectLst/>
                <a:ea typeface="+mn-ea"/>
              </a:rPr>
              <a:t>primarily</a:t>
            </a:r>
            <a:r>
              <a:rPr lang="en-US" sz="1200" b="0" i="0" kern="1200" dirty="0">
                <a:solidFill>
                  <a:schemeClr val="tx1"/>
                </a:solidFill>
                <a:effectLst/>
                <a:ea typeface="+mn-ea"/>
              </a:rPr>
              <a:t> a cloud and SaaS company, and we’ve had to make sure that security is foundationally baked-in.</a:t>
            </a:r>
          </a:p>
          <a:p>
            <a:endParaRPr lang="en-US" sz="1200" b="0" i="0" kern="1200" dirty="0">
              <a:solidFill>
                <a:schemeClr val="tx1"/>
              </a:solidFill>
              <a:effectLst/>
              <a:ea typeface="+mn-ea"/>
            </a:endParaRPr>
          </a:p>
          <a:p>
            <a:r>
              <a:rPr lang="en-US" b="1" dirty="0"/>
              <a:t>Identity</a:t>
            </a:r>
            <a:r>
              <a:rPr lang="en-US" dirty="0"/>
              <a:t> plays a critical role in securing access to our Cloud Platform and Applications. One of the reasons we continue to invest heavily in the OCI IAM service is because, in addition to serving self-contained IAM use-cases (like we have for 20 years), we also serve as the front-door and the </a:t>
            </a:r>
            <a:r>
              <a:rPr lang="en-US" b="1" dirty="0"/>
              <a:t>access control plane</a:t>
            </a:r>
            <a:r>
              <a:rPr lang="en-US" dirty="0"/>
              <a:t> for Oracle Cloud and SaaS applications.</a:t>
            </a:r>
          </a:p>
          <a:p>
            <a:endParaRPr lang="en-US" dirty="0"/>
          </a:p>
          <a:p>
            <a:r>
              <a:rPr lang="en-US" dirty="0"/>
              <a:t>Our cloud IAM service is now completely aligned to Oracle’s key business objectives and growth areas. It </a:t>
            </a:r>
            <a:r>
              <a:rPr lang="en-US" b="1" dirty="0"/>
              <a:t>has to be</a:t>
            </a:r>
            <a:r>
              <a:rPr lang="en-US" dirty="0"/>
              <a:t> powerful, robust, secure, open, and flexible – to enable our broad customer base to meet their IAM-related business requirements. </a:t>
            </a:r>
          </a:p>
          <a:p>
            <a:endParaRPr lang="en-US" dirty="0"/>
          </a:p>
          <a:p>
            <a:r>
              <a:rPr lang="en-US" dirty="0"/>
              <a:t>When we merged IDCS into OCI IAM, we created a single OCI-native service with robust identity features and laid the foundation for innovation and improvements to address the complexity and risk that are so commonly associated with IAM.</a:t>
            </a:r>
          </a:p>
          <a:p>
            <a:endParaRPr lang="en-US" dirty="0"/>
          </a:p>
          <a:p>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2:30</a:t>
            </a:r>
          </a:p>
          <a:p>
            <a:endParaRPr lang="en-US" dirty="0"/>
          </a:p>
        </p:txBody>
      </p:sp>
      <p:sp>
        <p:nvSpPr>
          <p:cNvPr id="4" name="Slide Number Placeholder 3"/>
          <p:cNvSpPr>
            <a:spLocks noGrp="1"/>
          </p:cNvSpPr>
          <p:nvPr>
            <p:ph type="sldNum" sz="quarter" idx="5"/>
            <p:custDataLst>
              <p:tags r:id="rId3"/>
            </p:custDataLst>
          </p:nvPr>
        </p:nvSpPr>
        <p:spPr/>
        <p:txBody>
          <a:bodyPr/>
          <a:lstStyle/>
          <a:p>
            <a:fld id="{9EDC5964-3162-43B5-B1EC-63C8D166D7D3}" type="slidenum">
              <a:rPr lang="en-US" smtClean="0"/>
              <a:t>7</a:t>
            </a:fld>
            <a:endParaRPr lang="en-US"/>
          </a:p>
        </p:txBody>
      </p:sp>
    </p:spTree>
    <p:extLst>
      <p:ext uri="{BB962C8B-B14F-4D97-AF65-F5344CB8AC3E}">
        <p14:creationId xmlns:p14="http://schemas.microsoft.com/office/powerpoint/2010/main" val="1505079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now have a unified IAM service that addresses the needs of OCI, Oracle Apps, as well as third-party apps which may be SaaS, running in the cloud, or on-prem.</a:t>
            </a:r>
          </a:p>
          <a:p>
            <a:endParaRPr lang="en-US" dirty="0"/>
          </a:p>
          <a:p>
            <a:r>
              <a:rPr lang="en-US" dirty="0"/>
              <a:t>---</a:t>
            </a:r>
          </a:p>
          <a:p>
            <a:endParaRPr lang="en-US" dirty="0"/>
          </a:p>
          <a:p>
            <a:r>
              <a:rPr lang="en-US" dirty="0"/>
              <a:t>0:30</a:t>
            </a:r>
          </a:p>
          <a:p>
            <a:endParaRPr lang="en-US" dirty="0"/>
          </a:p>
          <a:p>
            <a:r>
              <a:rPr lang="en-US" dirty="0"/>
              <a:t>(This slide animates.)</a:t>
            </a:r>
          </a:p>
        </p:txBody>
      </p:sp>
      <p:sp>
        <p:nvSpPr>
          <p:cNvPr id="4" name="Slide Number Placeholder 3"/>
          <p:cNvSpPr>
            <a:spLocks noGrp="1"/>
          </p:cNvSpPr>
          <p:nvPr>
            <p:ph type="sldNum" sz="quarter" idx="5"/>
          </p:nvPr>
        </p:nvSpPr>
        <p:spPr/>
        <p:txBody>
          <a:bodyPr/>
          <a:lstStyle/>
          <a:p>
            <a:fld id="{9EDC5964-3162-43B5-B1EC-63C8D166D7D3}" type="slidenum">
              <a:rPr lang="en-US" smtClean="0"/>
              <a:pPr/>
              <a:t>8</a:t>
            </a:fld>
            <a:endParaRPr lang="en-US" dirty="0"/>
          </a:p>
        </p:txBody>
      </p:sp>
    </p:spTree>
    <p:extLst>
      <p:ext uri="{BB962C8B-B14F-4D97-AF65-F5344CB8AC3E}">
        <p14:creationId xmlns:p14="http://schemas.microsoft.com/office/powerpoint/2010/main" val="4141739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service is built for high scale and performance.</a:t>
            </a:r>
          </a:p>
          <a:p>
            <a:endParaRPr lang="en-US" dirty="0"/>
          </a:p>
          <a:p>
            <a:r>
              <a:rPr lang="en-US" dirty="0"/>
              <a:t>OCI IAM already manages over 100k customer accounts and 450M identities. We also went through our own internal process to adopt the service for our 140K employees with over 4500 applications onboarded.</a:t>
            </a:r>
          </a:p>
          <a:p>
            <a:endParaRPr lang="en-US" dirty="0"/>
          </a:p>
          <a:p>
            <a:r>
              <a:rPr lang="en-US" dirty="0"/>
              <a:t>---</a:t>
            </a:r>
          </a:p>
          <a:p>
            <a:endParaRPr lang="en-US" dirty="0"/>
          </a:p>
          <a:p>
            <a:r>
              <a:rPr lang="en-US" dirty="0"/>
              <a:t>0:30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7233601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jpe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jpeg"/><Relationship Id="rId5" Type="http://schemas.openxmlformats.org/officeDocument/2006/relationships/image" Target="../media/image10.svg"/><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mailto:mailto:quietperiod_ww_grp@oracle.com" TargetMode="External"/><Relationship Id="rId2" Type="http://schemas.openxmlformats.org/officeDocument/2006/relationships/hyperlink" Target="https://confluence.oraclecorp.com/confluence/display/DemandCenter/Safe+Harbor+Disclosures+for+Presentations" TargetMode="External"/><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confluence.oraclecorp.com/confluence/display/DemandCenter/Safe+Harbor+Disclosures+for+Presentations" TargetMode="External"/><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hyperlink" Target="mailto:quietperiod_ww_grp@oracle.com"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dirty="0" smtClean="0"/>
              <a:t>Copyright © 2024, </a:t>
            </a:r>
            <a:r>
              <a:rPr lang="en-US" dirty="0"/>
              <a:t>Oracle and/or its affiliates</a:t>
            </a:r>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18591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dirty="0" smtClean="0"/>
              <a:t>Copyright © 2024, </a:t>
            </a:r>
            <a:r>
              <a:rPr lang="en-US" dirty="0"/>
              <a:t>Oracle and/or its affiliates</a:t>
            </a:r>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71060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dirty="0" smtClean="0"/>
              <a:t>Copyright © 2024, </a:t>
            </a:r>
            <a:r>
              <a:rPr lang="en-US" dirty="0"/>
              <a:t>Oracle and/or its affiliates</a:t>
            </a:r>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6528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dirty="0" smtClean="0"/>
              <a:t>Copyright © 2024, </a:t>
            </a:r>
            <a:r>
              <a:rPr lang="en-US" dirty="0"/>
              <a:t>Oracle and/or its affiliates</a:t>
            </a:r>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0044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dirty="0" smtClean="0"/>
              <a:t>Copyright © 2024, </a:t>
            </a:r>
            <a:r>
              <a:rPr lang="en-US" dirty="0"/>
              <a:t>Oracle and/or its affiliates</a:t>
            </a:r>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9422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dirty="0" smtClean="0"/>
              <a:t>Copyright © 2024, </a:t>
            </a:r>
            <a:r>
              <a:rPr lang="en-US" dirty="0"/>
              <a:t>Oracle and/or its affiliates</a:t>
            </a:r>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4915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dirty="0" smtClean="0"/>
              <a:t>Copyright © 2024, </a:t>
            </a:r>
            <a:r>
              <a:rPr lang="en-US" dirty="0"/>
              <a:t>Oracle and/or its affiliates</a:t>
            </a:r>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57821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dirty="0" smtClean="0"/>
              <a:t>Copyright © 2024, </a:t>
            </a:r>
            <a:r>
              <a:rPr lang="en-US" dirty="0"/>
              <a:t>Oracle and/or its affiliates</a:t>
            </a:r>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3806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dirty="0" smtClean="0"/>
              <a:t>Copyright © 2024, </a:t>
            </a:r>
            <a:r>
              <a:rPr lang="en-US" dirty="0"/>
              <a:t>Oracle and/or its affiliates</a:t>
            </a:r>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12601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dirty="0" smtClean="0"/>
              <a:t>Copyright © 2024, </a:t>
            </a:r>
            <a:r>
              <a:rPr lang="en-US" dirty="0"/>
              <a:t>Oracle and/or its affiliates</a:t>
            </a:r>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11327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dirty="0" smtClean="0"/>
              <a:t>Copyright © 2024, </a:t>
            </a:r>
            <a:r>
              <a:rPr lang="en-US" dirty="0"/>
              <a:t>Oracle and/or its affiliates</a:t>
            </a:r>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dirty="0" smtClean="0"/>
              <a:t>Copyright © 2024, </a:t>
            </a:r>
            <a:r>
              <a:rPr lang="en-US" dirty="0"/>
              <a:t>Oracle and/or its affiliates</a:t>
            </a:r>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754803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smtClean="0"/>
              <a:t>Copyright © 2024, </a:t>
            </a:r>
            <a:r>
              <a:rPr lang="en-US" dirty="0"/>
              <a:t>Oracle and/or its affiliates</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3137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 Numbered Outline">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smtClean="0"/>
              <a:t>Copyright © 2024, </a:t>
            </a:r>
            <a:r>
              <a:rPr lang="en-US" dirty="0"/>
              <a:t>Oracle and/or its affiliates</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041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smtClean="0"/>
              <a:t>Copyright © 2024, </a:t>
            </a:r>
            <a:r>
              <a:rPr lang="en-US" dirty="0"/>
              <a:t>Oracle and/or its affiliates</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059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smtClean="0"/>
              <a:t>Copyright © 2024, </a:t>
            </a:r>
            <a:r>
              <a:rPr lang="en-US" dirty="0"/>
              <a:t>Oracle and/or its affiliates</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36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dirty="0" smtClean="0"/>
              <a:t>Copyright © 2024, </a:t>
            </a:r>
            <a:r>
              <a:rPr lang="en-US" dirty="0"/>
              <a:t>Oracle and/or its affiliates</a:t>
            </a:r>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9446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r>
              <a:rPr lang="en-US" dirty="0" smtClean="0"/>
              <a:t>Copyright © 2024, </a:t>
            </a:r>
            <a:r>
              <a:rPr lang="en-US" dirty="0"/>
              <a:t>Oracle and/or its affiliates</a:t>
            </a:r>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92348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7976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dirty="0" smtClean="0"/>
              <a:t>Copyright © 2024, </a:t>
            </a:r>
            <a:r>
              <a:rPr lang="en-US" dirty="0"/>
              <a:t>Oracle and/or its affiliates</a:t>
            </a:r>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90422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17698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dirty="0" smtClean="0"/>
              <a:t>Copyright © 2024, </a:t>
            </a:r>
            <a:r>
              <a:rPr lang="en-US" dirty="0"/>
              <a:t>Oracle and/or its affiliates</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832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dirty="0" smtClean="0"/>
              <a:t>Copyright © 2024, </a:t>
            </a:r>
            <a:r>
              <a:rPr lang="en-US" dirty="0"/>
              <a:t>Oracle and/or its affiliates</a:t>
            </a:r>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4552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dirty="0" smtClean="0"/>
              <a:t>Copyright © 2024, </a:t>
            </a:r>
            <a:r>
              <a:rPr lang="en-US" dirty="0"/>
              <a:t>Oracle and/or its affiliates</a:t>
            </a:r>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643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dirty="0" smtClean="0"/>
              <a:t>Copyright © 2024, </a:t>
            </a:r>
            <a:r>
              <a:rPr lang="en-US" dirty="0"/>
              <a:t>Oracle and/or its affiliates</a:t>
            </a:r>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1524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99911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2663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9936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6151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118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1091730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01202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479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48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279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ight - Safe Harbor">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F7C5FACA-CB69-F341-96EC-260102929140}"/>
              </a:ext>
            </a:extLst>
          </p:cNvPr>
          <p:cNvSpPr txBox="1"/>
          <p:nvPr userDrawn="1"/>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cs typeface="Oracle Sans Tab" panose="020B0503020204020204" pitchFamily="34" charset="0"/>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66762" y="1608421"/>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00688C"/>
                </a:solidFill>
                <a:hlinkClick r:id="rId2">
                  <a:extLst>
                    <a:ext uri="{A12FA001-AC4F-418D-AE19-62706E023703}">
                      <ahyp:hlinkClr xmlns="" xmlns:ahyp="http://schemas.microsoft.com/office/drawing/2018/hyperlinkcolor" val="tx"/>
                    </a:ext>
                  </a:extLst>
                </a:hlinkClick>
              </a:rPr>
              <a:t>Safe Harbor Confluence Page</a:t>
            </a:r>
            <a:endParaRPr lang="en-US" dirty="0">
              <a:solidFill>
                <a:srgbClr val="00688C"/>
              </a:solidFill>
            </a:endParaRPr>
          </a:p>
          <a:p>
            <a:r>
              <a:rPr lang="en-US" dirty="0"/>
              <a:t>Contact for Forward Looking Statement: </a:t>
            </a:r>
            <a:r>
              <a:rPr lang="en-US" u="sng" dirty="0">
                <a:solidFill>
                  <a:srgbClr val="00688C"/>
                </a:solidFill>
                <a:hlinkClick r:id="rId3">
                  <a:extLst>
                    <a:ext uri="{A12FA001-AC4F-418D-AE19-62706E023703}">
                      <ahyp:hlinkClr xmlns="" xmlns:ahyp="http://schemas.microsoft.com/office/drawing/2018/hyperlinkcolor" val="tx"/>
                    </a:ext>
                  </a:extLst>
                </a:hlinkClick>
              </a:rPr>
              <a:t>quietperiod_ww_grp@oracle.com</a:t>
            </a:r>
            <a:endParaRPr lang="en-US" dirty="0">
              <a:solidFill>
                <a:srgbClr val="00688C"/>
              </a:solidFill>
            </a:endParaRPr>
          </a:p>
        </p:txBody>
      </p:sp>
      <p:pic>
        <p:nvPicPr>
          <p:cNvPr id="10" name="Cloud">
            <a:extLst>
              <a:ext uri="{FF2B5EF4-FFF2-40B4-BE49-F238E27FC236}">
                <a16:creationId xmlns:a16="http://schemas.microsoft.com/office/drawing/2014/main" id="{2FCEE6FC-E7A1-9745-9FBA-161384F6B863}"/>
              </a:ext>
              <a:ext uri="{C183D7F6-B498-43B3-948B-1728B52AA6E4}">
                <adec:decorative xmlns=""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invGray">
          <a:xfrm>
            <a:off x="6204017" y="3432466"/>
            <a:ext cx="5987981" cy="2780569"/>
          </a:xfrm>
          <a:prstGeom prst="rect">
            <a:avLst/>
          </a:prstGeom>
        </p:spPr>
      </p:pic>
      <p:sp>
        <p:nvSpPr>
          <p:cNvPr id="2" name="Date Placeholder 1">
            <a:extLst>
              <a:ext uri="{FF2B5EF4-FFF2-40B4-BE49-F238E27FC236}">
                <a16:creationId xmlns:a16="http://schemas.microsoft.com/office/drawing/2014/main" id="{7D96628B-0EF0-416B-9E8E-3931DFCB9120}"/>
              </a:ext>
            </a:extLst>
          </p:cNvPr>
          <p:cNvSpPr>
            <a:spLocks noGrp="1"/>
          </p:cNvSpPr>
          <p:nvPr>
            <p:ph type="dt" sz="half" idx="1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72B72738-3834-418C-9636-B18B1A1825FD}"/>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4" name="Slide Number Placeholder 3">
            <a:extLst>
              <a:ext uri="{FF2B5EF4-FFF2-40B4-BE49-F238E27FC236}">
                <a16:creationId xmlns:a16="http://schemas.microsoft.com/office/drawing/2014/main" id="{95C840CC-B289-4EEE-9D6C-A6440E6863B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6716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6204017" y="3432466"/>
            <a:ext cx="5987981" cy="2780570"/>
          </a:xfrm>
          <a:prstGeom prst="rect">
            <a:avLst/>
          </a:prstGeom>
        </p:spPr>
      </p:pic>
      <p:sp>
        <p:nvSpPr>
          <p:cNvPr id="9" name="Title">
            <a:extLst>
              <a:ext uri="{FF2B5EF4-FFF2-40B4-BE49-F238E27FC236}">
                <a16:creationId xmlns:a16="http://schemas.microsoft.com/office/drawing/2014/main" id="{6F52D25E-1040-40B8-8DE7-5AFF601E5501}"/>
              </a:ext>
            </a:extLst>
          </p:cNvPr>
          <p:cNvSpPr txBox="1"/>
          <p:nvPr userDrawn="1"/>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cs typeface="Oracle Sans Tab" panose="020B0503020204020204" pitchFamily="34" charset="0"/>
              </a:rPr>
              <a:t>Safe harbor statement</a:t>
            </a:r>
          </a:p>
        </p:txBody>
      </p:sp>
      <p:sp>
        <p:nvSpPr>
          <p:cNvPr id="2" name="Date Placeholder 1">
            <a:extLst>
              <a:ext uri="{FF2B5EF4-FFF2-40B4-BE49-F238E27FC236}">
                <a16:creationId xmlns:a16="http://schemas.microsoft.com/office/drawing/2014/main" id="{34E5158B-9671-4B44-944A-98679C6CF86D}"/>
              </a:ext>
            </a:extLst>
          </p:cNvPr>
          <p:cNvSpPr>
            <a:spLocks noGrp="1"/>
          </p:cNvSpPr>
          <p:nvPr>
            <p:ph type="dt" sz="half" idx="1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10E87A33-7FAE-4B90-BB38-5DBBD051B0DD}"/>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4" name="Slide Number Placeholder 3">
            <a:extLst>
              <a:ext uri="{FF2B5EF4-FFF2-40B4-BE49-F238E27FC236}">
                <a16:creationId xmlns:a16="http://schemas.microsoft.com/office/drawing/2014/main" id="{F5441799-4659-4B49-A776-C19D91554F9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8" name="Text Field">
            <a:extLst>
              <a:ext uri="{FF2B5EF4-FFF2-40B4-BE49-F238E27FC236}">
                <a16:creationId xmlns:a16="http://schemas.microsoft.com/office/drawing/2014/main" id="{CD41643C-378D-6F4E-A789-77549A3D0468}"/>
              </a:ext>
            </a:extLst>
          </p:cNvPr>
          <p:cNvSpPr txBox="1"/>
          <p:nvPr userDrawn="1"/>
        </p:nvSpPr>
        <p:spPr>
          <a:xfrm>
            <a:off x="766762" y="1608421"/>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F0CC71"/>
                </a:solidFill>
                <a:hlinkClick r:id="rId3">
                  <a:extLst>
                    <a:ext uri="{A12FA001-AC4F-418D-AE19-62706E023703}">
                      <ahyp:hlinkClr xmlns="" xmlns:ahyp="http://schemas.microsoft.com/office/drawing/2018/hyperlinkcolor" val="tx"/>
                    </a:ext>
                  </a:extLst>
                </a:hlinkClick>
              </a:rPr>
              <a:t>Safe Harbor Confluence Page</a:t>
            </a:r>
            <a:endParaRPr lang="en-US" dirty="0">
              <a:solidFill>
                <a:srgbClr val="F0CC71"/>
              </a:solidFill>
            </a:endParaRPr>
          </a:p>
          <a:p>
            <a:r>
              <a:rPr lang="en-US" dirty="0"/>
              <a:t>Contact for Forward Looking Statement: </a:t>
            </a:r>
            <a:r>
              <a:rPr lang="en-US" u="sng" dirty="0">
                <a:solidFill>
                  <a:srgbClr val="F0CC71"/>
                </a:solidFill>
                <a:hlinkClick r:id="rId4">
                  <a:extLst>
                    <a:ext uri="{A12FA001-AC4F-418D-AE19-62706E023703}">
                      <ahyp:hlinkClr xmlns="" xmlns:ahyp="http://schemas.microsoft.com/office/drawing/2018/hyperlinkcolor" val="tx"/>
                    </a:ext>
                  </a:extLst>
                </a:hlinkClick>
              </a:rPr>
              <a:t>quietperiod_ww_grp@oracle.com</a:t>
            </a:r>
            <a:endParaRPr lang="en-US" dirty="0">
              <a:solidFill>
                <a:srgbClr val="F0CC71"/>
              </a:solidFill>
            </a:endParaRPr>
          </a:p>
        </p:txBody>
      </p:sp>
    </p:spTree>
    <p:extLst>
      <p:ext uri="{BB962C8B-B14F-4D97-AF65-F5344CB8AC3E}">
        <p14:creationId xmlns:p14="http://schemas.microsoft.com/office/powerpoint/2010/main" val="143308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dirty="0" smtClean="0"/>
              <a:t>Copyright © 2024, </a:t>
            </a:r>
            <a:r>
              <a:rPr lang="en-US" dirty="0"/>
              <a:t>Oracle and/or its affiliates</a:t>
            </a:r>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9010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dirty="0" smtClean="0"/>
              <a:t>Copyright © 2024, </a:t>
            </a:r>
            <a:r>
              <a:rPr lang="en-US" dirty="0"/>
              <a:t>Oracle and/or its affiliates</a:t>
            </a:r>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58854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[Date]</a:t>
            </a:r>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dirty="0" smtClean="0"/>
              <a:t>Copyright © 2024, </a:t>
            </a:r>
            <a:r>
              <a:rPr lang="en-US" dirty="0"/>
              <a:t>Oracle and/or its affiliates</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956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dirty="0" smtClean="0"/>
              <a:t>Copyright © 2024, </a:t>
            </a:r>
            <a:r>
              <a:rPr lang="en-US" dirty="0"/>
              <a:t>Oracle and/or its affiliates</a:t>
            </a:r>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75300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userDrawn="1"/>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dirty="0" smtClean="0"/>
              <a:t>Copyright © 2024, </a:t>
            </a:r>
            <a:r>
              <a:rPr lang="en-US" dirty="0"/>
              <a:t>Oracle and/or its affiliates</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dirty="0" smtClean="0"/>
              <a:t>Copyright © 2024, </a:t>
            </a:r>
            <a:r>
              <a:rPr lang="en-US" dirty="0"/>
              <a:t>Oracle and/or its affiliates</a:t>
            </a:r>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dirty="0" smtClean="0"/>
              <a:t>Copyright © 2024, </a:t>
            </a:r>
            <a:r>
              <a:rPr lang="en-US" dirty="0"/>
              <a:t>Oracle and/or its affiliates</a:t>
            </a:r>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99011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dirty="0" smtClean="0"/>
              <a:t>Copyright © 2024, </a:t>
            </a:r>
            <a:r>
              <a:rPr lang="en-US" dirty="0"/>
              <a:t>Oracle and/or its affiliates</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dirty="0" smtClean="0"/>
              <a:t>Copyright © 2024, </a:t>
            </a:r>
            <a:r>
              <a:rPr lang="en-US" dirty="0"/>
              <a:t>Oracle and/or its affiliates</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Light - Divi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490562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ark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Rectangle 6">
            <a:extLst>
              <a:ext uri="{FF2B5EF4-FFF2-40B4-BE49-F238E27FC236}">
                <a16:creationId xmlns:a16="http://schemas.microsoft.com/office/drawing/2014/main" id="{C543FCF3-AE26-4DE7-A6C3-3940B3E78E3F}"/>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4259241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Light - Numbered Outlin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D5EB6E-33E9-4489-8ECB-60D4DC1EA6DD}"/>
              </a:ext>
            </a:extLst>
          </p:cNvPr>
          <p:cNvSpPr>
            <a:spLocks noGrp="1"/>
          </p:cNvSpPr>
          <p:nvPr>
            <p:ph type="dt" sz="half" idx="22"/>
            <p:custDataLst>
              <p:tags r:id="rId1"/>
            </p:custDataLst>
          </p:nvPr>
        </p:nvSpPr>
        <p:spPr/>
        <p:txBody>
          <a:bodyPr/>
          <a:lstStyle/>
          <a:p>
            <a:r>
              <a:rPr lang="en-US"/>
              <a:t>[Date]</a:t>
            </a:r>
          </a:p>
        </p:txBody>
      </p:sp>
      <p:sp>
        <p:nvSpPr>
          <p:cNvPr id="3" name="Footer Placeholder 2">
            <a:extLst>
              <a:ext uri="{FF2B5EF4-FFF2-40B4-BE49-F238E27FC236}">
                <a16:creationId xmlns:a16="http://schemas.microsoft.com/office/drawing/2014/main" id="{544E7E3E-D03D-4759-8077-38DC7A4171EB}"/>
              </a:ext>
            </a:extLst>
          </p:cNvPr>
          <p:cNvSpPr>
            <a:spLocks noGrp="1"/>
          </p:cNvSpPr>
          <p:nvPr>
            <p:ph type="ftr" sz="quarter" idx="23"/>
            <p:custDataLst>
              <p:tags r:id="rId2"/>
            </p:custDataLst>
          </p:nvPr>
        </p:nvSpPr>
        <p:spPr/>
        <p:txBody>
          <a:bodyPr/>
          <a:lstStyle/>
          <a:p>
            <a:r>
              <a:rPr lang="en-US" dirty="0" smtClean="0"/>
              <a:t>Copyright © 2024, </a:t>
            </a:r>
            <a:r>
              <a:rPr lang="en-US" dirty="0"/>
              <a:t>Oracle and/or its affiliates, Confidential: Internal/Restricted/Highly Restricted</a:t>
            </a:r>
          </a:p>
        </p:txBody>
      </p:sp>
      <p:sp>
        <p:nvSpPr>
          <p:cNvPr id="4" name="Slide Number Placeholder 3">
            <a:extLst>
              <a:ext uri="{FF2B5EF4-FFF2-40B4-BE49-F238E27FC236}">
                <a16:creationId xmlns:a16="http://schemas.microsoft.com/office/drawing/2014/main" id="{8670D8AD-C0FC-4352-AAE0-45ACD76251E2}"/>
              </a:ext>
            </a:extLst>
          </p:cNvPr>
          <p:cNvSpPr>
            <a:spLocks noGrp="1"/>
          </p:cNvSpPr>
          <p:nvPr>
            <p:ph type="sldNum" sz="quarter" idx="24"/>
            <p:custDataLst>
              <p:tags r:id="rId3"/>
            </p:custDataLst>
          </p:nvPr>
        </p:nvSpPr>
        <p:spPr/>
        <p:txBody>
          <a:bodyPr/>
          <a:lstStyle/>
          <a:p>
            <a:fld id="{345D60D9-5372-5F40-9443-0F9AE5BDC3C8}" type="slidenum">
              <a:rPr lang="en-US" smtClean="0"/>
              <a:t>‹#›</a:t>
            </a:fld>
            <a:endParaRPr lang="en-US"/>
          </a:p>
        </p:txBody>
      </p:sp>
    </p:spTree>
    <p:extLst>
      <p:ext uri="{BB962C8B-B14F-4D97-AF65-F5344CB8AC3E}">
        <p14:creationId xmlns:p14="http://schemas.microsoft.com/office/powerpoint/2010/main" val="1976444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dirty="0" smtClean="0"/>
              <a:t>Copyright © 2024, </a:t>
            </a:r>
            <a:r>
              <a:rPr lang="en-US" dirty="0"/>
              <a:t>Oracle and/or its affiliates</a:t>
            </a:r>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8349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dirty="0" smtClean="0"/>
              <a:t>Copyright © 2024, </a:t>
            </a:r>
            <a:r>
              <a:rPr lang="en-US" dirty="0"/>
              <a:t>Oracle and/or its affiliates</a:t>
            </a:r>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dirty="0" smtClean="0"/>
              <a:t>Copyright © 2024, </a:t>
            </a:r>
            <a:r>
              <a:rPr lang="en-US" dirty="0"/>
              <a:t>Oracle and/or its affiliates</a:t>
            </a:r>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53884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dirty="0" smtClean="0"/>
              <a:t>Copyright © 2024, </a:t>
            </a:r>
            <a:r>
              <a:rPr lang="en-US" dirty="0"/>
              <a:t>Oracle and/or its affiliates</a:t>
            </a:r>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6859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 xmlns:adec="http://schemas.microsoft.com/office/drawing/2017/decorative" val="1"/>
              </a:ext>
            </a:extLst>
          </p:cNvPr>
          <p:cNvPicPr>
            <a:picLocks noChangeAspect="1"/>
          </p:cNvPicPr>
          <p:nvPr userDrawn="1"/>
        </p:nvPicPr>
        <p:blipFill>
          <a:blip r:embed="rId60"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dirty="0" smtClean="0"/>
              <a:t>Copyright © 2024, </a:t>
            </a:r>
            <a:r>
              <a:rPr lang="en-US" dirty="0"/>
              <a:t>Oracle and/or its affiliates</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a:t>[Date]</a:t>
            </a:r>
            <a:endParaRPr lang="en-US" dirty="0"/>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6" r:id="rId1"/>
    <p:sldLayoutId id="2147483917" r:id="rId2"/>
    <p:sldLayoutId id="2147483928" r:id="rId3"/>
    <p:sldLayoutId id="2147483893" r:id="rId4"/>
    <p:sldLayoutId id="2147483774" r:id="rId5"/>
    <p:sldLayoutId id="2147483919" r:id="rId6"/>
    <p:sldLayoutId id="2147483922" r:id="rId7"/>
    <p:sldLayoutId id="2147483929" r:id="rId8"/>
    <p:sldLayoutId id="2147483920" r:id="rId9"/>
    <p:sldLayoutId id="2147483930" r:id="rId10"/>
    <p:sldLayoutId id="2147483931" r:id="rId11"/>
    <p:sldLayoutId id="2147483932" r:id="rId12"/>
    <p:sldLayoutId id="2147483936" r:id="rId13"/>
    <p:sldLayoutId id="2147483937" r:id="rId14"/>
    <p:sldLayoutId id="2147483933" r:id="rId15"/>
    <p:sldLayoutId id="2147483935" r:id="rId16"/>
    <p:sldLayoutId id="2147483938" r:id="rId17"/>
    <p:sldLayoutId id="2147483939" r:id="rId18"/>
    <p:sldLayoutId id="2147483761" r:id="rId19"/>
    <p:sldLayoutId id="2147483940" r:id="rId20"/>
    <p:sldLayoutId id="2147483969" r:id="rId21"/>
    <p:sldLayoutId id="2147483970" r:id="rId22"/>
    <p:sldLayoutId id="2147483974" r:id="rId23"/>
    <p:sldLayoutId id="2147483975" r:id="rId24"/>
    <p:sldLayoutId id="2147483781" r:id="rId25"/>
    <p:sldLayoutId id="2147483941" r:id="rId26"/>
    <p:sldLayoutId id="2147483756" r:id="rId27"/>
    <p:sldLayoutId id="2147483914" r:id="rId28"/>
    <p:sldLayoutId id="2147483754" r:id="rId29"/>
    <p:sldLayoutId id="2147483915" r:id="rId30"/>
    <p:sldLayoutId id="2147483778" r:id="rId31"/>
    <p:sldLayoutId id="2147483916" r:id="rId32"/>
    <p:sldLayoutId id="2147483762" r:id="rId33"/>
    <p:sldLayoutId id="2147483942" r:id="rId34"/>
    <p:sldLayoutId id="2147483766" r:id="rId35"/>
    <p:sldLayoutId id="2147483894" r:id="rId36"/>
    <p:sldLayoutId id="2147483769" r:id="rId37"/>
    <p:sldLayoutId id="2147483895" r:id="rId38"/>
    <p:sldLayoutId id="2147483768" r:id="rId39"/>
    <p:sldLayoutId id="2147483897" r:id="rId40"/>
    <p:sldLayoutId id="2147483898" r:id="rId41"/>
    <p:sldLayoutId id="2147483905" r:id="rId42"/>
    <p:sldLayoutId id="2147483814" r:id="rId43"/>
    <p:sldLayoutId id="2147483906" r:id="rId44"/>
    <p:sldLayoutId id="2147483749" r:id="rId45"/>
    <p:sldLayoutId id="2147483908" r:id="rId46"/>
    <p:sldLayoutId id="2147483751" r:id="rId47"/>
    <p:sldLayoutId id="2147483945" r:id="rId48"/>
    <p:sldLayoutId id="2147483752" r:id="rId49"/>
    <p:sldLayoutId id="2147483912" r:id="rId50"/>
    <p:sldLayoutId id="2147483763" r:id="rId51"/>
    <p:sldLayoutId id="2147483943" r:id="rId52"/>
    <p:sldLayoutId id="2147483744" r:id="rId53"/>
    <p:sldLayoutId id="2147483944" r:id="rId54"/>
    <p:sldLayoutId id="2147483742" r:id="rId55"/>
    <p:sldLayoutId id="2147483972" r:id="rId56"/>
    <p:sldLayoutId id="2147483973" r:id="rId57"/>
    <p:sldLayoutId id="2147483977" r:id="rId5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F26B43"/>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22.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45.png"/><Relationship Id="rId18" Type="http://schemas.openxmlformats.org/officeDocument/2006/relationships/image" Target="../media/image72.svg"/><Relationship Id="rId26" Type="http://schemas.openxmlformats.org/officeDocument/2006/relationships/image" Target="../media/image80.svg"/><Relationship Id="rId39" Type="http://schemas.openxmlformats.org/officeDocument/2006/relationships/image" Target="../media/image58.png"/><Relationship Id="rId3" Type="http://schemas.openxmlformats.org/officeDocument/2006/relationships/image" Target="../media/image40.png"/><Relationship Id="rId21" Type="http://schemas.openxmlformats.org/officeDocument/2006/relationships/image" Target="../media/image49.png"/><Relationship Id="rId34" Type="http://schemas.openxmlformats.org/officeDocument/2006/relationships/image" Target="../media/image88.svg"/><Relationship Id="rId42" Type="http://schemas.openxmlformats.org/officeDocument/2006/relationships/image" Target="../media/image96.svg"/><Relationship Id="rId47" Type="http://schemas.openxmlformats.org/officeDocument/2006/relationships/image" Target="../media/image35.svg"/><Relationship Id="rId7" Type="http://schemas.openxmlformats.org/officeDocument/2006/relationships/image" Target="../media/image42.png"/><Relationship Id="rId12" Type="http://schemas.openxmlformats.org/officeDocument/2006/relationships/image" Target="../media/image66.svg"/><Relationship Id="rId17" Type="http://schemas.openxmlformats.org/officeDocument/2006/relationships/image" Target="../media/image47.png"/><Relationship Id="rId25" Type="http://schemas.openxmlformats.org/officeDocument/2006/relationships/image" Target="../media/image51.png"/><Relationship Id="rId33" Type="http://schemas.openxmlformats.org/officeDocument/2006/relationships/image" Target="../media/image55.png"/><Relationship Id="rId38" Type="http://schemas.openxmlformats.org/officeDocument/2006/relationships/image" Target="../media/image92.svg"/><Relationship Id="rId46" Type="http://schemas.openxmlformats.org/officeDocument/2006/relationships/image" Target="../media/image33.png"/><Relationship Id="rId2" Type="http://schemas.openxmlformats.org/officeDocument/2006/relationships/notesSlide" Target="../notesSlides/notesSlide12.xml"/><Relationship Id="rId16" Type="http://schemas.openxmlformats.org/officeDocument/2006/relationships/image" Target="../media/image70.svg"/><Relationship Id="rId20" Type="http://schemas.openxmlformats.org/officeDocument/2006/relationships/image" Target="../media/image74.svg"/><Relationship Id="rId29" Type="http://schemas.openxmlformats.org/officeDocument/2006/relationships/image" Target="../media/image53.png"/><Relationship Id="rId41" Type="http://schemas.openxmlformats.org/officeDocument/2006/relationships/image" Target="../media/image59.png"/><Relationship Id="rId1" Type="http://schemas.openxmlformats.org/officeDocument/2006/relationships/slideLayout" Target="../slideLayouts/slideLayout37.xml"/><Relationship Id="rId6" Type="http://schemas.openxmlformats.org/officeDocument/2006/relationships/image" Target="../media/image60.svg"/><Relationship Id="rId11" Type="http://schemas.openxmlformats.org/officeDocument/2006/relationships/image" Target="../media/image44.png"/><Relationship Id="rId24" Type="http://schemas.openxmlformats.org/officeDocument/2006/relationships/image" Target="../media/image78.svg"/><Relationship Id="rId32" Type="http://schemas.openxmlformats.org/officeDocument/2006/relationships/image" Target="../media/image86.svg"/><Relationship Id="rId37" Type="http://schemas.openxmlformats.org/officeDocument/2006/relationships/image" Target="../media/image57.png"/><Relationship Id="rId40" Type="http://schemas.openxmlformats.org/officeDocument/2006/relationships/image" Target="../media/image94.svg"/><Relationship Id="rId45" Type="http://schemas.openxmlformats.org/officeDocument/2006/relationships/image" Target="../media/image99.svg"/><Relationship Id="rId5" Type="http://schemas.openxmlformats.org/officeDocument/2006/relationships/image" Target="../media/image41.png"/><Relationship Id="rId15" Type="http://schemas.openxmlformats.org/officeDocument/2006/relationships/image" Target="../media/image46.png"/><Relationship Id="rId23" Type="http://schemas.openxmlformats.org/officeDocument/2006/relationships/image" Target="../media/image50.png"/><Relationship Id="rId28" Type="http://schemas.openxmlformats.org/officeDocument/2006/relationships/image" Target="../media/image82.svg"/><Relationship Id="rId36" Type="http://schemas.openxmlformats.org/officeDocument/2006/relationships/image" Target="../media/image90.svg"/><Relationship Id="rId10" Type="http://schemas.openxmlformats.org/officeDocument/2006/relationships/image" Target="../media/image64.svg"/><Relationship Id="rId19" Type="http://schemas.openxmlformats.org/officeDocument/2006/relationships/image" Target="../media/image48.png"/><Relationship Id="rId31" Type="http://schemas.openxmlformats.org/officeDocument/2006/relationships/image" Target="../media/image54.png"/><Relationship Id="rId44" Type="http://schemas.openxmlformats.org/officeDocument/2006/relationships/image" Target="../media/image61.png"/><Relationship Id="rId4" Type="http://schemas.microsoft.com/office/2007/relationships/hdphoto" Target="../media/hdphoto1.wdp"/><Relationship Id="rId9" Type="http://schemas.openxmlformats.org/officeDocument/2006/relationships/image" Target="../media/image43.png"/><Relationship Id="rId14" Type="http://schemas.openxmlformats.org/officeDocument/2006/relationships/image" Target="../media/image68.svg"/><Relationship Id="rId22" Type="http://schemas.openxmlformats.org/officeDocument/2006/relationships/image" Target="../media/image76.svg"/><Relationship Id="rId27" Type="http://schemas.openxmlformats.org/officeDocument/2006/relationships/image" Target="../media/image52.png"/><Relationship Id="rId30" Type="http://schemas.openxmlformats.org/officeDocument/2006/relationships/image" Target="../media/image84.svg"/><Relationship Id="rId35" Type="http://schemas.openxmlformats.org/officeDocument/2006/relationships/image" Target="../media/image56.png"/><Relationship Id="rId43"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4.png"/><Relationship Id="rId12" Type="http://schemas.openxmlformats.org/officeDocument/2006/relationships/image" Target="../media/image107.svg"/><Relationship Id="rId2" Type="http://schemas.openxmlformats.org/officeDocument/2006/relationships/notesSlide" Target="../notesSlides/notesSlide13.xml"/><Relationship Id="rId16" Type="http://schemas.openxmlformats.org/officeDocument/2006/relationships/image" Target="../media/image111.svg"/><Relationship Id="rId1" Type="http://schemas.openxmlformats.org/officeDocument/2006/relationships/slideLayout" Target="../slideLayouts/slideLayout37.xml"/><Relationship Id="rId6" Type="http://schemas.openxmlformats.org/officeDocument/2006/relationships/image" Target="../media/image101.svg"/><Relationship Id="rId11" Type="http://schemas.openxmlformats.org/officeDocument/2006/relationships/image" Target="../media/image66.png"/><Relationship Id="rId5" Type="http://schemas.openxmlformats.org/officeDocument/2006/relationships/image" Target="../media/image63.png"/><Relationship Id="rId15" Type="http://schemas.openxmlformats.org/officeDocument/2006/relationships/image" Target="../media/image68.png"/><Relationship Id="rId10" Type="http://schemas.openxmlformats.org/officeDocument/2006/relationships/image" Target="../media/image105.svg"/><Relationship Id="rId4" Type="http://schemas.openxmlformats.org/officeDocument/2006/relationships/image" Target="../media/image47.svg"/><Relationship Id="rId9" Type="http://schemas.openxmlformats.org/officeDocument/2006/relationships/image" Target="../media/image65.png"/><Relationship Id="rId14" Type="http://schemas.openxmlformats.org/officeDocument/2006/relationships/image" Target="../media/image109.svg"/></Relationships>
</file>

<file path=ppt/slides/_rels/slide14.xml.rels><?xml version="1.0" encoding="UTF-8" standalone="yes"?>
<Relationships xmlns="http://schemas.openxmlformats.org/package/2006/relationships"><Relationship Id="rId8" Type="http://schemas.openxmlformats.org/officeDocument/2006/relationships/image" Target="../media/image181.svg"/><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29.xml"/><Relationship Id="rId6" Type="http://schemas.openxmlformats.org/officeDocument/2006/relationships/image" Target="../media/image179.svg"/><Relationship Id="rId5" Type="http://schemas.openxmlformats.org/officeDocument/2006/relationships/image" Target="../media/image70.png"/><Relationship Id="rId10" Type="http://schemas.openxmlformats.org/officeDocument/2006/relationships/image" Target="../media/image73.png"/><Relationship Id="rId4" Type="http://schemas.openxmlformats.org/officeDocument/2006/relationships/image" Target="../media/image149.svg"/><Relationship Id="rId9" Type="http://schemas.openxmlformats.org/officeDocument/2006/relationships/image" Target="../media/image72.png"/></Relationships>
</file>

<file path=ppt/slides/_rels/slide15.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78.png"/><Relationship Id="rId3" Type="http://schemas.openxmlformats.org/officeDocument/2006/relationships/image" Target="../media/image62.png"/><Relationship Id="rId7" Type="http://schemas.openxmlformats.org/officeDocument/2006/relationships/image" Target="../media/image75.png"/><Relationship Id="rId12" Type="http://schemas.openxmlformats.org/officeDocument/2006/relationships/image" Target="../media/image55.svg"/><Relationship Id="rId2" Type="http://schemas.openxmlformats.org/officeDocument/2006/relationships/notesSlide" Target="../notesSlides/notesSlide15.xml"/><Relationship Id="rId1" Type="http://schemas.openxmlformats.org/officeDocument/2006/relationships/slideLayout" Target="../slideLayouts/slideLayout37.xml"/><Relationship Id="rId6" Type="http://schemas.openxmlformats.org/officeDocument/2006/relationships/image" Target="../media/image49.svg"/><Relationship Id="rId11" Type="http://schemas.openxmlformats.org/officeDocument/2006/relationships/image" Target="../media/image77.png"/><Relationship Id="rId5" Type="http://schemas.openxmlformats.org/officeDocument/2006/relationships/image" Target="../media/image74.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76.png"/><Relationship Id="rId14" Type="http://schemas.openxmlformats.org/officeDocument/2006/relationships/image" Target="../media/image57.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svg"/><Relationship Id="rId2" Type="http://schemas.openxmlformats.org/officeDocument/2006/relationships/notesSlide" Target="../notesSlides/notesSlide17.xml"/><Relationship Id="rId1" Type="http://schemas.openxmlformats.org/officeDocument/2006/relationships/slideLayout" Target="../slideLayouts/slideLayout31.xml"/><Relationship Id="rId6" Type="http://schemas.openxmlformats.org/officeDocument/2006/relationships/image" Target="../media/image79.png"/><Relationship Id="rId5" Type="http://schemas.openxmlformats.org/officeDocument/2006/relationships/image" Target="../media/image32.png"/><Relationship Id="rId4" Type="http://schemas.openxmlformats.org/officeDocument/2006/relationships/image" Target="../media/image33.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5.svg"/><Relationship Id="rId3" Type="http://schemas.openxmlformats.org/officeDocument/2006/relationships/image" Target="../media/image80.png"/><Relationship Id="rId7" Type="http://schemas.openxmlformats.org/officeDocument/2006/relationships/image" Target="../media/image31.png"/><Relationship Id="rId12"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29.xml"/><Relationship Id="rId6" Type="http://schemas.openxmlformats.org/officeDocument/2006/relationships/image" Target="../media/image82.png"/><Relationship Id="rId11" Type="http://schemas.openxmlformats.org/officeDocument/2006/relationships/image" Target="../media/image84.png"/><Relationship Id="rId5" Type="http://schemas.openxmlformats.org/officeDocument/2006/relationships/image" Target="../media/image114.svg"/><Relationship Id="rId10" Type="http://schemas.openxmlformats.org/officeDocument/2006/relationships/image" Target="../media/image83.png"/><Relationship Id="rId4" Type="http://schemas.openxmlformats.org/officeDocument/2006/relationships/image" Target="../media/image81.png"/><Relationship Id="rId9"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4.svg"/><Relationship Id="rId7" Type="http://schemas.openxmlformats.org/officeDocument/2006/relationships/image" Target="../media/image60.sv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1.png"/><Relationship Id="rId5" Type="http://schemas.microsoft.com/office/2007/relationships/hdphoto" Target="../media/hdphoto1.wdp"/><Relationship Id="rId4" Type="http://schemas.openxmlformats.org/officeDocument/2006/relationships/image" Target="../media/image40.png"/><Relationship Id="rId9" Type="http://schemas.openxmlformats.org/officeDocument/2006/relationships/image" Target="../media/image62.svg"/></Relationships>
</file>

<file path=ppt/slides/_rels/slide24.xml.rels><?xml version="1.0" encoding="UTF-8" standalone="yes"?>
<Relationships xmlns="http://schemas.openxmlformats.org/package/2006/relationships"><Relationship Id="rId8" Type="http://schemas.openxmlformats.org/officeDocument/2006/relationships/image" Target="../media/image123.svg"/><Relationship Id="rId13" Type="http://schemas.openxmlformats.org/officeDocument/2006/relationships/image" Target="../media/image92.png"/><Relationship Id="rId18" Type="http://schemas.openxmlformats.org/officeDocument/2006/relationships/image" Target="../media/image133.svg"/><Relationship Id="rId3" Type="http://schemas.openxmlformats.org/officeDocument/2006/relationships/image" Target="../media/image87.png"/><Relationship Id="rId21" Type="http://schemas.openxmlformats.org/officeDocument/2006/relationships/image" Target="../media/image96.png"/><Relationship Id="rId7" Type="http://schemas.openxmlformats.org/officeDocument/2006/relationships/image" Target="../media/image89.png"/><Relationship Id="rId12" Type="http://schemas.openxmlformats.org/officeDocument/2006/relationships/image" Target="../media/image127.svg"/><Relationship Id="rId17" Type="http://schemas.openxmlformats.org/officeDocument/2006/relationships/image" Target="../media/image94.png"/><Relationship Id="rId2" Type="http://schemas.openxmlformats.org/officeDocument/2006/relationships/image" Target="../media/image86.png"/><Relationship Id="rId16" Type="http://schemas.openxmlformats.org/officeDocument/2006/relationships/image" Target="../media/image131.svg"/><Relationship Id="rId20" Type="http://schemas.openxmlformats.org/officeDocument/2006/relationships/image" Target="../media/image135.svg"/><Relationship Id="rId1" Type="http://schemas.openxmlformats.org/officeDocument/2006/relationships/slideLayout" Target="../slideLayouts/slideLayout29.xml"/><Relationship Id="rId6" Type="http://schemas.openxmlformats.org/officeDocument/2006/relationships/image" Target="../media/image121.svg"/><Relationship Id="rId11" Type="http://schemas.openxmlformats.org/officeDocument/2006/relationships/image" Target="../media/image91.png"/><Relationship Id="rId5" Type="http://schemas.openxmlformats.org/officeDocument/2006/relationships/image" Target="../media/image88.png"/><Relationship Id="rId15" Type="http://schemas.openxmlformats.org/officeDocument/2006/relationships/image" Target="../media/image93.png"/><Relationship Id="rId10" Type="http://schemas.openxmlformats.org/officeDocument/2006/relationships/image" Target="../media/image125.svg"/><Relationship Id="rId19" Type="http://schemas.openxmlformats.org/officeDocument/2006/relationships/image" Target="../media/image95.png"/><Relationship Id="rId4" Type="http://schemas.openxmlformats.org/officeDocument/2006/relationships/image" Target="../media/image119.svg"/><Relationship Id="rId9" Type="http://schemas.openxmlformats.org/officeDocument/2006/relationships/image" Target="../media/image90.png"/><Relationship Id="rId14" Type="http://schemas.openxmlformats.org/officeDocument/2006/relationships/image" Target="../media/image129.svg"/></Relationships>
</file>

<file path=ppt/slides/_rels/slide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64.svg"/><Relationship Id="rId7" Type="http://schemas.openxmlformats.org/officeDocument/2006/relationships/image" Target="../media/image68.sv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66.svg"/><Relationship Id="rId4" Type="http://schemas.openxmlformats.org/officeDocument/2006/relationships/image" Target="../media/image44.png"/><Relationship Id="rId9" Type="http://schemas.openxmlformats.org/officeDocument/2006/relationships/image" Target="../media/image70.svg"/></Relationships>
</file>

<file path=ppt/slides/_rels/slide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960.svg"/><Relationship Id="rId3" Type="http://schemas.openxmlformats.org/officeDocument/2006/relationships/image" Target="../media/image700.svg"/><Relationship Id="rId7" Type="http://schemas.openxmlformats.org/officeDocument/2006/relationships/image" Target="../media/image920.svg"/><Relationship Id="rId12" Type="http://schemas.openxmlformats.org/officeDocument/2006/relationships/image" Target="../media/image59.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940.svg"/><Relationship Id="rId5" Type="http://schemas.openxmlformats.org/officeDocument/2006/relationships/image" Target="../media/image900.svg"/><Relationship Id="rId10" Type="http://schemas.openxmlformats.org/officeDocument/2006/relationships/image" Target="../media/image58.png"/><Relationship Id="rId4" Type="http://schemas.openxmlformats.org/officeDocument/2006/relationships/image" Target="../media/image56.png"/><Relationship Id="rId9" Type="http://schemas.openxmlformats.org/officeDocument/2006/relationships/image" Target="../media/image620.svg"/></Relationships>
</file>

<file path=ppt/slides/_rels/slide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8" Type="http://schemas.openxmlformats.org/officeDocument/2006/relationships/hyperlink" Target="https://docs.oracle.com/en-us/iaas/Content/Identity/mfa/understand-multi-factor-authentication.htm" TargetMode="External"/><Relationship Id="rId3" Type="http://schemas.openxmlformats.org/officeDocument/2006/relationships/hyperlink" Target="https://docs.oracle.com/en-us/iaas/Content/Resources/Assets/whitepapers/best-practices-for-iam-on-oci.pdf" TargetMode="External"/><Relationship Id="rId7" Type="http://schemas.openxmlformats.org/officeDocument/2006/relationships/hyperlink" Target="https://docs.oracle.com/en-us/iaas/Content/Identity/callresources/callingservicesfrominstances.ht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docs.oracle.com/en-us/iaas/Content/Identity/Tasks/managingcompartments.htm" TargetMode="External"/><Relationship Id="rId5" Type="http://schemas.openxmlformats.org/officeDocument/2006/relationships/hyperlink" Target="https://blogs.oracle.com/cloudsecurity/post/managing-situational-permissions-to-oracle-cloud-resources-via-oci-iam-roles" TargetMode="External"/><Relationship Id="rId10" Type="http://schemas.openxmlformats.org/officeDocument/2006/relationships/hyperlink" Target="https://docs.oracle.com/en-us/iaas/Content/Identity/resources/manage-iam-resources.htm" TargetMode="External"/><Relationship Id="rId4" Type="http://schemas.openxmlformats.org/officeDocument/2006/relationships/hyperlink" Target="https://docs.oracle.com/en-us/iaas/Content/Identity/getstarted/identity-domains.htm#overview" TargetMode="External"/><Relationship Id="rId9" Type="http://schemas.openxmlformats.org/officeDocument/2006/relationships/hyperlink" Target="https://docs.oracle.com/en-us/iaas/Content/Identity/adaptivesecurity/overview.htm"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6.xml"/></Relationships>
</file>

<file path=ppt/slides/_rels/slide32.xml.rels><?xml version="1.0" encoding="UTF-8" standalone="yes"?>
<Relationships xmlns="http://schemas.openxmlformats.org/package/2006/relationships"><Relationship Id="rId8" Type="http://schemas.openxmlformats.org/officeDocument/2006/relationships/image" Target="../media/image147.svg"/><Relationship Id="rId13" Type="http://schemas.openxmlformats.org/officeDocument/2006/relationships/image" Target="../media/image107.png"/><Relationship Id="rId18" Type="http://schemas.openxmlformats.org/officeDocument/2006/relationships/image" Target="../media/image153.svg"/><Relationship Id="rId3" Type="http://schemas.openxmlformats.org/officeDocument/2006/relationships/image" Target="../media/image102.png"/><Relationship Id="rId7" Type="http://schemas.openxmlformats.org/officeDocument/2006/relationships/image" Target="../media/image104.png"/><Relationship Id="rId12" Type="http://schemas.openxmlformats.org/officeDocument/2006/relationships/image" Target="../media/image149.svg"/><Relationship Id="rId17" Type="http://schemas.openxmlformats.org/officeDocument/2006/relationships/image" Target="../media/image109.png"/><Relationship Id="rId2" Type="http://schemas.openxmlformats.org/officeDocument/2006/relationships/notesSlide" Target="../notesSlides/notesSlide26.xml"/><Relationship Id="rId16" Type="http://schemas.openxmlformats.org/officeDocument/2006/relationships/image" Target="../media/image151.svg"/><Relationship Id="rId1" Type="http://schemas.openxmlformats.org/officeDocument/2006/relationships/slideLayout" Target="../slideLayouts/slideLayout31.xml"/><Relationship Id="rId6" Type="http://schemas.openxmlformats.org/officeDocument/2006/relationships/image" Target="../media/image145.svg"/><Relationship Id="rId11" Type="http://schemas.openxmlformats.org/officeDocument/2006/relationships/image" Target="../media/image106.png"/><Relationship Id="rId5" Type="http://schemas.openxmlformats.org/officeDocument/2006/relationships/image" Target="../media/image103.png"/><Relationship Id="rId15" Type="http://schemas.openxmlformats.org/officeDocument/2006/relationships/image" Target="../media/image108.png"/><Relationship Id="rId10" Type="http://schemas.openxmlformats.org/officeDocument/2006/relationships/image" Target="../media/image47.svg"/><Relationship Id="rId4" Type="http://schemas.openxmlformats.org/officeDocument/2006/relationships/image" Target="../media/image143.svg"/><Relationship Id="rId9" Type="http://schemas.openxmlformats.org/officeDocument/2006/relationships/image" Target="../media/image105.png"/><Relationship Id="rId14" Type="http://schemas.openxmlformats.org/officeDocument/2006/relationships/image" Target="../media/image123.svg"/></Relationships>
</file>

<file path=ppt/slides/_rels/slide33.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image" Target="../media/image73.png"/><Relationship Id="rId7" Type="http://schemas.openxmlformats.org/officeDocument/2006/relationships/image" Target="../media/image110.png"/><Relationship Id="rId2" Type="http://schemas.openxmlformats.org/officeDocument/2006/relationships/notesSlide" Target="../notesSlides/notesSlide27.xml"/><Relationship Id="rId1" Type="http://schemas.openxmlformats.org/officeDocument/2006/relationships/slideLayout" Target="../slideLayouts/slideLayout29.xml"/><Relationship Id="rId6" Type="http://schemas.openxmlformats.org/officeDocument/2006/relationships/image" Target="../media/image47.svg"/><Relationship Id="rId5" Type="http://schemas.openxmlformats.org/officeDocument/2006/relationships/image" Target="../media/image105.png"/><Relationship Id="rId4" Type="http://schemas.openxmlformats.org/officeDocument/2006/relationships/image" Target="../media/image149.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1.png"/><Relationship Id="rId7" Type="http://schemas.openxmlformats.org/officeDocument/2006/relationships/image" Target="../media/image113.png"/><Relationship Id="rId2" Type="http://schemas.openxmlformats.org/officeDocument/2006/relationships/notesSlide" Target="../notesSlides/notesSlide28.xml"/><Relationship Id="rId1" Type="http://schemas.openxmlformats.org/officeDocument/2006/relationships/slideLayout" Target="../slideLayouts/slideLayout29.xml"/><Relationship Id="rId6" Type="http://schemas.openxmlformats.org/officeDocument/2006/relationships/image" Target="../media/image189.svg"/><Relationship Id="rId5" Type="http://schemas.openxmlformats.org/officeDocument/2006/relationships/image" Target="../media/image112.png"/><Relationship Id="rId4" Type="http://schemas.openxmlformats.org/officeDocument/2006/relationships/image" Target="../media/image64.svg"/><Relationship Id="rId9" Type="http://schemas.openxmlformats.org/officeDocument/2006/relationships/image" Target="../media/image35.svg"/></Relationships>
</file>

<file path=ppt/slides/_rels/slide3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16.png"/><Relationship Id="rId7" Type="http://schemas.openxmlformats.org/officeDocument/2006/relationships/image" Target="../media/image1890.svg"/><Relationship Id="rId2" Type="http://schemas.openxmlformats.org/officeDocument/2006/relationships/image" Target="../media/image115.png"/><Relationship Id="rId1" Type="http://schemas.openxmlformats.org/officeDocument/2006/relationships/slideLayout" Target="../slideLayouts/slideLayout29.xml"/><Relationship Id="rId6" Type="http://schemas.openxmlformats.org/officeDocument/2006/relationships/image" Target="../media/image112.png"/><Relationship Id="rId5" Type="http://schemas.openxmlformats.org/officeDocument/2006/relationships/image" Target="../media/image118.png"/><Relationship Id="rId10" Type="http://schemas.openxmlformats.org/officeDocument/2006/relationships/image" Target="../media/image350.svg"/><Relationship Id="rId4" Type="http://schemas.openxmlformats.org/officeDocument/2006/relationships/image" Target="../media/image117.png"/><Relationship Id="rId9" Type="http://schemas.openxmlformats.org/officeDocument/2006/relationships/image" Target="../media/image114.png"/></Relationships>
</file>

<file path=ppt/slides/_rels/slide3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19.png"/><Relationship Id="rId7" Type="http://schemas.openxmlformats.org/officeDocument/2006/relationships/image" Target="../media/image116.png"/><Relationship Id="rId12" Type="http://schemas.openxmlformats.org/officeDocument/2006/relationships/image" Target="../media/image350.svg"/><Relationship Id="rId2" Type="http://schemas.openxmlformats.org/officeDocument/2006/relationships/notesSlide" Target="../notesSlides/notesSlide29.xml"/><Relationship Id="rId1" Type="http://schemas.openxmlformats.org/officeDocument/2006/relationships/slideLayout" Target="../slideLayouts/slideLayout29.xml"/><Relationship Id="rId6" Type="http://schemas.openxmlformats.org/officeDocument/2006/relationships/image" Target="../media/image115.png"/><Relationship Id="rId11" Type="http://schemas.openxmlformats.org/officeDocument/2006/relationships/image" Target="../media/image114.png"/><Relationship Id="rId5" Type="http://schemas.openxmlformats.org/officeDocument/2006/relationships/image" Target="../media/image640.svg"/><Relationship Id="rId10" Type="http://schemas.openxmlformats.org/officeDocument/2006/relationships/image" Target="../media/image113.png"/><Relationship Id="rId4" Type="http://schemas.openxmlformats.org/officeDocument/2006/relationships/image" Target="../media/image111.png"/><Relationship Id="rId9" Type="http://schemas.openxmlformats.org/officeDocument/2006/relationships/image" Target="../media/image1890.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2.xml"/><Relationship Id="rId1" Type="http://schemas.openxmlformats.org/officeDocument/2006/relationships/slideLayout" Target="../slideLayouts/slideLayout27.xml"/><Relationship Id="rId4" Type="http://schemas.openxmlformats.org/officeDocument/2006/relationships/image" Target="../media/image12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image" Target="../media/image28.jpeg"/><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notesSlide" Target="../notesSlides/notesSlide34.xml"/><Relationship Id="rId17" Type="http://schemas.openxmlformats.org/officeDocument/2006/relationships/image" Target="../media/image31.svg"/><Relationship Id="rId2" Type="http://schemas.openxmlformats.org/officeDocument/2006/relationships/tags" Target="../tags/tag21.xml"/><Relationship Id="rId16" Type="http://schemas.openxmlformats.org/officeDocument/2006/relationships/image" Target="../media/image30.png"/><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slideLayout" Target="../slideLayouts/slideLayout58.xml"/><Relationship Id="rId5" Type="http://schemas.openxmlformats.org/officeDocument/2006/relationships/tags" Target="../tags/tag24.xml"/><Relationship Id="rId15" Type="http://schemas.openxmlformats.org/officeDocument/2006/relationships/image" Target="../media/image1.emf"/><Relationship Id="rId10" Type="http://schemas.openxmlformats.org/officeDocument/2006/relationships/tags" Target="../tags/tag29.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image" Target="../media/image2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18" Type="http://schemas.openxmlformats.org/officeDocument/2006/relationships/image" Target="../media/image137.png"/><Relationship Id="rId3" Type="http://schemas.openxmlformats.org/officeDocument/2006/relationships/image" Target="../media/image122.png"/><Relationship Id="rId21" Type="http://schemas.openxmlformats.org/officeDocument/2006/relationships/image" Target="../media/image140.png"/><Relationship Id="rId7" Type="http://schemas.openxmlformats.org/officeDocument/2006/relationships/image" Target="../media/image126.png"/><Relationship Id="rId12" Type="http://schemas.openxmlformats.org/officeDocument/2006/relationships/image" Target="../media/image131.png"/><Relationship Id="rId17" Type="http://schemas.openxmlformats.org/officeDocument/2006/relationships/image" Target="../media/image136.png"/><Relationship Id="rId2" Type="http://schemas.openxmlformats.org/officeDocument/2006/relationships/notesSlide" Target="../notesSlides/notesSlide37.xml"/><Relationship Id="rId16" Type="http://schemas.openxmlformats.org/officeDocument/2006/relationships/image" Target="../media/image135.png"/><Relationship Id="rId20" Type="http://schemas.openxmlformats.org/officeDocument/2006/relationships/image" Target="../media/image139.png"/><Relationship Id="rId1" Type="http://schemas.openxmlformats.org/officeDocument/2006/relationships/slideLayout" Target="../slideLayouts/slideLayout29.xml"/><Relationship Id="rId6" Type="http://schemas.openxmlformats.org/officeDocument/2006/relationships/image" Target="../media/image125.png"/><Relationship Id="rId11" Type="http://schemas.openxmlformats.org/officeDocument/2006/relationships/image" Target="../media/image130.png"/><Relationship Id="rId24" Type="http://schemas.openxmlformats.org/officeDocument/2006/relationships/image" Target="../media/image143.png"/><Relationship Id="rId5" Type="http://schemas.openxmlformats.org/officeDocument/2006/relationships/image" Target="../media/image124.png"/><Relationship Id="rId15" Type="http://schemas.openxmlformats.org/officeDocument/2006/relationships/image" Target="../media/image134.png"/><Relationship Id="rId23" Type="http://schemas.openxmlformats.org/officeDocument/2006/relationships/image" Target="../media/image142.png"/><Relationship Id="rId10" Type="http://schemas.openxmlformats.org/officeDocument/2006/relationships/image" Target="../media/image129.tiff"/><Relationship Id="rId19" Type="http://schemas.openxmlformats.org/officeDocument/2006/relationships/image" Target="../media/image138.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 Id="rId22" Type="http://schemas.openxmlformats.org/officeDocument/2006/relationships/image" Target="../media/image141.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22.png"/><Relationship Id="rId4" Type="http://schemas.openxmlformats.org/officeDocument/2006/relationships/notesSlide" Target="../notesSlides/notesSlide3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9.xml"/><Relationship Id="rId5" Type="http://schemas.openxmlformats.org/officeDocument/2006/relationships/image" Target="../media/image27.svg"/><Relationship Id="rId4" Type="http://schemas.openxmlformats.org/officeDocument/2006/relationships/image" Target="../media/image27.png"/></Relationships>
</file>

<file path=ppt/slides/_rels/slide50.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144.png"/><Relationship Id="rId7" Type="http://schemas.openxmlformats.org/officeDocument/2006/relationships/image" Target="../media/image105.png"/><Relationship Id="rId2" Type="http://schemas.openxmlformats.org/officeDocument/2006/relationships/notesSlide" Target="../notesSlides/notesSlide41.xml"/><Relationship Id="rId1" Type="http://schemas.openxmlformats.org/officeDocument/2006/relationships/slideLayout" Target="../slideLayouts/slideLayout29.xml"/><Relationship Id="rId6" Type="http://schemas.openxmlformats.org/officeDocument/2006/relationships/image" Target="../media/image185.svg"/><Relationship Id="rId5" Type="http://schemas.openxmlformats.org/officeDocument/2006/relationships/image" Target="../media/image145.png"/><Relationship Id="rId10" Type="http://schemas.openxmlformats.org/officeDocument/2006/relationships/image" Target="../media/image187.svg"/><Relationship Id="rId4" Type="http://schemas.openxmlformats.org/officeDocument/2006/relationships/image" Target="../media/image183.svg"/><Relationship Id="rId9" Type="http://schemas.openxmlformats.org/officeDocument/2006/relationships/image" Target="../media/image14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image" Target="../media/image28.jpeg"/><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notesSlide" Target="../notesSlides/notesSlide7.xml"/><Relationship Id="rId17" Type="http://schemas.openxmlformats.org/officeDocument/2006/relationships/image" Target="../media/image31.svg"/><Relationship Id="rId2" Type="http://schemas.openxmlformats.org/officeDocument/2006/relationships/tags" Target="../tags/tag8.xml"/><Relationship Id="rId16" Type="http://schemas.openxmlformats.org/officeDocument/2006/relationships/image" Target="../media/image30.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slideLayout" Target="../slideLayouts/slideLayout58.xml"/><Relationship Id="rId5" Type="http://schemas.openxmlformats.org/officeDocument/2006/relationships/tags" Target="../tags/tag11.xml"/><Relationship Id="rId15" Type="http://schemas.openxmlformats.org/officeDocument/2006/relationships/image" Target="../media/image1.emf"/><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7.png"/><Relationship Id="rId18" Type="http://schemas.openxmlformats.org/officeDocument/2006/relationships/image" Target="../media/image45.svg"/><Relationship Id="rId3" Type="http://schemas.openxmlformats.org/officeDocument/2006/relationships/image" Target="../media/image31.png"/><Relationship Id="rId7" Type="http://schemas.openxmlformats.org/officeDocument/2006/relationships/image" Target="../media/image35.svg"/><Relationship Id="rId12" Type="http://schemas.openxmlformats.org/officeDocument/2006/relationships/image" Target="../media/image36.png"/><Relationship Id="rId17" Type="http://schemas.openxmlformats.org/officeDocument/2006/relationships/image" Target="../media/image39.png"/><Relationship Id="rId2" Type="http://schemas.openxmlformats.org/officeDocument/2006/relationships/notesSlide" Target="../notesSlides/notesSlide8.xml"/><Relationship Id="rId16" Type="http://schemas.openxmlformats.org/officeDocument/2006/relationships/image" Target="../media/image43.svg"/><Relationship Id="rId1" Type="http://schemas.openxmlformats.org/officeDocument/2006/relationships/slideLayout" Target="../slideLayouts/slideLayout31.xml"/><Relationship Id="rId6" Type="http://schemas.openxmlformats.org/officeDocument/2006/relationships/image" Target="../media/image33.png"/><Relationship Id="rId11" Type="http://schemas.openxmlformats.org/officeDocument/2006/relationships/image" Target="../media/image39.svg"/><Relationship Id="rId5" Type="http://schemas.openxmlformats.org/officeDocument/2006/relationships/image" Target="../media/image32.png"/><Relationship Id="rId15" Type="http://schemas.openxmlformats.org/officeDocument/2006/relationships/image" Target="../media/image38.png"/><Relationship Id="rId10" Type="http://schemas.openxmlformats.org/officeDocument/2006/relationships/image" Target="../media/image35.png"/><Relationship Id="rId4" Type="http://schemas.openxmlformats.org/officeDocument/2006/relationships/image" Target="../media/image33.svg"/><Relationship Id="rId9" Type="http://schemas.openxmlformats.org/officeDocument/2006/relationships/image" Target="../media/image37.svg"/><Relationship Id="rId14" Type="http://schemas.openxmlformats.org/officeDocument/2006/relationships/image" Target="../media/image41.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ape&#10;&#10;Description automatically generated with medium confidence">
            <a:extLst>
              <a:ext uri="{FF2B5EF4-FFF2-40B4-BE49-F238E27FC236}">
                <a16:creationId xmlns:a16="http://schemas.microsoft.com/office/drawing/2014/main" id="{1751555B-5C75-49F8-B3FC-30E73F676BB9}"/>
              </a:ext>
            </a:extLst>
          </p:cNvPr>
          <p:cNvPicPr>
            <a:picLocks noChangeAspect="1"/>
          </p:cNvPicPr>
          <p:nvPr>
            <p:custDataLst>
              <p:tags r:id="rId1"/>
            </p:custDataLst>
          </p:nvPr>
        </p:nvPicPr>
        <p:blipFill>
          <a:blip r:embed="rId6"/>
          <a:stretch>
            <a:fillRect/>
          </a:stretch>
        </p:blipFill>
        <p:spPr>
          <a:xfrm>
            <a:off x="853662" y="1847757"/>
            <a:ext cx="6871896" cy="4361248"/>
          </a:xfrm>
          <a:prstGeom prst="rect">
            <a:avLst/>
          </a:prstGeom>
        </p:spPr>
      </p:pic>
      <p:sp>
        <p:nvSpPr>
          <p:cNvPr id="2" name="Title 1">
            <a:extLst>
              <a:ext uri="{FF2B5EF4-FFF2-40B4-BE49-F238E27FC236}">
                <a16:creationId xmlns:a16="http://schemas.microsoft.com/office/drawing/2014/main" id="{5B1D193E-A229-45AB-ABEB-A5C1C3A1A452}"/>
              </a:ext>
            </a:extLst>
          </p:cNvPr>
          <p:cNvSpPr>
            <a:spLocks noGrp="1"/>
          </p:cNvSpPr>
          <p:nvPr>
            <p:ph type="ctrTitle"/>
          </p:nvPr>
        </p:nvSpPr>
        <p:spPr/>
        <p:txBody>
          <a:bodyPr/>
          <a:lstStyle/>
          <a:p>
            <a:r>
              <a:rPr lang="en-US" dirty="0"/>
              <a:t>OCI Identity &amp; Access Management</a:t>
            </a:r>
          </a:p>
        </p:txBody>
      </p:sp>
      <p:sp>
        <p:nvSpPr>
          <p:cNvPr id="3" name="Text Placeholder 2">
            <a:extLst>
              <a:ext uri="{FF2B5EF4-FFF2-40B4-BE49-F238E27FC236}">
                <a16:creationId xmlns:a16="http://schemas.microsoft.com/office/drawing/2014/main" id="{93EDFE7B-BA60-4CB2-9264-619B790776E1}"/>
              </a:ext>
            </a:extLst>
          </p:cNvPr>
          <p:cNvSpPr>
            <a:spLocks noGrp="1"/>
          </p:cNvSpPr>
          <p:nvPr>
            <p:ph type="body" sz="quarter" idx="33"/>
          </p:nvPr>
        </p:nvSpPr>
        <p:spPr/>
        <p:txBody>
          <a:bodyPr/>
          <a:lstStyle/>
          <a:p>
            <a:r>
              <a:rPr lang="en-US" dirty="0"/>
              <a:t>Introduction and Overview</a:t>
            </a:r>
          </a:p>
        </p:txBody>
      </p:sp>
      <p:sp>
        <p:nvSpPr>
          <p:cNvPr id="10" name="Text Placeholder 3">
            <a:extLst>
              <a:ext uri="{FF2B5EF4-FFF2-40B4-BE49-F238E27FC236}">
                <a16:creationId xmlns:a16="http://schemas.microsoft.com/office/drawing/2014/main" id="{A2127BC9-6EA7-4521-813A-1B8E676B93BE}"/>
              </a:ext>
            </a:extLst>
          </p:cNvPr>
          <p:cNvSpPr>
            <a:spLocks noGrp="1"/>
          </p:cNvSpPr>
          <p:nvPr>
            <p:ph type="body" sz="quarter" idx="4294967295"/>
            <p:custDataLst>
              <p:tags r:id="rId2"/>
            </p:custDataLst>
          </p:nvPr>
        </p:nvSpPr>
        <p:spPr>
          <a:xfrm>
            <a:off x="1836314" y="4672629"/>
            <a:ext cx="5076648" cy="266222"/>
          </a:xfrm>
          <a:prstGeom prst="rect">
            <a:avLst/>
          </a:prstGeom>
          <a:noFill/>
        </p:spPr>
        <p:txBody>
          <a:bodyPr/>
          <a:lstStyle/>
          <a:p>
            <a:r>
              <a:rPr lang="en-US" sz="2400" b="0" dirty="0">
                <a:latin typeface="+mj-lt"/>
              </a:rPr>
              <a:t>Alexandre</a:t>
            </a:r>
            <a:r>
              <a:rPr lang="en-US" sz="2400" b="0" dirty="0" smtClean="0">
                <a:latin typeface="+mj-lt"/>
              </a:rPr>
              <a:t> Fagundes</a:t>
            </a:r>
            <a:endParaRPr lang="en-US" sz="2400" b="0" dirty="0">
              <a:latin typeface="+mj-lt"/>
            </a:endParaRPr>
          </a:p>
        </p:txBody>
      </p:sp>
      <p:sp>
        <p:nvSpPr>
          <p:cNvPr id="11" name="Text Placeholder 4">
            <a:extLst>
              <a:ext uri="{FF2B5EF4-FFF2-40B4-BE49-F238E27FC236}">
                <a16:creationId xmlns:a16="http://schemas.microsoft.com/office/drawing/2014/main" id="{803CE27F-71AE-4193-B309-941C6C8B6E08}"/>
              </a:ext>
            </a:extLst>
          </p:cNvPr>
          <p:cNvSpPr>
            <a:spLocks noGrp="1"/>
          </p:cNvSpPr>
          <p:nvPr>
            <p:ph type="body" sz="quarter" idx="4294967295"/>
            <p:custDataLst>
              <p:tags r:id="rId3"/>
            </p:custDataLst>
          </p:nvPr>
        </p:nvSpPr>
        <p:spPr>
          <a:xfrm>
            <a:off x="1836314" y="5104428"/>
            <a:ext cx="5076648" cy="615405"/>
          </a:xfrm>
          <a:prstGeom prst="rect">
            <a:avLst/>
          </a:prstGeom>
          <a:noFill/>
        </p:spPr>
        <p:txBody>
          <a:bodyPr vert="horz" lIns="0" tIns="0" rIns="0" bIns="0" rtlCol="0">
            <a:noAutofit/>
          </a:bodyPr>
          <a:lstStyle/>
          <a:p>
            <a:r>
              <a:rPr lang="en-US" sz="1600" dirty="0" smtClean="0">
                <a:latin typeface="+mj-lt"/>
              </a:rPr>
              <a:t>Cloud Architect | Oracle Latin America</a:t>
            </a:r>
            <a:endParaRPr lang="en-US" sz="1600" dirty="0">
              <a:latin typeface="+mj-lt"/>
            </a:endParaRPr>
          </a:p>
        </p:txBody>
      </p:sp>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8030" y="4650938"/>
            <a:ext cx="761193" cy="761193"/>
          </a:xfrm>
          <a:prstGeom prst="rect">
            <a:avLst/>
          </a:prstGeom>
        </p:spPr>
      </p:pic>
    </p:spTree>
    <p:extLst>
      <p:ext uri="{BB962C8B-B14F-4D97-AF65-F5344CB8AC3E}">
        <p14:creationId xmlns:p14="http://schemas.microsoft.com/office/powerpoint/2010/main" val="327784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80FA391-CCC2-4863-9AAE-73FBCD3FA566}"/>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4" name="Slide Number Placeholder 3">
            <a:extLst>
              <a:ext uri="{FF2B5EF4-FFF2-40B4-BE49-F238E27FC236}">
                <a16:creationId xmlns:a16="http://schemas.microsoft.com/office/drawing/2014/main" id="{C0C873DC-162D-4720-BD90-63DD1EAF1BD0}"/>
              </a:ext>
            </a:extLst>
          </p:cNvPr>
          <p:cNvSpPr>
            <a:spLocks noGrp="1"/>
          </p:cNvSpPr>
          <p:nvPr>
            <p:ph type="sldNum" sz="quarter" idx="12"/>
          </p:nvPr>
        </p:nvSpPr>
        <p:spPr/>
        <p:txBody>
          <a:bodyPr/>
          <a:lstStyle/>
          <a:p>
            <a:fld id="{345D60D9-5372-5F40-9443-0F9AE5BDC3C8}" type="slidenum">
              <a:rPr lang="en-US" smtClean="0"/>
              <a:pPr/>
              <a:t>10</a:t>
            </a:fld>
            <a:endParaRPr lang="en-US" dirty="0"/>
          </a:p>
        </p:txBody>
      </p:sp>
      <p:sp>
        <p:nvSpPr>
          <p:cNvPr id="5" name="Title 4">
            <a:extLst>
              <a:ext uri="{FF2B5EF4-FFF2-40B4-BE49-F238E27FC236}">
                <a16:creationId xmlns:a16="http://schemas.microsoft.com/office/drawing/2014/main" id="{A0D723A4-B94B-44DD-8AFE-423050811F29}"/>
              </a:ext>
            </a:extLst>
          </p:cNvPr>
          <p:cNvSpPr>
            <a:spLocks noGrp="1"/>
          </p:cNvSpPr>
          <p:nvPr>
            <p:ph type="title"/>
          </p:nvPr>
        </p:nvSpPr>
        <p:spPr/>
        <p:txBody>
          <a:bodyPr/>
          <a:lstStyle/>
          <a:p>
            <a:r>
              <a:rPr lang="en-US" dirty="0"/>
              <a:t>OCI IAM Functional Overview</a:t>
            </a:r>
          </a:p>
        </p:txBody>
      </p:sp>
      <p:sp>
        <p:nvSpPr>
          <p:cNvPr id="6" name="Text Placeholder 5">
            <a:extLst>
              <a:ext uri="{FF2B5EF4-FFF2-40B4-BE49-F238E27FC236}">
                <a16:creationId xmlns:a16="http://schemas.microsoft.com/office/drawing/2014/main" id="{ED81CABA-712F-455F-871C-003556DB81B1}"/>
              </a:ext>
            </a:extLst>
          </p:cNvPr>
          <p:cNvSpPr>
            <a:spLocks noGrp="1"/>
          </p:cNvSpPr>
          <p:nvPr>
            <p:ph type="body" sz="quarter" idx="33"/>
          </p:nvPr>
        </p:nvSpPr>
        <p:spPr/>
        <p:txBody>
          <a:bodyPr/>
          <a:lstStyle/>
          <a:p>
            <a:endParaRPr lang="en-US"/>
          </a:p>
        </p:txBody>
      </p:sp>
    </p:spTree>
    <p:extLst>
      <p:ext uri="{BB962C8B-B14F-4D97-AF65-F5344CB8AC3E}">
        <p14:creationId xmlns:p14="http://schemas.microsoft.com/office/powerpoint/2010/main" val="354786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6BA615D-DCA9-4767-B4E1-4F3398946C9C}"/>
              </a:ext>
            </a:extLst>
          </p:cNvPr>
          <p:cNvSpPr>
            <a:spLocks noGrp="1"/>
          </p:cNvSpPr>
          <p:nvPr>
            <p:ph type="body" sz="quarter" idx="11"/>
          </p:nvPr>
        </p:nvSpPr>
        <p:spPr/>
        <p:txBody>
          <a:bodyPr/>
          <a:lstStyle/>
          <a:p>
            <a:r>
              <a:rPr lang="en-US" dirty="0"/>
              <a:t>Key Functional Pillars</a:t>
            </a:r>
          </a:p>
          <a:p>
            <a:endParaRPr lang="en-US" dirty="0"/>
          </a:p>
        </p:txBody>
      </p:sp>
      <p:sp>
        <p:nvSpPr>
          <p:cNvPr id="8" name="Content Placeholder 7">
            <a:extLst>
              <a:ext uri="{FF2B5EF4-FFF2-40B4-BE49-F238E27FC236}">
                <a16:creationId xmlns:a16="http://schemas.microsoft.com/office/drawing/2014/main" id="{EFEB37CD-1945-4969-A29F-06AC2DDA4212}"/>
              </a:ext>
            </a:extLst>
          </p:cNvPr>
          <p:cNvSpPr>
            <a:spLocks noGrp="1"/>
          </p:cNvSpPr>
          <p:nvPr>
            <p:ph sz="quarter" idx="14"/>
          </p:nvPr>
        </p:nvSpPr>
        <p:spPr/>
        <p:txBody>
          <a:bodyPr anchor="ctr"/>
          <a:lstStyle/>
          <a:p>
            <a:pPr algn="ctr"/>
            <a:r>
              <a:rPr kumimoji="0" lang="en-US" sz="2400" b="1" i="0" u="none" strike="noStrike" kern="1200" cap="none" spc="0" normalizeH="0" baseline="0" noProof="0" dirty="0">
                <a:ln>
                  <a:noFill/>
                </a:ln>
                <a:effectLst/>
                <a:uLnTx/>
                <a:uFillTx/>
                <a:latin typeface="Oracle Sans Tab"/>
                <a:ea typeface="+mn-ea"/>
                <a:cs typeface="Oracle Sans Tab" panose="020B0503020204020204" pitchFamily="34" charset="0"/>
              </a:rPr>
              <a:t>Enterprise Identity </a:t>
            </a:r>
            <a:br>
              <a:rPr kumimoji="0" lang="en-US" sz="2400" b="1" i="0" u="none" strike="noStrike" kern="1200" cap="none" spc="0" normalizeH="0" baseline="0" noProof="0" dirty="0">
                <a:ln>
                  <a:noFill/>
                </a:ln>
                <a:effectLst/>
                <a:uLnTx/>
                <a:uFillTx/>
                <a:latin typeface="Oracle Sans Tab"/>
                <a:ea typeface="+mn-ea"/>
                <a:cs typeface="Oracle Sans Tab" panose="020B0503020204020204" pitchFamily="34" charset="0"/>
              </a:rPr>
            </a:br>
            <a:r>
              <a:rPr kumimoji="0" lang="en-US" sz="2400" b="1" i="0" u="none" strike="noStrike" kern="1200" cap="none" spc="0" normalizeH="0" baseline="0" noProof="0" dirty="0">
                <a:ln>
                  <a:noFill/>
                </a:ln>
                <a:effectLst/>
                <a:uLnTx/>
                <a:uFillTx/>
                <a:latin typeface="Oracle Sans Tab"/>
                <a:ea typeface="+mn-ea"/>
                <a:cs typeface="Oracle Sans Tab" panose="020B0503020204020204" pitchFamily="34" charset="0"/>
              </a:rPr>
              <a:t>&amp; Access Management</a:t>
            </a:r>
            <a:r>
              <a:rPr kumimoji="0" lang="en-US" sz="2400" b="0" i="0" u="none" strike="noStrike" kern="1200" cap="none" spc="0" normalizeH="0" baseline="0" noProof="0" dirty="0">
                <a:ln>
                  <a:noFill/>
                </a:ln>
                <a:effectLst/>
                <a:uLnTx/>
                <a:uFillTx/>
                <a:latin typeface="Oracle Sans Tab"/>
                <a:ea typeface="+mn-ea"/>
                <a:cs typeface="Oracle Sans Tab" panose="020B0503020204020204" pitchFamily="34" charset="0"/>
              </a:rPr>
              <a:t> </a:t>
            </a:r>
            <a:br>
              <a:rPr kumimoji="0" lang="en-US" sz="2400" b="0" i="0" u="none" strike="noStrike" kern="1200" cap="none" spc="0" normalizeH="0" baseline="0" noProof="0" dirty="0">
                <a:ln>
                  <a:noFill/>
                </a:ln>
                <a:effectLst/>
                <a:uLnTx/>
                <a:uFillTx/>
                <a:latin typeface="Oracle Sans Tab"/>
                <a:ea typeface="+mn-ea"/>
                <a:cs typeface="Oracle Sans Tab" panose="020B0503020204020204" pitchFamily="34" charset="0"/>
              </a:rPr>
            </a:br>
            <a:r>
              <a:rPr kumimoji="0" lang="en-US" sz="2400" b="0" i="0" u="none" strike="noStrike" kern="1200" cap="none" spc="0" normalizeH="0" baseline="0" noProof="0" dirty="0">
                <a:ln>
                  <a:noFill/>
                </a:ln>
                <a:effectLst/>
                <a:uLnTx/>
                <a:uFillTx/>
                <a:latin typeface="Oracle Sans Tab"/>
                <a:ea typeface="+mn-ea"/>
                <a:cs typeface="Oracle Sans Tab" panose="020B0503020204020204" pitchFamily="34" charset="0"/>
              </a:rPr>
              <a:t>for complex, hybrid IT environments</a:t>
            </a:r>
          </a:p>
          <a:p>
            <a:pPr algn="ctr"/>
            <a:endParaRPr lang="en-US" sz="2400" dirty="0"/>
          </a:p>
        </p:txBody>
      </p:sp>
      <p:sp>
        <p:nvSpPr>
          <p:cNvPr id="9" name="Content Placeholder 8">
            <a:extLst>
              <a:ext uri="{FF2B5EF4-FFF2-40B4-BE49-F238E27FC236}">
                <a16:creationId xmlns:a16="http://schemas.microsoft.com/office/drawing/2014/main" id="{40C64F4B-8D94-4265-99C5-FCDAB002C763}"/>
              </a:ext>
            </a:extLst>
          </p:cNvPr>
          <p:cNvSpPr>
            <a:spLocks noGrp="1"/>
          </p:cNvSpPr>
          <p:nvPr>
            <p:ph sz="quarter" idx="15"/>
          </p:nvPr>
        </p:nvSpPr>
        <p:spPr/>
        <p:txBody>
          <a:bodyPr anchor="ctr"/>
          <a:lstStyle/>
          <a:p>
            <a:pPr algn="ctr"/>
            <a:r>
              <a:rPr kumimoji="0" lang="en-US" sz="2400" b="1" i="0" u="none" strike="noStrike" kern="1200" cap="none" spc="0" normalizeH="0" baseline="0" noProof="0" dirty="0">
                <a:ln>
                  <a:noFill/>
                </a:ln>
                <a:effectLst/>
                <a:uLnTx/>
                <a:uFillTx/>
                <a:latin typeface="Oracle Sans Tab"/>
                <a:ea typeface="+mn-ea"/>
                <a:cs typeface="Oracle Sans Tab" panose="020B0503020204020204" pitchFamily="34" charset="0"/>
              </a:rPr>
              <a:t>Access Control Plane </a:t>
            </a:r>
            <a:br>
              <a:rPr kumimoji="0" lang="en-US" sz="2400" b="1" i="0" u="none" strike="noStrike" kern="1200" cap="none" spc="0" normalizeH="0" baseline="0" noProof="0" dirty="0">
                <a:ln>
                  <a:noFill/>
                </a:ln>
                <a:effectLst/>
                <a:uLnTx/>
                <a:uFillTx/>
                <a:latin typeface="Oracle Sans Tab"/>
                <a:ea typeface="+mn-ea"/>
                <a:cs typeface="Oracle Sans Tab" panose="020B0503020204020204" pitchFamily="34" charset="0"/>
              </a:rPr>
            </a:br>
            <a:r>
              <a:rPr kumimoji="0" lang="en-US" sz="2400" b="0" i="0" u="none" strike="noStrike" kern="1200" cap="none" spc="0" normalizeH="0" baseline="0" noProof="0" dirty="0">
                <a:ln>
                  <a:noFill/>
                </a:ln>
                <a:effectLst/>
                <a:uLnTx/>
                <a:uFillTx/>
                <a:latin typeface="Oracle Sans Tab"/>
                <a:ea typeface="+mn-ea"/>
                <a:cs typeface="Oracle Sans Tab" panose="020B0503020204020204" pitchFamily="34" charset="0"/>
              </a:rPr>
              <a:t>for Oracle Cloud </a:t>
            </a:r>
            <a:br>
              <a:rPr kumimoji="0" lang="en-US" sz="2400" b="0" i="0" u="none" strike="noStrike" kern="1200" cap="none" spc="0" normalizeH="0" baseline="0" noProof="0" dirty="0">
                <a:ln>
                  <a:noFill/>
                </a:ln>
                <a:effectLst/>
                <a:uLnTx/>
                <a:uFillTx/>
                <a:latin typeface="Oracle Sans Tab"/>
                <a:ea typeface="+mn-ea"/>
                <a:cs typeface="Oracle Sans Tab" panose="020B0503020204020204" pitchFamily="34" charset="0"/>
              </a:rPr>
            </a:br>
            <a:r>
              <a:rPr kumimoji="0" lang="en-US" sz="2400" b="0" i="0" u="none" strike="noStrike" kern="1200" cap="none" spc="0" normalizeH="0" baseline="0" noProof="0" dirty="0">
                <a:ln>
                  <a:noFill/>
                </a:ln>
                <a:effectLst/>
                <a:uLnTx/>
                <a:uFillTx/>
                <a:latin typeface="Oracle Sans Tab"/>
                <a:ea typeface="+mn-ea"/>
                <a:cs typeface="Oracle Sans Tab" panose="020B0503020204020204" pitchFamily="34" charset="0"/>
              </a:rPr>
              <a:t>and SaaS applications</a:t>
            </a:r>
          </a:p>
          <a:p>
            <a:pPr algn="ctr"/>
            <a:endParaRPr lang="en-US" sz="2400" dirty="0"/>
          </a:p>
        </p:txBody>
      </p:sp>
      <p:sp>
        <p:nvSpPr>
          <p:cNvPr id="10" name="Content Placeholder 9">
            <a:extLst>
              <a:ext uri="{FF2B5EF4-FFF2-40B4-BE49-F238E27FC236}">
                <a16:creationId xmlns:a16="http://schemas.microsoft.com/office/drawing/2014/main" id="{310E1EAA-DB08-4C34-9C15-1144554A8B7A}"/>
              </a:ext>
            </a:extLst>
          </p:cNvPr>
          <p:cNvSpPr>
            <a:spLocks noGrp="1"/>
          </p:cNvSpPr>
          <p:nvPr>
            <p:ph sz="quarter" idx="16"/>
          </p:nvPr>
        </p:nvSpPr>
        <p:spPr/>
        <p:txBody>
          <a:bodyPr anchor="ctr"/>
          <a:lstStyle/>
          <a:p>
            <a:pPr algn="ctr"/>
            <a:r>
              <a:rPr kumimoji="0" lang="en-US" sz="2400" b="1" i="0" u="none" strike="noStrike" kern="1200" cap="none" spc="0" normalizeH="0" baseline="0" noProof="0" dirty="0">
                <a:ln>
                  <a:noFill/>
                </a:ln>
                <a:effectLst/>
                <a:uLnTx/>
                <a:uFillTx/>
                <a:latin typeface="Oracle Sans Tab"/>
                <a:ea typeface="+mn-ea"/>
                <a:cs typeface="Oracle Sans Tab" panose="020B0503020204020204" pitchFamily="34" charset="0"/>
              </a:rPr>
              <a:t>Developer-friendly </a:t>
            </a:r>
            <a:br>
              <a:rPr kumimoji="0" lang="en-US" sz="2400" b="1" i="0" u="none" strike="noStrike" kern="1200" cap="none" spc="0" normalizeH="0" baseline="0" noProof="0" dirty="0">
                <a:ln>
                  <a:noFill/>
                </a:ln>
                <a:effectLst/>
                <a:uLnTx/>
                <a:uFillTx/>
                <a:latin typeface="Oracle Sans Tab"/>
                <a:ea typeface="+mn-ea"/>
                <a:cs typeface="Oracle Sans Tab" panose="020B0503020204020204" pitchFamily="34" charset="0"/>
              </a:rPr>
            </a:br>
            <a:r>
              <a:rPr kumimoji="0" lang="en-US" sz="2400" b="1" i="0" u="none" strike="noStrike" kern="1200" cap="none" spc="0" normalizeH="0" baseline="0" noProof="0" dirty="0">
                <a:ln>
                  <a:noFill/>
                </a:ln>
                <a:effectLst/>
                <a:uLnTx/>
                <a:uFillTx/>
                <a:latin typeface="Oracle Sans Tab"/>
                <a:ea typeface="+mn-ea"/>
                <a:cs typeface="Oracle Sans Tab" panose="020B0503020204020204" pitchFamily="34" charset="0"/>
              </a:rPr>
              <a:t>IAM engine</a:t>
            </a:r>
            <a:r>
              <a:rPr kumimoji="0" lang="en-US" sz="2400" b="0" i="0" u="none" strike="noStrike" kern="1200" cap="none" spc="0" normalizeH="0" baseline="0" noProof="0" dirty="0">
                <a:ln>
                  <a:noFill/>
                </a:ln>
                <a:effectLst/>
                <a:uLnTx/>
                <a:uFillTx/>
                <a:latin typeface="Oracle Sans Tab"/>
                <a:ea typeface="+mn-ea"/>
                <a:cs typeface="Oracle Sans Tab" panose="020B0503020204020204" pitchFamily="34" charset="0"/>
              </a:rPr>
              <a:t/>
            </a:r>
            <a:br>
              <a:rPr kumimoji="0" lang="en-US" sz="2400" b="0" i="0" u="none" strike="noStrike" kern="1200" cap="none" spc="0" normalizeH="0" baseline="0" noProof="0" dirty="0">
                <a:ln>
                  <a:noFill/>
                </a:ln>
                <a:effectLst/>
                <a:uLnTx/>
                <a:uFillTx/>
                <a:latin typeface="Oracle Sans Tab"/>
                <a:ea typeface="+mn-ea"/>
                <a:cs typeface="Oracle Sans Tab" panose="020B0503020204020204" pitchFamily="34" charset="0"/>
              </a:rPr>
            </a:br>
            <a:r>
              <a:rPr kumimoji="0" lang="en-US" sz="2400" b="0" i="0" u="none" strike="noStrike" kern="1200" cap="none" spc="0" normalizeH="0" baseline="0" noProof="0" dirty="0">
                <a:ln>
                  <a:noFill/>
                </a:ln>
                <a:effectLst/>
                <a:uLnTx/>
                <a:uFillTx/>
                <a:latin typeface="Oracle Sans Tab"/>
                <a:ea typeface="+mn-ea"/>
                <a:cs typeface="Oracle Sans Tab" panose="020B0503020204020204" pitchFamily="34" charset="0"/>
              </a:rPr>
              <a:t>for custom and </a:t>
            </a:r>
            <a:br>
              <a:rPr kumimoji="0" lang="en-US" sz="2400" b="0" i="0" u="none" strike="noStrike" kern="1200" cap="none" spc="0" normalizeH="0" baseline="0" noProof="0" dirty="0">
                <a:ln>
                  <a:noFill/>
                </a:ln>
                <a:effectLst/>
                <a:uLnTx/>
                <a:uFillTx/>
                <a:latin typeface="Oracle Sans Tab"/>
                <a:ea typeface="+mn-ea"/>
                <a:cs typeface="Oracle Sans Tab" panose="020B0503020204020204" pitchFamily="34" charset="0"/>
              </a:rPr>
            </a:br>
            <a:r>
              <a:rPr kumimoji="0" lang="en-US" sz="2400" b="0" i="0" u="none" strike="noStrike" kern="1200" cap="none" spc="0" normalizeH="0" baseline="0" noProof="0" dirty="0">
                <a:ln>
                  <a:noFill/>
                </a:ln>
                <a:effectLst/>
                <a:uLnTx/>
                <a:uFillTx/>
                <a:latin typeface="Oracle Sans Tab"/>
                <a:ea typeface="+mn-ea"/>
                <a:cs typeface="Oracle Sans Tab" panose="020B0503020204020204" pitchFamily="34" charset="0"/>
              </a:rPr>
              <a:t>consumer applications</a:t>
            </a:r>
          </a:p>
          <a:p>
            <a:pPr algn="ctr"/>
            <a:endParaRPr lang="en-US" sz="2400" dirty="0"/>
          </a:p>
        </p:txBody>
      </p:sp>
      <p:sp>
        <p:nvSpPr>
          <p:cNvPr id="6" name="Title 5">
            <a:extLst>
              <a:ext uri="{FF2B5EF4-FFF2-40B4-BE49-F238E27FC236}">
                <a16:creationId xmlns:a16="http://schemas.microsoft.com/office/drawing/2014/main" id="{2175A9E8-B858-4F30-9753-2FFC4D994DA3}"/>
              </a:ext>
            </a:extLst>
          </p:cNvPr>
          <p:cNvSpPr>
            <a:spLocks noGrp="1"/>
          </p:cNvSpPr>
          <p:nvPr>
            <p:ph type="title"/>
          </p:nvPr>
        </p:nvSpPr>
        <p:spPr/>
        <p:txBody>
          <a:bodyPr/>
          <a:lstStyle/>
          <a:p>
            <a:r>
              <a:rPr lang="en-US" dirty="0"/>
              <a:t>OCI Identity &amp; Access Management (OCI IAM)</a:t>
            </a:r>
          </a:p>
        </p:txBody>
      </p:sp>
      <p:sp>
        <p:nvSpPr>
          <p:cNvPr id="2" name="Footer Placeholder 1">
            <a:extLst>
              <a:ext uri="{FF2B5EF4-FFF2-40B4-BE49-F238E27FC236}">
                <a16:creationId xmlns:a16="http://schemas.microsoft.com/office/drawing/2014/main" id="{060FD454-3E99-463F-B38D-3DE734E55FFF}"/>
              </a:ext>
            </a:extLst>
          </p:cNvPr>
          <p:cNvSpPr>
            <a:spLocks noGrp="1"/>
          </p:cNvSpPr>
          <p:nvPr>
            <p:ph type="ftr" sz="quarter" idx="18"/>
          </p:nvPr>
        </p:nvSpPr>
        <p:spPr/>
        <p:txBody>
          <a:bodyPr/>
          <a:lstStyle/>
          <a:p>
            <a:r>
              <a:rPr lang="en-US" dirty="0" smtClean="0"/>
              <a:t>Copyright © 2024, </a:t>
            </a:r>
            <a:r>
              <a:rPr lang="en-US" dirty="0"/>
              <a:t>Oracle and/or its affiliates</a:t>
            </a:r>
          </a:p>
        </p:txBody>
      </p:sp>
      <p:sp>
        <p:nvSpPr>
          <p:cNvPr id="3" name="Slide Number Placeholder 2">
            <a:extLst>
              <a:ext uri="{FF2B5EF4-FFF2-40B4-BE49-F238E27FC236}">
                <a16:creationId xmlns:a16="http://schemas.microsoft.com/office/drawing/2014/main" id="{D657FDA0-9906-4C12-BE21-2F598941D4A0}"/>
              </a:ext>
            </a:extLst>
          </p:cNvPr>
          <p:cNvSpPr>
            <a:spLocks noGrp="1"/>
          </p:cNvSpPr>
          <p:nvPr>
            <p:ph type="sldNum" sz="quarter" idx="19"/>
          </p:nvPr>
        </p:nvSpPr>
        <p:spPr/>
        <p:txBody>
          <a:bodyPr/>
          <a:lstStyle/>
          <a:p>
            <a:fld id="{345D60D9-5372-5F40-9443-0F9AE5BDC3C8}" type="slidenum">
              <a:rPr lang="en-US" smtClean="0"/>
              <a:pPr/>
              <a:t>11</a:t>
            </a:fld>
            <a:endParaRPr lang="en-US" dirty="0"/>
          </a:p>
        </p:txBody>
      </p:sp>
    </p:spTree>
    <p:extLst>
      <p:ext uri="{BB962C8B-B14F-4D97-AF65-F5344CB8AC3E}">
        <p14:creationId xmlns:p14="http://schemas.microsoft.com/office/powerpoint/2010/main" val="299710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Footer Placeholder 3">
            <a:extLst>
              <a:ext uri="{FF2B5EF4-FFF2-40B4-BE49-F238E27FC236}">
                <a16:creationId xmlns:a16="http://schemas.microsoft.com/office/drawing/2014/main" id="{9A298707-B17B-4B0D-B506-5EC4F802D639}"/>
              </a:ext>
            </a:extLst>
          </p:cNvPr>
          <p:cNvSpPr txBox="1">
            <a:spLocks/>
          </p:cNvSpPr>
          <p:nvPr/>
        </p:nvSpPr>
        <p:spPr>
          <a:xfrm>
            <a:off x="1127759" y="6423978"/>
            <a:ext cx="5745379" cy="365125"/>
          </a:xfrm>
          <a:prstGeom prst="rect">
            <a:avLst/>
          </a:prstGeom>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8B8580"/>
                </a:solidFill>
                <a:effectLst/>
                <a:uLnTx/>
                <a:uFillTx/>
                <a:latin typeface="Oracle Sans Tab"/>
                <a:ea typeface="+mn-ea"/>
                <a:cs typeface="+mn-cs"/>
              </a:rPr>
              <a:t>Copyright © 2024, </a:t>
            </a:r>
            <a:r>
              <a:rPr kumimoji="0" lang="en-US" sz="900" b="0" i="0" u="none" strike="noStrike" kern="1200" cap="none" spc="0" normalizeH="0" baseline="0" noProof="0" dirty="0">
                <a:ln>
                  <a:noFill/>
                </a:ln>
                <a:solidFill>
                  <a:srgbClr val="8B8580"/>
                </a:solidFill>
                <a:effectLst/>
                <a:uLnTx/>
                <a:uFillTx/>
                <a:latin typeface="Oracle Sans Tab"/>
                <a:ea typeface="+mn-ea"/>
                <a:cs typeface="+mn-cs"/>
              </a:rPr>
              <a:t>Oracle and/or its affiliates</a:t>
            </a:r>
          </a:p>
        </p:txBody>
      </p:sp>
      <p:sp>
        <p:nvSpPr>
          <p:cNvPr id="2" name="Rectangle: Rounded Corners 1">
            <a:extLst>
              <a:ext uri="{FF2B5EF4-FFF2-40B4-BE49-F238E27FC236}">
                <a16:creationId xmlns:a16="http://schemas.microsoft.com/office/drawing/2014/main" id="{5A2F931B-8ED0-4780-8725-48278D52BBC7}"/>
              </a:ext>
            </a:extLst>
          </p:cNvPr>
          <p:cNvSpPr/>
          <p:nvPr/>
        </p:nvSpPr>
        <p:spPr>
          <a:xfrm>
            <a:off x="1434338" y="1554480"/>
            <a:ext cx="9311694" cy="5120640"/>
          </a:xfrm>
          <a:prstGeom prst="roundRect">
            <a:avLst>
              <a:gd name="adj" fmla="val 3498"/>
            </a:avLst>
          </a:prstGeom>
          <a:solidFill>
            <a:schemeClr val="bg1">
              <a:alpha val="70000"/>
            </a:schemeClr>
          </a:solidFill>
          <a:ln w="127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grpSp>
        <p:nvGrpSpPr>
          <p:cNvPr id="324" name="Group 323">
            <a:extLst>
              <a:ext uri="{FF2B5EF4-FFF2-40B4-BE49-F238E27FC236}">
                <a16:creationId xmlns:a16="http://schemas.microsoft.com/office/drawing/2014/main" id="{52E10DDC-134F-4587-93A0-BE8A7F239BCC}"/>
              </a:ext>
            </a:extLst>
          </p:cNvPr>
          <p:cNvGrpSpPr/>
          <p:nvPr/>
        </p:nvGrpSpPr>
        <p:grpSpPr>
          <a:xfrm>
            <a:off x="4730790" y="4947651"/>
            <a:ext cx="2743200" cy="855354"/>
            <a:chOff x="4730790" y="4568814"/>
            <a:chExt cx="2743200" cy="855354"/>
          </a:xfrm>
        </p:grpSpPr>
        <p:sp>
          <p:nvSpPr>
            <p:cNvPr id="5" name="Cylinder 4">
              <a:extLst>
                <a:ext uri="{FF2B5EF4-FFF2-40B4-BE49-F238E27FC236}">
                  <a16:creationId xmlns:a16="http://schemas.microsoft.com/office/drawing/2014/main" id="{3565ECEB-9B83-4F76-9A34-1A548F481BFF}"/>
                </a:ext>
              </a:extLst>
            </p:cNvPr>
            <p:cNvSpPr/>
            <p:nvPr/>
          </p:nvSpPr>
          <p:spPr>
            <a:xfrm>
              <a:off x="4730790" y="4568814"/>
              <a:ext cx="2743200" cy="457200"/>
            </a:xfrm>
            <a:prstGeom prst="can">
              <a:avLst>
                <a:gd name="adj" fmla="val 41079"/>
              </a:avLst>
            </a:prstGeom>
            <a:solidFill>
              <a:srgbClr val="2C5967"/>
            </a:solidFill>
            <a:ln w="25400">
              <a:solidFill>
                <a:schemeClr val="bg1"/>
              </a:solidFill>
            </a:ln>
            <a:effectLst>
              <a:outerShdw blurRad="1397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54" name="TextBox 53">
              <a:extLst>
                <a:ext uri="{FF2B5EF4-FFF2-40B4-BE49-F238E27FC236}">
                  <a16:creationId xmlns:a16="http://schemas.microsoft.com/office/drawing/2014/main" id="{C5F3807C-E0DD-4007-BC5F-9E70B09BCB98}"/>
                </a:ext>
              </a:extLst>
            </p:cNvPr>
            <p:cNvSpPr txBox="1"/>
            <p:nvPr/>
          </p:nvSpPr>
          <p:spPr>
            <a:xfrm>
              <a:off x="5122570" y="5149848"/>
              <a:ext cx="1963653" cy="274320"/>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C5967"/>
                  </a:solidFill>
                  <a:effectLst/>
                  <a:uLnTx/>
                  <a:uFillTx/>
                  <a:latin typeface="Oracle Sans Semi Bold" panose="020B0603020204020204" pitchFamily="34" charset="0"/>
                  <a:ea typeface="+mn-ea"/>
                  <a:cs typeface="Oracle Sans Semi Bold" panose="020B0603020204020204" pitchFamily="34" charset="0"/>
                </a:rPr>
                <a:t>Identity Store and </a:t>
              </a:r>
              <a:br>
                <a:rPr kumimoji="0" lang="en-US" sz="1100" b="0" i="0" u="none" strike="noStrike" kern="0" cap="none" spc="0" normalizeH="0" baseline="0" noProof="0" dirty="0">
                  <a:ln>
                    <a:noFill/>
                  </a:ln>
                  <a:solidFill>
                    <a:srgbClr val="2C5967"/>
                  </a:solidFill>
                  <a:effectLst/>
                  <a:uLnTx/>
                  <a:uFillTx/>
                  <a:latin typeface="Oracle Sans Semi Bold" panose="020B0603020204020204" pitchFamily="34" charset="0"/>
                  <a:ea typeface="+mn-ea"/>
                  <a:cs typeface="Oracle Sans Semi Bold" panose="020B0603020204020204" pitchFamily="34" charset="0"/>
                </a:rPr>
              </a:br>
              <a:r>
                <a:rPr kumimoji="0" lang="en-US" sz="1100" b="0" i="0" u="none" strike="noStrike" kern="0" cap="none" spc="0" normalizeH="0" baseline="0" noProof="0" dirty="0">
                  <a:ln>
                    <a:noFill/>
                  </a:ln>
                  <a:solidFill>
                    <a:srgbClr val="2C5967"/>
                  </a:solidFill>
                  <a:effectLst/>
                  <a:uLnTx/>
                  <a:uFillTx/>
                  <a:latin typeface="Oracle Sans Semi Bold" panose="020B0603020204020204" pitchFamily="34" charset="0"/>
                  <a:ea typeface="+mn-ea"/>
                  <a:cs typeface="Oracle Sans Semi Bold" panose="020B0603020204020204" pitchFamily="34" charset="0"/>
                </a:rPr>
                <a:t>Lifecycle Management</a:t>
              </a:r>
            </a:p>
          </p:txBody>
        </p:sp>
      </p:grpSp>
      <p:sp>
        <p:nvSpPr>
          <p:cNvPr id="325" name="Title 238">
            <a:extLst>
              <a:ext uri="{FF2B5EF4-FFF2-40B4-BE49-F238E27FC236}">
                <a16:creationId xmlns:a16="http://schemas.microsoft.com/office/drawing/2014/main" id="{E75AC1BE-61E7-4B87-9147-03644E0864A9}"/>
              </a:ext>
            </a:extLst>
          </p:cNvPr>
          <p:cNvSpPr txBox="1">
            <a:spLocks/>
          </p:cNvSpPr>
          <p:nvPr/>
        </p:nvSpPr>
        <p:spPr>
          <a:xfrm>
            <a:off x="768875" y="182403"/>
            <a:ext cx="10671048" cy="822960"/>
          </a:xfrm>
          <a:prstGeom prst="rect">
            <a:avLst/>
          </a:prstGeom>
        </p:spPr>
        <p:txBody>
          <a:bodyPr lIns="0" tIns="0" rIns="0" bIns="0" anchor="b"/>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pPr lvl="0">
              <a:defRPr/>
            </a:pPr>
            <a:r>
              <a:rPr lang="en-US" dirty="0">
                <a:solidFill>
                  <a:srgbClr val="312D2A"/>
                </a:solidFill>
              </a:rPr>
              <a:t>OCI Identity &amp; Access Management (OCI IAM)</a:t>
            </a:r>
            <a:endParaRPr lang="en-US" dirty="0">
              <a:solidFill>
                <a:srgbClr val="312D2A">
                  <a:lumMod val="75000"/>
                  <a:lumOff val="25000"/>
                </a:srgbClr>
              </a:solidFill>
            </a:endParaRPr>
          </a:p>
        </p:txBody>
      </p:sp>
      <p:cxnSp>
        <p:nvCxnSpPr>
          <p:cNvPr id="21" name="Straight Arrow Connector 20">
            <a:extLst>
              <a:ext uri="{FF2B5EF4-FFF2-40B4-BE49-F238E27FC236}">
                <a16:creationId xmlns:a16="http://schemas.microsoft.com/office/drawing/2014/main" id="{98156CCC-BC3F-49DE-8E85-BB9722FA86CD}"/>
              </a:ext>
            </a:extLst>
          </p:cNvPr>
          <p:cNvCxnSpPr>
            <a:cxnSpLocks/>
            <a:stCxn id="142" idx="3"/>
            <a:endCxn id="86" idx="1"/>
          </p:cNvCxnSpPr>
          <p:nvPr/>
        </p:nvCxnSpPr>
        <p:spPr bwMode="auto">
          <a:xfrm flipV="1">
            <a:off x="6748573" y="3806385"/>
            <a:ext cx="1027857" cy="1452"/>
          </a:xfrm>
          <a:prstGeom prst="straightConnector1">
            <a:avLst/>
          </a:prstGeom>
          <a:solidFill>
            <a:srgbClr val="00B8FF"/>
          </a:solidFill>
          <a:ln w="12700" cap="flat" cmpd="sng" algn="ctr">
            <a:solidFill>
              <a:schemeClr val="tx2">
                <a:lumMod val="50000"/>
                <a:lumOff val="50000"/>
              </a:schemeClr>
            </a:solidFill>
            <a:prstDash val="solid"/>
            <a:round/>
            <a:headEnd type="none"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 name="Text Placeholder 4">
            <a:extLst>
              <a:ext uri="{FF2B5EF4-FFF2-40B4-BE49-F238E27FC236}">
                <a16:creationId xmlns:a16="http://schemas.microsoft.com/office/drawing/2014/main" id="{AA6A1F6E-95A8-4E7F-8D1D-38F1C2F71B5E}"/>
              </a:ext>
            </a:extLst>
          </p:cNvPr>
          <p:cNvSpPr txBox="1">
            <a:spLocks/>
          </p:cNvSpPr>
          <p:nvPr/>
        </p:nvSpPr>
        <p:spPr>
          <a:xfrm>
            <a:off x="766763" y="101470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12D2A">
                    <a:lumMod val="75000"/>
                    <a:lumOff val="25000"/>
                  </a:srgbClr>
                </a:solidFill>
                <a:effectLst/>
                <a:uLnTx/>
                <a:uFillTx/>
                <a:latin typeface="Oracle Sans Tab"/>
                <a:ea typeface="+mn-ea"/>
                <a:cs typeface="+mn-cs"/>
              </a:rPr>
              <a:t>Enterprise Identity &amp; Access Management</a:t>
            </a:r>
          </a:p>
        </p:txBody>
      </p:sp>
      <p:cxnSp>
        <p:nvCxnSpPr>
          <p:cNvPr id="53" name="Straight Arrow Connector 52">
            <a:extLst>
              <a:ext uri="{FF2B5EF4-FFF2-40B4-BE49-F238E27FC236}">
                <a16:creationId xmlns:a16="http://schemas.microsoft.com/office/drawing/2014/main" id="{A63C6979-D13E-40A9-A579-942CE2A3AA35}"/>
              </a:ext>
            </a:extLst>
          </p:cNvPr>
          <p:cNvCxnSpPr>
            <a:cxnSpLocks/>
            <a:stCxn id="5" idx="1"/>
            <a:endCxn id="142" idx="2"/>
          </p:cNvCxnSpPr>
          <p:nvPr/>
        </p:nvCxnSpPr>
        <p:spPr bwMode="auto">
          <a:xfrm flipV="1">
            <a:off x="6102390" y="4432769"/>
            <a:ext cx="2009" cy="514882"/>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238" name="Group 237">
            <a:extLst>
              <a:ext uri="{FF2B5EF4-FFF2-40B4-BE49-F238E27FC236}">
                <a16:creationId xmlns:a16="http://schemas.microsoft.com/office/drawing/2014/main" id="{4AE70DA8-4D0B-414B-BF19-8FAB66E9D668}"/>
              </a:ext>
            </a:extLst>
          </p:cNvPr>
          <p:cNvGrpSpPr/>
          <p:nvPr/>
        </p:nvGrpSpPr>
        <p:grpSpPr>
          <a:xfrm>
            <a:off x="1647548" y="2408090"/>
            <a:ext cx="1479202" cy="4026260"/>
            <a:chOff x="1477420" y="2029253"/>
            <a:chExt cx="1479202" cy="4026260"/>
          </a:xfrm>
        </p:grpSpPr>
        <p:grpSp>
          <p:nvGrpSpPr>
            <p:cNvPr id="23" name="Group 22">
              <a:extLst>
                <a:ext uri="{FF2B5EF4-FFF2-40B4-BE49-F238E27FC236}">
                  <a16:creationId xmlns:a16="http://schemas.microsoft.com/office/drawing/2014/main" id="{8C1EDF42-FF68-4C31-AEF4-991AB2571683}"/>
                </a:ext>
              </a:extLst>
            </p:cNvPr>
            <p:cNvGrpSpPr/>
            <p:nvPr/>
          </p:nvGrpSpPr>
          <p:grpSpPr>
            <a:xfrm>
              <a:off x="1483824" y="3842683"/>
              <a:ext cx="822960" cy="554631"/>
              <a:chOff x="990599" y="1416974"/>
              <a:chExt cx="822960" cy="554631"/>
            </a:xfrm>
          </p:grpSpPr>
          <p:pic>
            <p:nvPicPr>
              <p:cNvPr id="49" name="Picture 48">
                <a:extLst>
                  <a:ext uri="{FF2B5EF4-FFF2-40B4-BE49-F238E27FC236}">
                    <a16:creationId xmlns:a16="http://schemas.microsoft.com/office/drawing/2014/main" id="{536428EA-FAB1-411B-B347-E7FC39BD5093}"/>
                  </a:ext>
                </a:extLst>
              </p:cNvPr>
              <p:cNvPicPr>
                <a:picLocks noChangeAspect="1"/>
              </p:cNvPicPr>
              <p:nvPr/>
            </p:nvPicPr>
            <p:blipFill>
              <a:blip r:embed="rId3">
                <a:clrChange>
                  <a:clrFrom>
                    <a:srgbClr val="FFFFFF"/>
                  </a:clrFrom>
                  <a:clrTo>
                    <a:srgbClr val="FFFFFF">
                      <a:alpha val="0"/>
                    </a:srgbClr>
                  </a:clrTo>
                </a:clrChange>
                <a:duotone>
                  <a:prstClr val="black"/>
                  <a:schemeClr val="tx2">
                    <a:tint val="45000"/>
                    <a:satMod val="400000"/>
                  </a:schemeClr>
                </a:duotone>
                <a:extLst>
                  <a:ext uri="{BEBA8EAE-BF5A-486C-A8C5-ECC9F3942E4B}">
                    <a14:imgProps xmlns:a14="http://schemas.microsoft.com/office/drawing/2010/main">
                      <a14:imgLayer r:embed="rId4">
                        <a14:imgEffect>
                          <a14:saturation sat="7000"/>
                        </a14:imgEffect>
                      </a14:imgLayer>
                    </a14:imgProps>
                  </a:ext>
                </a:extLst>
              </a:blip>
              <a:stretch>
                <a:fillRect/>
              </a:stretch>
            </p:blipFill>
            <p:spPr>
              <a:xfrm>
                <a:off x="1127759" y="1416974"/>
                <a:ext cx="548640" cy="330591"/>
              </a:xfrm>
              <a:prstGeom prst="rect">
                <a:avLst/>
              </a:prstGeom>
            </p:spPr>
          </p:pic>
          <p:sp>
            <p:nvSpPr>
              <p:cNvPr id="50" name="TextBox 49">
                <a:extLst>
                  <a:ext uri="{FF2B5EF4-FFF2-40B4-BE49-F238E27FC236}">
                    <a16:creationId xmlns:a16="http://schemas.microsoft.com/office/drawing/2014/main" id="{FC693C82-4EC2-41D0-95C3-FD4973875677}"/>
                  </a:ext>
                </a:extLst>
              </p:cNvPr>
              <p:cNvSpPr txBox="1"/>
              <p:nvPr/>
            </p:nvSpPr>
            <p:spPr>
              <a:xfrm>
                <a:off x="990599" y="1788725"/>
                <a:ext cx="822960" cy="182880"/>
              </a:xfrm>
              <a:prstGeom prst="rect">
                <a:avLst/>
              </a:prstGeom>
              <a:noFill/>
            </p:spPr>
            <p:txBody>
              <a:bodyPr wrap="none" lIns="0" tIns="0" rIns="0" bIns="0" rtlCol="0" anchor="t">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MFA</a:t>
                </a:r>
              </a:p>
            </p:txBody>
          </p:sp>
        </p:grpSp>
        <p:grpSp>
          <p:nvGrpSpPr>
            <p:cNvPr id="24" name="Group 23">
              <a:extLst>
                <a:ext uri="{FF2B5EF4-FFF2-40B4-BE49-F238E27FC236}">
                  <a16:creationId xmlns:a16="http://schemas.microsoft.com/office/drawing/2014/main" id="{55FB215E-5AFC-498C-A644-80DBDB43283B}"/>
                </a:ext>
              </a:extLst>
            </p:cNvPr>
            <p:cNvGrpSpPr/>
            <p:nvPr/>
          </p:nvGrpSpPr>
          <p:grpSpPr>
            <a:xfrm>
              <a:off x="1494023" y="2029253"/>
              <a:ext cx="822960" cy="724987"/>
              <a:chOff x="3156055" y="884342"/>
              <a:chExt cx="822960" cy="724987"/>
            </a:xfrm>
          </p:grpSpPr>
          <p:pic>
            <p:nvPicPr>
              <p:cNvPr id="47" name="Graphic 46" descr="Connections">
                <a:extLst>
                  <a:ext uri="{FF2B5EF4-FFF2-40B4-BE49-F238E27FC236}">
                    <a16:creationId xmlns:a16="http://schemas.microsoft.com/office/drawing/2014/main" id="{CE7CE33E-72BD-494E-AF7C-354EB361F737}"/>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336368" y="884342"/>
                <a:ext cx="457200" cy="457200"/>
              </a:xfrm>
              <a:prstGeom prst="rect">
                <a:avLst/>
              </a:prstGeom>
            </p:spPr>
          </p:pic>
          <p:sp>
            <p:nvSpPr>
              <p:cNvPr id="48" name="TextBox 47">
                <a:extLst>
                  <a:ext uri="{FF2B5EF4-FFF2-40B4-BE49-F238E27FC236}">
                    <a16:creationId xmlns:a16="http://schemas.microsoft.com/office/drawing/2014/main" id="{DF0BC32C-4C5D-432C-9E12-A5941BFBC558}"/>
                  </a:ext>
                </a:extLst>
              </p:cNvPr>
              <p:cNvSpPr txBox="1"/>
              <p:nvPr/>
            </p:nvSpPr>
            <p:spPr>
              <a:xfrm>
                <a:off x="3156055" y="1335009"/>
                <a:ext cx="822960" cy="274320"/>
              </a:xfrm>
              <a:prstGeom prst="rect">
                <a:avLst/>
              </a:prstGeom>
              <a:noFill/>
            </p:spPr>
            <p:txBody>
              <a:bodyPr wrap="none" lIns="0" tIns="0" rIns="0" bIns="0" rtlCol="0" anchor="t">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Social</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Logon</a:t>
                </a:r>
              </a:p>
            </p:txBody>
          </p:sp>
        </p:grpSp>
        <p:grpSp>
          <p:nvGrpSpPr>
            <p:cNvPr id="25" name="Group 24">
              <a:extLst>
                <a:ext uri="{FF2B5EF4-FFF2-40B4-BE49-F238E27FC236}">
                  <a16:creationId xmlns:a16="http://schemas.microsoft.com/office/drawing/2014/main" id="{05A6FFA7-910C-422B-A9E7-360A53C03B82}"/>
                </a:ext>
              </a:extLst>
            </p:cNvPr>
            <p:cNvGrpSpPr/>
            <p:nvPr/>
          </p:nvGrpSpPr>
          <p:grpSpPr>
            <a:xfrm>
              <a:off x="1477420" y="2862390"/>
              <a:ext cx="822960" cy="707379"/>
              <a:chOff x="2717293" y="1285894"/>
              <a:chExt cx="822960" cy="707379"/>
            </a:xfrm>
          </p:grpSpPr>
          <p:pic>
            <p:nvPicPr>
              <p:cNvPr id="45" name="Graphic 44" descr="Cycle with people">
                <a:extLst>
                  <a:ext uri="{FF2B5EF4-FFF2-40B4-BE49-F238E27FC236}">
                    <a16:creationId xmlns:a16="http://schemas.microsoft.com/office/drawing/2014/main" id="{DF3AED70-A773-4BAE-AA08-B7D69C50CD4E}"/>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2896643" y="1285894"/>
                <a:ext cx="457200" cy="457200"/>
              </a:xfrm>
              <a:prstGeom prst="rect">
                <a:avLst/>
              </a:prstGeom>
            </p:spPr>
          </p:pic>
          <p:sp>
            <p:nvSpPr>
              <p:cNvPr id="46" name="TextBox 45">
                <a:extLst>
                  <a:ext uri="{FF2B5EF4-FFF2-40B4-BE49-F238E27FC236}">
                    <a16:creationId xmlns:a16="http://schemas.microsoft.com/office/drawing/2014/main" id="{33ED65FC-117D-4548-B9B1-835E6CC55D57}"/>
                  </a:ext>
                </a:extLst>
              </p:cNvPr>
              <p:cNvSpPr txBox="1"/>
              <p:nvPr/>
            </p:nvSpPr>
            <p:spPr>
              <a:xfrm>
                <a:off x="2717293" y="1718953"/>
                <a:ext cx="822960" cy="274320"/>
              </a:xfrm>
              <a:prstGeom prst="rect">
                <a:avLst/>
              </a:prstGeom>
              <a:noFill/>
            </p:spPr>
            <p:txBody>
              <a:bodyPr wrap="none" lIns="0" tIns="0" rIns="0" bIns="0" rtlCol="0" anchor="t">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Federated</a:t>
                </a:r>
                <a:b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b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Logon</a:t>
                </a:r>
              </a:p>
            </p:txBody>
          </p:sp>
        </p:grpSp>
        <p:grpSp>
          <p:nvGrpSpPr>
            <p:cNvPr id="26" name="Group 25">
              <a:extLst>
                <a:ext uri="{FF2B5EF4-FFF2-40B4-BE49-F238E27FC236}">
                  <a16:creationId xmlns:a16="http://schemas.microsoft.com/office/drawing/2014/main" id="{BDB1F331-5C2E-4A6B-8C04-B3EEDC20AE94}"/>
                </a:ext>
              </a:extLst>
            </p:cNvPr>
            <p:cNvGrpSpPr/>
            <p:nvPr/>
          </p:nvGrpSpPr>
          <p:grpSpPr>
            <a:xfrm>
              <a:off x="2133662" y="5268016"/>
              <a:ext cx="822960" cy="787497"/>
              <a:chOff x="1470704" y="4703052"/>
              <a:chExt cx="822960" cy="787497"/>
            </a:xfrm>
          </p:grpSpPr>
          <p:grpSp>
            <p:nvGrpSpPr>
              <p:cNvPr id="41" name="Group 40">
                <a:extLst>
                  <a:ext uri="{FF2B5EF4-FFF2-40B4-BE49-F238E27FC236}">
                    <a16:creationId xmlns:a16="http://schemas.microsoft.com/office/drawing/2014/main" id="{BD4C4885-DE9E-473F-9BC4-DF9D5EE00C90}"/>
                  </a:ext>
                </a:extLst>
              </p:cNvPr>
              <p:cNvGrpSpPr/>
              <p:nvPr/>
            </p:nvGrpSpPr>
            <p:grpSpPr>
              <a:xfrm>
                <a:off x="1606427" y="4703052"/>
                <a:ext cx="548640" cy="472966"/>
                <a:chOff x="3248196" y="4076712"/>
                <a:chExt cx="548640" cy="472966"/>
              </a:xfrm>
            </p:grpSpPr>
            <p:sp>
              <p:nvSpPr>
                <p:cNvPr id="43" name="Isosceles Triangle 42">
                  <a:extLst>
                    <a:ext uri="{FF2B5EF4-FFF2-40B4-BE49-F238E27FC236}">
                      <a16:creationId xmlns:a16="http://schemas.microsoft.com/office/drawing/2014/main" id="{0FD5DBDF-D091-4FCF-B734-5603EF153DF0}"/>
                    </a:ext>
                  </a:extLst>
                </p:cNvPr>
                <p:cNvSpPr>
                  <a:spLocks noChangeAspect="1"/>
                </p:cNvSpPr>
                <p:nvPr/>
              </p:nvSpPr>
              <p:spPr>
                <a:xfrm>
                  <a:off x="3248196" y="4076712"/>
                  <a:ext cx="548640" cy="472966"/>
                </a:xfrm>
                <a:prstGeom prst="triangle">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mn-cs"/>
                  </a:endParaRPr>
                </a:p>
              </p:txBody>
            </p:sp>
            <p:pic>
              <p:nvPicPr>
                <p:cNvPr id="44" name="Graphic 43" descr="Transfer">
                  <a:extLst>
                    <a:ext uri="{FF2B5EF4-FFF2-40B4-BE49-F238E27FC236}">
                      <a16:creationId xmlns:a16="http://schemas.microsoft.com/office/drawing/2014/main" id="{0CC9A944-80FF-43E9-898B-23A6128778C9}"/>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3385356" y="4259903"/>
                  <a:ext cx="274320" cy="274320"/>
                </a:xfrm>
                <a:prstGeom prst="rect">
                  <a:avLst/>
                </a:prstGeom>
              </p:spPr>
            </p:pic>
          </p:grpSp>
          <p:sp>
            <p:nvSpPr>
              <p:cNvPr id="42" name="TextBox 41">
                <a:extLst>
                  <a:ext uri="{FF2B5EF4-FFF2-40B4-BE49-F238E27FC236}">
                    <a16:creationId xmlns:a16="http://schemas.microsoft.com/office/drawing/2014/main" id="{25F3FDEB-54D2-4E3A-8368-D411EA75736D}"/>
                  </a:ext>
                </a:extLst>
              </p:cNvPr>
              <p:cNvSpPr txBox="1"/>
              <p:nvPr/>
            </p:nvSpPr>
            <p:spPr>
              <a:xfrm>
                <a:off x="1470704" y="5216229"/>
                <a:ext cx="822960" cy="274320"/>
              </a:xfrm>
              <a:prstGeom prst="rect">
                <a:avLst/>
              </a:prstGeom>
              <a:noFill/>
            </p:spPr>
            <p:txBody>
              <a:bodyPr wrap="none" lIns="0" tIns="0" rIns="0" bIns="0" rtlCol="0" anchor="t">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Active Directory</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Bridge</a:t>
                </a:r>
              </a:p>
            </p:txBody>
          </p:sp>
        </p:grpSp>
        <p:grpSp>
          <p:nvGrpSpPr>
            <p:cNvPr id="33" name="Group 32">
              <a:extLst>
                <a:ext uri="{FF2B5EF4-FFF2-40B4-BE49-F238E27FC236}">
                  <a16:creationId xmlns:a16="http://schemas.microsoft.com/office/drawing/2014/main" id="{40EBB4A7-42D3-445C-AF93-3D487CDC4DED}"/>
                </a:ext>
              </a:extLst>
            </p:cNvPr>
            <p:cNvGrpSpPr/>
            <p:nvPr/>
          </p:nvGrpSpPr>
          <p:grpSpPr>
            <a:xfrm>
              <a:off x="1477420" y="4459954"/>
              <a:ext cx="822960" cy="767543"/>
              <a:chOff x="1569422" y="3380845"/>
              <a:chExt cx="822960" cy="767543"/>
            </a:xfrm>
          </p:grpSpPr>
          <p:sp>
            <p:nvSpPr>
              <p:cNvPr id="34" name="TextBox 33">
                <a:extLst>
                  <a:ext uri="{FF2B5EF4-FFF2-40B4-BE49-F238E27FC236}">
                    <a16:creationId xmlns:a16="http://schemas.microsoft.com/office/drawing/2014/main" id="{CCDBB1FA-9F53-494F-B033-5A27B3244C75}"/>
                  </a:ext>
                </a:extLst>
              </p:cNvPr>
              <p:cNvSpPr txBox="1"/>
              <p:nvPr/>
            </p:nvSpPr>
            <p:spPr>
              <a:xfrm>
                <a:off x="1569422" y="3874068"/>
                <a:ext cx="822960" cy="274320"/>
              </a:xfrm>
              <a:prstGeom prst="rect">
                <a:avLst/>
              </a:prstGeom>
              <a:noFill/>
            </p:spPr>
            <p:txBody>
              <a:bodyPr wrap="none" lIns="0" tIns="0" rIns="0" bIns="0" rtlCol="0" anchor="t">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Adaptive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Security</a:t>
                </a:r>
              </a:p>
            </p:txBody>
          </p:sp>
          <p:grpSp>
            <p:nvGrpSpPr>
              <p:cNvPr id="35" name="Group 34">
                <a:extLst>
                  <a:ext uri="{FF2B5EF4-FFF2-40B4-BE49-F238E27FC236}">
                    <a16:creationId xmlns:a16="http://schemas.microsoft.com/office/drawing/2014/main" id="{79393E7C-EFEE-4659-BA28-02841053B501}"/>
                  </a:ext>
                </a:extLst>
              </p:cNvPr>
              <p:cNvGrpSpPr/>
              <p:nvPr/>
            </p:nvGrpSpPr>
            <p:grpSpPr>
              <a:xfrm>
                <a:off x="1747838" y="3380845"/>
                <a:ext cx="475433" cy="452403"/>
                <a:chOff x="1747838" y="3380845"/>
                <a:chExt cx="475433" cy="452403"/>
              </a:xfrm>
            </p:grpSpPr>
            <p:sp>
              <p:nvSpPr>
                <p:cNvPr id="36" name="Isosceles Triangle 35">
                  <a:extLst>
                    <a:ext uri="{FF2B5EF4-FFF2-40B4-BE49-F238E27FC236}">
                      <a16:creationId xmlns:a16="http://schemas.microsoft.com/office/drawing/2014/main" id="{346971A0-1C0D-4CFF-837E-201E2B6D8A1F}"/>
                    </a:ext>
                  </a:extLst>
                </p:cNvPr>
                <p:cNvSpPr/>
                <p:nvPr/>
              </p:nvSpPr>
              <p:spPr>
                <a:xfrm>
                  <a:off x="1828711" y="3466132"/>
                  <a:ext cx="312623" cy="300973"/>
                </a:xfrm>
                <a:prstGeom prst="triangl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12D2A">
                        <a:lumMod val="75000"/>
                        <a:lumOff val="25000"/>
                      </a:srgbClr>
                    </a:solidFill>
                    <a:effectLst/>
                    <a:uLnTx/>
                    <a:uFillTx/>
                    <a:latin typeface="Oracle Sans Tab"/>
                    <a:ea typeface="+mn-ea"/>
                    <a:cs typeface="+mn-cs"/>
                  </a:endParaRPr>
                </a:p>
              </p:txBody>
            </p:sp>
            <p:sp>
              <p:nvSpPr>
                <p:cNvPr id="38" name="Isosceles Triangle 37">
                  <a:extLst>
                    <a:ext uri="{FF2B5EF4-FFF2-40B4-BE49-F238E27FC236}">
                      <a16:creationId xmlns:a16="http://schemas.microsoft.com/office/drawing/2014/main" id="{23D764EF-DFF2-43CF-9563-B9EB48CD0045}"/>
                    </a:ext>
                  </a:extLst>
                </p:cNvPr>
                <p:cNvSpPr/>
                <p:nvPr/>
              </p:nvSpPr>
              <p:spPr>
                <a:xfrm>
                  <a:off x="1880984" y="3380845"/>
                  <a:ext cx="203700" cy="184077"/>
                </a:xfrm>
                <a:prstGeom prst="triangle">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54864"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CFBFA"/>
                      </a:solidFill>
                      <a:effectLst/>
                      <a:uLnTx/>
                      <a:uFillTx/>
                      <a:latin typeface="Oracle Sans Tab"/>
                      <a:ea typeface="+mn-ea"/>
                      <a:cs typeface="Oracle Sans" panose="020B0503020204020204" pitchFamily="34" charset="0"/>
                    </a:rPr>
                    <a:t>!</a:t>
                  </a:r>
                </a:p>
              </p:txBody>
            </p:sp>
            <p:sp>
              <p:nvSpPr>
                <p:cNvPr id="39" name="Rectangle: Rounded Corners 38">
                  <a:extLst>
                    <a:ext uri="{FF2B5EF4-FFF2-40B4-BE49-F238E27FC236}">
                      <a16:creationId xmlns:a16="http://schemas.microsoft.com/office/drawing/2014/main" id="{EB456F12-7330-4292-9C3C-12DDE4F840F8}"/>
                    </a:ext>
                  </a:extLst>
                </p:cNvPr>
                <p:cNvSpPr/>
                <p:nvPr/>
              </p:nvSpPr>
              <p:spPr>
                <a:xfrm>
                  <a:off x="1747838" y="3660711"/>
                  <a:ext cx="170846" cy="172537"/>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CFBFA"/>
                      </a:solidFill>
                      <a:effectLst/>
                      <a:uLnTx/>
                      <a:uFillTx/>
                      <a:latin typeface="Oracle Sans Tab"/>
                      <a:ea typeface="+mn-ea"/>
                      <a:cs typeface="Oracle Sans" panose="020B0503020204020204" pitchFamily="34" charset="0"/>
                    </a:rPr>
                    <a:t>?</a:t>
                  </a:r>
                </a:p>
              </p:txBody>
            </p:sp>
            <p:sp>
              <p:nvSpPr>
                <p:cNvPr id="40" name="Oval 39">
                  <a:extLst>
                    <a:ext uri="{FF2B5EF4-FFF2-40B4-BE49-F238E27FC236}">
                      <a16:creationId xmlns:a16="http://schemas.microsoft.com/office/drawing/2014/main" id="{DE52A333-1FA8-42D0-AB20-08DC09B37A5E}"/>
                    </a:ext>
                  </a:extLst>
                </p:cNvPr>
                <p:cNvSpPr/>
                <p:nvPr/>
              </p:nvSpPr>
              <p:spPr>
                <a:xfrm>
                  <a:off x="2066202" y="3666980"/>
                  <a:ext cx="157069" cy="15706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CFBFA"/>
                      </a:solidFill>
                      <a:effectLst/>
                      <a:uLnTx/>
                      <a:uFillTx/>
                      <a:latin typeface="Oracle Sans Tab"/>
                      <a:ea typeface="+mn-ea"/>
                      <a:cs typeface="+mn-cs"/>
                      <a:sym typeface="Wingdings" panose="05000000000000000000" pitchFamily="2" charset="2"/>
                    </a:rPr>
                    <a:t></a:t>
                  </a:r>
                  <a:endParaRPr kumimoji="0" lang="en-US" sz="1100" b="0" i="0" u="none" strike="noStrike" kern="1200" cap="none" spc="0" normalizeH="0" baseline="0" noProof="0" dirty="0">
                    <a:ln>
                      <a:noFill/>
                    </a:ln>
                    <a:solidFill>
                      <a:srgbClr val="FCFBFA"/>
                    </a:solidFill>
                    <a:effectLst/>
                    <a:uLnTx/>
                    <a:uFillTx/>
                    <a:latin typeface="Oracle Sans Tab"/>
                    <a:ea typeface="+mn-ea"/>
                    <a:cs typeface="+mn-cs"/>
                  </a:endParaRPr>
                </a:p>
              </p:txBody>
            </p:sp>
          </p:grpSp>
        </p:grpSp>
      </p:grpSp>
      <p:grpSp>
        <p:nvGrpSpPr>
          <p:cNvPr id="239" name="Group 238">
            <a:extLst>
              <a:ext uri="{FF2B5EF4-FFF2-40B4-BE49-F238E27FC236}">
                <a16:creationId xmlns:a16="http://schemas.microsoft.com/office/drawing/2014/main" id="{EDAE11D1-FA41-491A-A54D-F946D47E14B8}"/>
              </a:ext>
            </a:extLst>
          </p:cNvPr>
          <p:cNvGrpSpPr/>
          <p:nvPr/>
        </p:nvGrpSpPr>
        <p:grpSpPr>
          <a:xfrm>
            <a:off x="3379121" y="5576743"/>
            <a:ext cx="5463888" cy="886086"/>
            <a:chOff x="3283424" y="5197906"/>
            <a:chExt cx="5463888" cy="886086"/>
          </a:xfrm>
        </p:grpSpPr>
        <p:grpSp>
          <p:nvGrpSpPr>
            <p:cNvPr id="56" name="Group 55">
              <a:extLst>
                <a:ext uri="{FF2B5EF4-FFF2-40B4-BE49-F238E27FC236}">
                  <a16:creationId xmlns:a16="http://schemas.microsoft.com/office/drawing/2014/main" id="{B17A68AB-3E24-4EA1-8D5C-65A3A61EC1DB}"/>
                </a:ext>
              </a:extLst>
            </p:cNvPr>
            <p:cNvGrpSpPr/>
            <p:nvPr/>
          </p:nvGrpSpPr>
          <p:grpSpPr>
            <a:xfrm>
              <a:off x="3283424" y="5288538"/>
              <a:ext cx="822960" cy="782024"/>
              <a:chOff x="290443" y="3524084"/>
              <a:chExt cx="822960" cy="782024"/>
            </a:xfrm>
          </p:grpSpPr>
          <p:grpSp>
            <p:nvGrpSpPr>
              <p:cNvPr id="78" name="Group 77">
                <a:extLst>
                  <a:ext uri="{FF2B5EF4-FFF2-40B4-BE49-F238E27FC236}">
                    <a16:creationId xmlns:a16="http://schemas.microsoft.com/office/drawing/2014/main" id="{A1AA2A4C-B5F1-4203-BF87-A92DF4FD4655}"/>
                  </a:ext>
                </a:extLst>
              </p:cNvPr>
              <p:cNvGrpSpPr/>
              <p:nvPr/>
            </p:nvGrpSpPr>
            <p:grpSpPr>
              <a:xfrm>
                <a:off x="465399" y="3524084"/>
                <a:ext cx="457200" cy="457200"/>
                <a:chOff x="3360642" y="5785586"/>
                <a:chExt cx="457200" cy="457200"/>
              </a:xfrm>
            </p:grpSpPr>
            <p:sp>
              <p:nvSpPr>
                <p:cNvPr id="80" name="Oval 79">
                  <a:extLst>
                    <a:ext uri="{FF2B5EF4-FFF2-40B4-BE49-F238E27FC236}">
                      <a16:creationId xmlns:a16="http://schemas.microsoft.com/office/drawing/2014/main" id="{DB04D452-EA51-4907-B3F4-AD051B37C9A0}"/>
                    </a:ext>
                  </a:extLst>
                </p:cNvPr>
                <p:cNvSpPr>
                  <a:spLocks noChangeAspect="1"/>
                </p:cNvSpPr>
                <p:nvPr/>
              </p:nvSpPr>
              <p:spPr>
                <a:xfrm>
                  <a:off x="3360642" y="5785586"/>
                  <a:ext cx="457200" cy="457200"/>
                </a:xfrm>
                <a:prstGeom prst="ellipse">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mn-cs"/>
                  </a:endParaRPr>
                </a:p>
              </p:txBody>
            </p:sp>
            <p:pic>
              <p:nvPicPr>
                <p:cNvPr id="81" name="Graphic 80" descr="Transfer">
                  <a:extLst>
                    <a:ext uri="{FF2B5EF4-FFF2-40B4-BE49-F238E27FC236}">
                      <a16:creationId xmlns:a16="http://schemas.microsoft.com/office/drawing/2014/main" id="{92D5AF1B-4DE0-4446-A92C-F847C3E09EA7}"/>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3453928" y="5885691"/>
                  <a:ext cx="274320" cy="274320"/>
                </a:xfrm>
                <a:prstGeom prst="rect">
                  <a:avLst/>
                </a:prstGeom>
              </p:spPr>
            </p:pic>
          </p:grpSp>
          <p:sp>
            <p:nvSpPr>
              <p:cNvPr id="79" name="TextBox 78">
                <a:extLst>
                  <a:ext uri="{FF2B5EF4-FFF2-40B4-BE49-F238E27FC236}">
                    <a16:creationId xmlns:a16="http://schemas.microsoft.com/office/drawing/2014/main" id="{D8CEA34D-F2BD-4D47-A064-1AC373277D1F}"/>
                  </a:ext>
                </a:extLst>
              </p:cNvPr>
              <p:cNvSpPr txBox="1"/>
              <p:nvPr/>
            </p:nvSpPr>
            <p:spPr>
              <a:xfrm>
                <a:off x="290443" y="4031788"/>
                <a:ext cx="822960" cy="274320"/>
              </a:xfrm>
              <a:prstGeom prst="rect">
                <a:avLst/>
              </a:prstGeom>
              <a:noFill/>
            </p:spPr>
            <p:txBody>
              <a:bodyPr wrap="none" lIns="0" tIns="0" rIns="0" bIns="0" rtlCol="0" anchor="t">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Provisioning</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Bridge</a:t>
                </a:r>
              </a:p>
            </p:txBody>
          </p:sp>
        </p:grpSp>
        <p:grpSp>
          <p:nvGrpSpPr>
            <p:cNvPr id="345" name="Group 344">
              <a:extLst>
                <a:ext uri="{FF2B5EF4-FFF2-40B4-BE49-F238E27FC236}">
                  <a16:creationId xmlns:a16="http://schemas.microsoft.com/office/drawing/2014/main" id="{3D127D74-0C77-4388-93FF-50D7E9BB997F}"/>
                </a:ext>
              </a:extLst>
            </p:cNvPr>
            <p:cNvGrpSpPr/>
            <p:nvPr/>
          </p:nvGrpSpPr>
          <p:grpSpPr>
            <a:xfrm>
              <a:off x="4335570" y="5197906"/>
              <a:ext cx="822960" cy="886086"/>
              <a:chOff x="7548079" y="4910059"/>
              <a:chExt cx="822960" cy="886086"/>
            </a:xfrm>
          </p:grpSpPr>
          <p:grpSp>
            <p:nvGrpSpPr>
              <p:cNvPr id="72" name="Group 71">
                <a:extLst>
                  <a:ext uri="{FF2B5EF4-FFF2-40B4-BE49-F238E27FC236}">
                    <a16:creationId xmlns:a16="http://schemas.microsoft.com/office/drawing/2014/main" id="{C67234B3-574F-4185-866C-6A8B7B91F465}"/>
                  </a:ext>
                </a:extLst>
              </p:cNvPr>
              <p:cNvGrpSpPr/>
              <p:nvPr/>
            </p:nvGrpSpPr>
            <p:grpSpPr>
              <a:xfrm>
                <a:off x="7730959" y="4910059"/>
                <a:ext cx="460341" cy="606981"/>
                <a:chOff x="4258368" y="5398098"/>
                <a:chExt cx="460341" cy="606981"/>
              </a:xfrm>
              <a:solidFill>
                <a:schemeClr val="tx1"/>
              </a:solidFill>
            </p:grpSpPr>
            <p:pic>
              <p:nvPicPr>
                <p:cNvPr id="75" name="Graphic 74" descr="Users">
                  <a:extLst>
                    <a:ext uri="{FF2B5EF4-FFF2-40B4-BE49-F238E27FC236}">
                      <a16:creationId xmlns:a16="http://schemas.microsoft.com/office/drawing/2014/main" id="{B755D2B2-78A0-4CBA-8ED9-8381F0318FFF}"/>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4258368" y="5398098"/>
                  <a:ext cx="457200" cy="457200"/>
                </a:xfrm>
                <a:prstGeom prst="rect">
                  <a:avLst/>
                </a:prstGeom>
              </p:spPr>
            </p:pic>
            <p:pic>
              <p:nvPicPr>
                <p:cNvPr id="76" name="Graphic 75" descr="Key">
                  <a:extLst>
                    <a:ext uri="{FF2B5EF4-FFF2-40B4-BE49-F238E27FC236}">
                      <a16:creationId xmlns:a16="http://schemas.microsoft.com/office/drawing/2014/main" id="{7A7C7071-F19B-414A-8DA3-EDC7A237CDED}"/>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4507431" y="5793801"/>
                  <a:ext cx="211278" cy="211278"/>
                </a:xfrm>
                <a:prstGeom prst="rect">
                  <a:avLst/>
                </a:prstGeom>
              </p:spPr>
            </p:pic>
            <p:pic>
              <p:nvPicPr>
                <p:cNvPr id="77" name="Graphic 76" descr="Key">
                  <a:extLst>
                    <a:ext uri="{FF2B5EF4-FFF2-40B4-BE49-F238E27FC236}">
                      <a16:creationId xmlns:a16="http://schemas.microsoft.com/office/drawing/2014/main" id="{111B055F-C11F-43DD-9655-25899192F777}"/>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4348233" y="5720454"/>
                  <a:ext cx="211278" cy="211278"/>
                </a:xfrm>
                <a:prstGeom prst="rect">
                  <a:avLst/>
                </a:prstGeom>
              </p:spPr>
            </p:pic>
          </p:grpSp>
          <p:sp>
            <p:nvSpPr>
              <p:cNvPr id="73" name="TextBox 72">
                <a:extLst>
                  <a:ext uri="{FF2B5EF4-FFF2-40B4-BE49-F238E27FC236}">
                    <a16:creationId xmlns:a16="http://schemas.microsoft.com/office/drawing/2014/main" id="{C8E8E9AB-92FF-4686-ACEC-BFD8D43BB8E1}"/>
                  </a:ext>
                </a:extLst>
              </p:cNvPr>
              <p:cNvSpPr txBox="1"/>
              <p:nvPr/>
            </p:nvSpPr>
            <p:spPr>
              <a:xfrm>
                <a:off x="7548079" y="5521825"/>
                <a:ext cx="822960" cy="274320"/>
              </a:xfrm>
              <a:prstGeom prst="rect">
                <a:avLst/>
              </a:prstGeom>
              <a:noFill/>
            </p:spPr>
            <p:txBody>
              <a:bodyPr wrap="none" lIns="0" tIns="0" rIns="0" bIns="0" rtlCol="0" anchor="t">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User &amp; Access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Management</a:t>
                </a:r>
              </a:p>
            </p:txBody>
          </p:sp>
        </p:grpSp>
        <p:grpSp>
          <p:nvGrpSpPr>
            <p:cNvPr id="59" name="Group 58">
              <a:extLst>
                <a:ext uri="{FF2B5EF4-FFF2-40B4-BE49-F238E27FC236}">
                  <a16:creationId xmlns:a16="http://schemas.microsoft.com/office/drawing/2014/main" id="{113B42F8-A56C-41D7-B1A9-788E6DAF494B}"/>
                </a:ext>
              </a:extLst>
            </p:cNvPr>
            <p:cNvGrpSpPr/>
            <p:nvPr/>
          </p:nvGrpSpPr>
          <p:grpSpPr>
            <a:xfrm>
              <a:off x="7924352" y="5255081"/>
              <a:ext cx="822960" cy="815481"/>
              <a:chOff x="9770788" y="4247294"/>
              <a:chExt cx="822960" cy="815481"/>
            </a:xfrm>
          </p:grpSpPr>
          <p:pic>
            <p:nvPicPr>
              <p:cNvPr id="64" name="Graphic 63" descr="Books on shelf">
                <a:extLst>
                  <a:ext uri="{FF2B5EF4-FFF2-40B4-BE49-F238E27FC236}">
                    <a16:creationId xmlns:a16="http://schemas.microsoft.com/office/drawing/2014/main" id="{8C6EE3F2-C44B-4802-8512-4B2D2CFBC33C}"/>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tretch>
                <a:fillRect/>
              </a:stretch>
            </p:blipFill>
            <p:spPr>
              <a:xfrm>
                <a:off x="9903062" y="4247294"/>
                <a:ext cx="558413" cy="558413"/>
              </a:xfrm>
              <a:prstGeom prst="rect">
                <a:avLst/>
              </a:prstGeom>
            </p:spPr>
          </p:pic>
          <p:sp>
            <p:nvSpPr>
              <p:cNvPr id="65" name="TextBox 64">
                <a:extLst>
                  <a:ext uri="{FF2B5EF4-FFF2-40B4-BE49-F238E27FC236}">
                    <a16:creationId xmlns:a16="http://schemas.microsoft.com/office/drawing/2014/main" id="{F8AD8A3B-9BD9-456E-8B67-A6DA0F3CA2FB}"/>
                  </a:ext>
                </a:extLst>
              </p:cNvPr>
              <p:cNvSpPr txBox="1"/>
              <p:nvPr/>
            </p:nvSpPr>
            <p:spPr>
              <a:xfrm>
                <a:off x="9770788" y="4788455"/>
                <a:ext cx="822960" cy="274320"/>
              </a:xfrm>
              <a:prstGeom prst="rect">
                <a:avLst/>
              </a:prstGeom>
              <a:noFill/>
            </p:spPr>
            <p:txBody>
              <a:bodyPr wrap="none" lIns="0" tIns="0" rIns="0" bIns="0" rtlCol="0" anchor="t">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App </a:t>
                </a:r>
                <a:b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b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Catalog</a:t>
                </a:r>
              </a:p>
            </p:txBody>
          </p:sp>
        </p:grpSp>
      </p:grpSp>
      <p:grpSp>
        <p:nvGrpSpPr>
          <p:cNvPr id="329" name="Group 328">
            <a:extLst>
              <a:ext uri="{FF2B5EF4-FFF2-40B4-BE49-F238E27FC236}">
                <a16:creationId xmlns:a16="http://schemas.microsoft.com/office/drawing/2014/main" id="{50174E90-BA70-4F8F-902F-3451F46F1678}"/>
              </a:ext>
            </a:extLst>
          </p:cNvPr>
          <p:cNvGrpSpPr/>
          <p:nvPr/>
        </p:nvGrpSpPr>
        <p:grpSpPr>
          <a:xfrm>
            <a:off x="7451234" y="3144680"/>
            <a:ext cx="1963653" cy="1581210"/>
            <a:chOff x="7451234" y="2765843"/>
            <a:chExt cx="1963653" cy="1581210"/>
          </a:xfrm>
        </p:grpSpPr>
        <p:grpSp>
          <p:nvGrpSpPr>
            <p:cNvPr id="321" name="Group 320">
              <a:extLst>
                <a:ext uri="{FF2B5EF4-FFF2-40B4-BE49-F238E27FC236}">
                  <a16:creationId xmlns:a16="http://schemas.microsoft.com/office/drawing/2014/main" id="{FC5C4886-ADB4-486A-B731-20CEFEE0EA08}"/>
                </a:ext>
              </a:extLst>
            </p:cNvPr>
            <p:cNvGrpSpPr/>
            <p:nvPr/>
          </p:nvGrpSpPr>
          <p:grpSpPr>
            <a:xfrm>
              <a:off x="7776430" y="2765843"/>
              <a:ext cx="1323409" cy="1323409"/>
              <a:chOff x="7990249" y="2912272"/>
              <a:chExt cx="1104703" cy="1104703"/>
            </a:xfrm>
          </p:grpSpPr>
          <p:sp>
            <p:nvSpPr>
              <p:cNvPr id="320" name="Rectangle 319">
                <a:extLst>
                  <a:ext uri="{FF2B5EF4-FFF2-40B4-BE49-F238E27FC236}">
                    <a16:creationId xmlns:a16="http://schemas.microsoft.com/office/drawing/2014/main" id="{AFFE2044-3698-48C1-9918-72FD5DEE248E}"/>
                  </a:ext>
                </a:extLst>
              </p:cNvPr>
              <p:cNvSpPr/>
              <p:nvPr/>
            </p:nvSpPr>
            <p:spPr>
              <a:xfrm>
                <a:off x="8383224" y="3082103"/>
                <a:ext cx="322440" cy="776921"/>
              </a:xfrm>
              <a:prstGeom prst="rect">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pic>
            <p:nvPicPr>
              <p:cNvPr id="86" name="Graphic 85" descr="Traffic light">
                <a:extLst>
                  <a:ext uri="{FF2B5EF4-FFF2-40B4-BE49-F238E27FC236}">
                    <a16:creationId xmlns:a16="http://schemas.microsoft.com/office/drawing/2014/main" id="{091C6B37-66F5-4DA2-ADD1-2AFD721C5CE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 xmlns:asvg="http://schemas.microsoft.com/office/drawing/2016/SVG/main" r:embed="rId18"/>
                  </a:ext>
                </a:extLst>
              </a:blip>
              <a:stretch>
                <a:fillRect/>
              </a:stretch>
            </p:blipFill>
            <p:spPr>
              <a:xfrm>
                <a:off x="7990249" y="2912272"/>
                <a:ext cx="1104703" cy="1104703"/>
              </a:xfrm>
              <a:prstGeom prst="rect">
                <a:avLst/>
              </a:prstGeom>
              <a:effectLst>
                <a:outerShdw blurRad="139700" sx="102000" sy="102000" algn="ctr" rotWithShape="0">
                  <a:prstClr val="black">
                    <a:alpha val="30000"/>
                  </a:prstClr>
                </a:outerShdw>
              </a:effectLst>
            </p:spPr>
          </p:pic>
        </p:grpSp>
        <p:sp>
          <p:nvSpPr>
            <p:cNvPr id="85" name="TextBox 84">
              <a:extLst>
                <a:ext uri="{FF2B5EF4-FFF2-40B4-BE49-F238E27FC236}">
                  <a16:creationId xmlns:a16="http://schemas.microsoft.com/office/drawing/2014/main" id="{D3039EE0-136A-454C-BC85-73DF70C10AC9}"/>
                </a:ext>
              </a:extLst>
            </p:cNvPr>
            <p:cNvSpPr txBox="1"/>
            <p:nvPr/>
          </p:nvSpPr>
          <p:spPr>
            <a:xfrm>
              <a:off x="7451234" y="4072733"/>
              <a:ext cx="1963653" cy="274320"/>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C5967"/>
                  </a:solidFill>
                  <a:effectLst/>
                  <a:uLnTx/>
                  <a:uFillTx/>
                  <a:latin typeface="Oracle Sans Semi Bold" panose="020B0603020204020204" pitchFamily="34" charset="0"/>
                  <a:ea typeface="+mn-ea"/>
                  <a:cs typeface="Oracle Sans Semi Bold" panose="020B0603020204020204" pitchFamily="34" charset="0"/>
                </a:rPr>
                <a:t>Outbound Authentication </a:t>
              </a:r>
              <a:br>
                <a:rPr kumimoji="0" lang="en-US" sz="1100" b="0" i="0" u="none" strike="noStrike" kern="0" cap="none" spc="0" normalizeH="0" baseline="0" noProof="0" dirty="0">
                  <a:ln>
                    <a:noFill/>
                  </a:ln>
                  <a:solidFill>
                    <a:srgbClr val="2C5967"/>
                  </a:solidFill>
                  <a:effectLst/>
                  <a:uLnTx/>
                  <a:uFillTx/>
                  <a:latin typeface="Oracle Sans Semi Bold" panose="020B0603020204020204" pitchFamily="34" charset="0"/>
                  <a:ea typeface="+mn-ea"/>
                  <a:cs typeface="Oracle Sans Semi Bold" panose="020B0603020204020204" pitchFamily="34" charset="0"/>
                </a:rPr>
              </a:br>
              <a:r>
                <a:rPr kumimoji="0" lang="en-US" sz="1100" b="0" i="0" u="none" strike="noStrike" kern="0" cap="none" spc="0" normalizeH="0" baseline="0" noProof="0" dirty="0">
                  <a:ln>
                    <a:noFill/>
                  </a:ln>
                  <a:solidFill>
                    <a:srgbClr val="2C5967"/>
                  </a:solidFill>
                  <a:effectLst/>
                  <a:uLnTx/>
                  <a:uFillTx/>
                  <a:latin typeface="Oracle Sans Semi Bold" panose="020B0603020204020204" pitchFamily="34" charset="0"/>
                  <a:ea typeface="+mn-ea"/>
                  <a:cs typeface="Oracle Sans Semi Bold" panose="020B0603020204020204" pitchFamily="34" charset="0"/>
                </a:rPr>
                <a:t>and SSO</a:t>
              </a:r>
            </a:p>
          </p:txBody>
        </p:sp>
      </p:grpSp>
      <p:grpSp>
        <p:nvGrpSpPr>
          <p:cNvPr id="6" name="Group 5">
            <a:extLst>
              <a:ext uri="{FF2B5EF4-FFF2-40B4-BE49-F238E27FC236}">
                <a16:creationId xmlns:a16="http://schemas.microsoft.com/office/drawing/2014/main" id="{CFF87040-6D6C-48A8-BB37-62A21D860D51}"/>
              </a:ext>
            </a:extLst>
          </p:cNvPr>
          <p:cNvGrpSpPr/>
          <p:nvPr/>
        </p:nvGrpSpPr>
        <p:grpSpPr>
          <a:xfrm>
            <a:off x="120195" y="2284454"/>
            <a:ext cx="1157869" cy="3879460"/>
            <a:chOff x="120195" y="2035979"/>
            <a:chExt cx="1157869" cy="3879460"/>
          </a:xfrm>
        </p:grpSpPr>
        <p:grpSp>
          <p:nvGrpSpPr>
            <p:cNvPr id="149" name="Group 148">
              <a:extLst>
                <a:ext uri="{FF2B5EF4-FFF2-40B4-BE49-F238E27FC236}">
                  <a16:creationId xmlns:a16="http://schemas.microsoft.com/office/drawing/2014/main" id="{CC0F24BE-87A9-4B5B-A047-10C9E8B3436E}"/>
                </a:ext>
              </a:extLst>
            </p:cNvPr>
            <p:cNvGrpSpPr/>
            <p:nvPr/>
          </p:nvGrpSpPr>
          <p:grpSpPr>
            <a:xfrm>
              <a:off x="120195" y="5047729"/>
              <a:ext cx="1123076" cy="867710"/>
              <a:chOff x="249451" y="4887589"/>
              <a:chExt cx="1123076" cy="867710"/>
            </a:xfrm>
          </p:grpSpPr>
          <p:grpSp>
            <p:nvGrpSpPr>
              <p:cNvPr id="172" name="Group 171">
                <a:extLst>
                  <a:ext uri="{FF2B5EF4-FFF2-40B4-BE49-F238E27FC236}">
                    <a16:creationId xmlns:a16="http://schemas.microsoft.com/office/drawing/2014/main" id="{F024F67D-3AD3-43F7-BEDC-51814452AA36}"/>
                  </a:ext>
                </a:extLst>
              </p:cNvPr>
              <p:cNvGrpSpPr/>
              <p:nvPr/>
            </p:nvGrpSpPr>
            <p:grpSpPr>
              <a:xfrm>
                <a:off x="543056" y="4887589"/>
                <a:ext cx="554840" cy="456487"/>
                <a:chOff x="529027" y="4859848"/>
                <a:chExt cx="554840" cy="456487"/>
              </a:xfrm>
            </p:grpSpPr>
            <p:sp>
              <p:nvSpPr>
                <p:cNvPr id="174" name="Isosceles Triangle 173">
                  <a:extLst>
                    <a:ext uri="{FF2B5EF4-FFF2-40B4-BE49-F238E27FC236}">
                      <a16:creationId xmlns:a16="http://schemas.microsoft.com/office/drawing/2014/main" id="{43704AE2-01BA-4D43-99C2-62780AB5942C}"/>
                    </a:ext>
                  </a:extLst>
                </p:cNvPr>
                <p:cNvSpPr/>
                <p:nvPr/>
              </p:nvSpPr>
              <p:spPr>
                <a:xfrm>
                  <a:off x="529027" y="4859848"/>
                  <a:ext cx="388264" cy="334710"/>
                </a:xfrm>
                <a:prstGeom prst="triangle">
                  <a:avLst/>
                </a:prstGeom>
                <a:solidFill>
                  <a:srgbClr val="2C5967">
                    <a:lumMod val="60000"/>
                    <a:lumOff val="40000"/>
                  </a:srgbClr>
                </a:solidFill>
                <a:ln w="12700" cap="flat" cmpd="sng" algn="ctr">
                  <a:noFill/>
                  <a:prstDash val="solid"/>
                  <a:miter lim="800000"/>
                </a:ln>
                <a:effectLst>
                  <a:outerShdw blurRad="63500" dist="38100" dir="5400000" algn="t" rotWithShape="0">
                    <a:prstClr val="black">
                      <a:alpha val="24000"/>
                    </a:prstClr>
                  </a:outerShdw>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Oracle Sans"/>
                    <a:ea typeface="+mn-ea"/>
                    <a:cs typeface="+mn-cs"/>
                  </a:endParaRPr>
                </a:p>
              </p:txBody>
            </p:sp>
            <p:sp>
              <p:nvSpPr>
                <p:cNvPr id="175" name="Isosceles Triangle 174">
                  <a:extLst>
                    <a:ext uri="{FF2B5EF4-FFF2-40B4-BE49-F238E27FC236}">
                      <a16:creationId xmlns:a16="http://schemas.microsoft.com/office/drawing/2014/main" id="{3249C709-A9D6-473B-B4BB-B7F239CD612C}"/>
                    </a:ext>
                  </a:extLst>
                </p:cNvPr>
                <p:cNvSpPr/>
                <p:nvPr/>
              </p:nvSpPr>
              <p:spPr>
                <a:xfrm>
                  <a:off x="695603" y="4981625"/>
                  <a:ext cx="388264" cy="334710"/>
                </a:xfrm>
                <a:prstGeom prst="triangle">
                  <a:avLst/>
                </a:prstGeom>
                <a:solidFill>
                  <a:srgbClr val="2C5967">
                    <a:lumMod val="60000"/>
                    <a:lumOff val="40000"/>
                  </a:srgbClr>
                </a:solidFill>
                <a:ln w="12700" cap="flat" cmpd="sng" algn="ctr">
                  <a:noFill/>
                  <a:prstDash val="solid"/>
                  <a:miter lim="800000"/>
                </a:ln>
                <a:effectLst>
                  <a:outerShdw blurRad="63500" dist="38100" dir="5400000" algn="t" rotWithShape="0">
                    <a:prstClr val="black">
                      <a:alpha val="24000"/>
                    </a:prstClr>
                  </a:outerShdw>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Oracle Sans"/>
                    <a:ea typeface="+mn-ea"/>
                    <a:cs typeface="+mn-cs"/>
                  </a:endParaRPr>
                </a:p>
              </p:txBody>
            </p:sp>
          </p:grpSp>
          <p:sp>
            <p:nvSpPr>
              <p:cNvPr id="173" name="TextBox 172">
                <a:extLst>
                  <a:ext uri="{FF2B5EF4-FFF2-40B4-BE49-F238E27FC236}">
                    <a16:creationId xmlns:a16="http://schemas.microsoft.com/office/drawing/2014/main" id="{FBD33038-444F-4212-96FA-4A07BFC3251C}"/>
                  </a:ext>
                </a:extLst>
              </p:cNvPr>
              <p:cNvSpPr txBox="1"/>
              <p:nvPr/>
            </p:nvSpPr>
            <p:spPr>
              <a:xfrm>
                <a:off x="249451" y="5390176"/>
                <a:ext cx="1123076" cy="365123"/>
              </a:xfrm>
              <a:prstGeom prst="rect">
                <a:avLst/>
              </a:prstGeom>
              <a:noFill/>
            </p:spPr>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C5967">
                        <a:lumMod val="60000"/>
                        <a:lumOff val="40000"/>
                      </a:srgbClr>
                    </a:solidFill>
                    <a:effectLst/>
                    <a:uLnTx/>
                    <a:uFillTx/>
                    <a:latin typeface="Oracle Sans"/>
                    <a:ea typeface="+mn-ea"/>
                    <a:cs typeface="Oracle Sans Semi Bold" panose="020B0603020204020204" pitchFamily="34" charset="0"/>
                  </a:rPr>
                  <a:t>Microsoft</a:t>
                </a:r>
                <a:br>
                  <a:rPr kumimoji="0" lang="en-US" sz="900" b="0" i="0" u="none" strike="noStrike" kern="0" cap="none" spc="0" normalizeH="0" baseline="0" noProof="0" dirty="0">
                    <a:ln>
                      <a:noFill/>
                    </a:ln>
                    <a:solidFill>
                      <a:srgbClr val="2C5967">
                        <a:lumMod val="60000"/>
                        <a:lumOff val="40000"/>
                      </a:srgbClr>
                    </a:solidFill>
                    <a:effectLst/>
                    <a:uLnTx/>
                    <a:uFillTx/>
                    <a:latin typeface="Oracle Sans"/>
                    <a:ea typeface="+mn-ea"/>
                    <a:cs typeface="Oracle Sans Semi Bold" panose="020B0603020204020204" pitchFamily="34" charset="0"/>
                  </a:rPr>
                </a:br>
                <a:r>
                  <a:rPr kumimoji="0" lang="en-US" sz="900" b="0" i="0" u="none" strike="noStrike" kern="0" cap="none" spc="0" normalizeH="0" baseline="0" noProof="0" dirty="0">
                    <a:ln>
                      <a:noFill/>
                    </a:ln>
                    <a:solidFill>
                      <a:srgbClr val="2C5967">
                        <a:lumMod val="60000"/>
                        <a:lumOff val="40000"/>
                      </a:srgbClr>
                    </a:solidFill>
                    <a:effectLst/>
                    <a:uLnTx/>
                    <a:uFillTx/>
                    <a:latin typeface="Oracle Sans"/>
                    <a:ea typeface="+mn-ea"/>
                    <a:cs typeface="Oracle Sans Semi Bold" panose="020B0603020204020204" pitchFamily="34" charset="0"/>
                  </a:rPr>
                  <a:t>Active Directory</a:t>
                </a:r>
              </a:p>
            </p:txBody>
          </p:sp>
        </p:grpSp>
        <p:grpSp>
          <p:nvGrpSpPr>
            <p:cNvPr id="150" name="Group 149">
              <a:extLst>
                <a:ext uri="{FF2B5EF4-FFF2-40B4-BE49-F238E27FC236}">
                  <a16:creationId xmlns:a16="http://schemas.microsoft.com/office/drawing/2014/main" id="{D42A1EEC-0A2A-409D-BD8C-2140128D8603}"/>
                </a:ext>
              </a:extLst>
            </p:cNvPr>
            <p:cNvGrpSpPr/>
            <p:nvPr/>
          </p:nvGrpSpPr>
          <p:grpSpPr>
            <a:xfrm>
              <a:off x="127891" y="3966096"/>
              <a:ext cx="1123077" cy="839102"/>
              <a:chOff x="26588" y="2821874"/>
              <a:chExt cx="1123077" cy="839102"/>
            </a:xfrm>
          </p:grpSpPr>
          <p:sp>
            <p:nvSpPr>
              <p:cNvPr id="166" name="TextBox 165">
                <a:extLst>
                  <a:ext uri="{FF2B5EF4-FFF2-40B4-BE49-F238E27FC236}">
                    <a16:creationId xmlns:a16="http://schemas.microsoft.com/office/drawing/2014/main" id="{9E5E4523-0BE7-4BD4-A9EF-4CCD46214FC2}"/>
                  </a:ext>
                </a:extLst>
              </p:cNvPr>
              <p:cNvSpPr txBox="1"/>
              <p:nvPr/>
            </p:nvSpPr>
            <p:spPr>
              <a:xfrm>
                <a:off x="26588" y="3352514"/>
                <a:ext cx="1123077" cy="308462"/>
              </a:xfrm>
              <a:prstGeom prst="rect">
                <a:avLst/>
              </a:prstGeom>
              <a:noFill/>
            </p:spPr>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C5967">
                        <a:lumMod val="60000"/>
                        <a:lumOff val="40000"/>
                      </a:srgbClr>
                    </a:solidFill>
                    <a:effectLst/>
                    <a:uLnTx/>
                    <a:uFillTx/>
                    <a:latin typeface="Oracle Sans"/>
                    <a:ea typeface="+mn-ea"/>
                    <a:cs typeface="Oracle Sans Semi Bold" panose="020B0603020204020204" pitchFamily="34" charset="0"/>
                  </a:rPr>
                  <a:t>External </a:t>
                </a:r>
                <a:br>
                  <a:rPr kumimoji="0" lang="en-US" sz="900" b="0" i="0" u="none" strike="noStrike" kern="0" cap="none" spc="0" normalizeH="0" baseline="0" noProof="0" dirty="0">
                    <a:ln>
                      <a:noFill/>
                    </a:ln>
                    <a:solidFill>
                      <a:srgbClr val="2C5967">
                        <a:lumMod val="60000"/>
                        <a:lumOff val="40000"/>
                      </a:srgbClr>
                    </a:solidFill>
                    <a:effectLst/>
                    <a:uLnTx/>
                    <a:uFillTx/>
                    <a:latin typeface="Oracle Sans"/>
                    <a:ea typeface="+mn-ea"/>
                    <a:cs typeface="Oracle Sans Semi Bold" panose="020B0603020204020204" pitchFamily="34" charset="0"/>
                  </a:rPr>
                </a:br>
                <a:r>
                  <a:rPr kumimoji="0" lang="en-US" sz="900" b="0" i="0" u="none" strike="noStrike" kern="0" cap="none" spc="0" normalizeH="0" baseline="0" noProof="0" dirty="0">
                    <a:ln>
                      <a:noFill/>
                    </a:ln>
                    <a:solidFill>
                      <a:srgbClr val="2C5967">
                        <a:lumMod val="60000"/>
                        <a:lumOff val="40000"/>
                      </a:srgbClr>
                    </a:solidFill>
                    <a:effectLst/>
                    <a:uLnTx/>
                    <a:uFillTx/>
                    <a:latin typeface="Oracle Sans"/>
                    <a:ea typeface="+mn-ea"/>
                    <a:cs typeface="Oracle Sans Semi Bold" panose="020B0603020204020204" pitchFamily="34" charset="0"/>
                  </a:rPr>
                  <a:t>Risk Providers</a:t>
                </a:r>
              </a:p>
            </p:txBody>
          </p:sp>
          <p:grpSp>
            <p:nvGrpSpPr>
              <p:cNvPr id="167" name="Group 166">
                <a:extLst>
                  <a:ext uri="{FF2B5EF4-FFF2-40B4-BE49-F238E27FC236}">
                    <a16:creationId xmlns:a16="http://schemas.microsoft.com/office/drawing/2014/main" id="{4344D0CF-819A-4923-AFB6-6ED25AD3F5D7}"/>
                  </a:ext>
                </a:extLst>
              </p:cNvPr>
              <p:cNvGrpSpPr/>
              <p:nvPr/>
            </p:nvGrpSpPr>
            <p:grpSpPr>
              <a:xfrm>
                <a:off x="356910" y="2821874"/>
                <a:ext cx="462432" cy="492787"/>
                <a:chOff x="543096" y="1296592"/>
                <a:chExt cx="462432" cy="492787"/>
              </a:xfrm>
              <a:effectLst>
                <a:outerShdw blurRad="50800" dist="38100" dir="5400000" algn="t" rotWithShape="0">
                  <a:prstClr val="black">
                    <a:alpha val="26000"/>
                  </a:prstClr>
                </a:outerShdw>
              </a:effectLst>
            </p:grpSpPr>
            <p:pic>
              <p:nvPicPr>
                <p:cNvPr id="168" name="Graphic 167" descr="Heartbeat">
                  <a:extLst>
                    <a:ext uri="{FF2B5EF4-FFF2-40B4-BE49-F238E27FC236}">
                      <a16:creationId xmlns:a16="http://schemas.microsoft.com/office/drawing/2014/main" id="{19586A6C-3DF2-44C5-9E27-FFBFEBFA9CF5}"/>
                    </a:ext>
                  </a:extLst>
                </p:cNvPr>
                <p:cNvPicPr>
                  <a:picLocks noChangeAspect="1"/>
                </p:cNvPicPr>
                <p:nvPr/>
              </p:nvPicPr>
              <p:blipFill>
                <a:blip r:embed="rId19" cstate="hqprint">
                  <a:extLst>
                    <a:ext uri="{28A0092B-C50C-407E-A947-70E740481C1C}">
                      <a14:useLocalDpi xmlns:a14="http://schemas.microsoft.com/office/drawing/2010/main" val="0"/>
                    </a:ext>
                    <a:ext uri="{96DAC541-7B7A-43D3-8B79-37D633B846F1}">
                      <asvg:svgBlip xmlns="" xmlns:asvg="http://schemas.microsoft.com/office/drawing/2016/SVG/main" r:embed="rId20"/>
                    </a:ext>
                  </a:extLst>
                </a:blip>
                <a:stretch>
                  <a:fillRect/>
                </a:stretch>
              </p:blipFill>
              <p:spPr>
                <a:xfrm>
                  <a:off x="618798" y="1296592"/>
                  <a:ext cx="229417" cy="229417"/>
                </a:xfrm>
                <a:prstGeom prst="rect">
                  <a:avLst/>
                </a:prstGeom>
              </p:spPr>
            </p:pic>
            <p:pic>
              <p:nvPicPr>
                <p:cNvPr id="169" name="Graphic 168" descr="Warning">
                  <a:extLst>
                    <a:ext uri="{FF2B5EF4-FFF2-40B4-BE49-F238E27FC236}">
                      <a16:creationId xmlns:a16="http://schemas.microsoft.com/office/drawing/2014/main" id="{EA35253D-6782-4A80-8B2C-B9D7A3D6703D}"/>
                    </a:ext>
                  </a:extLst>
                </p:cNvPr>
                <p:cNvPicPr>
                  <a:picLocks noChangeAspect="1"/>
                </p:cNvPicPr>
                <p:nvPr/>
              </p:nvPicPr>
              <p:blipFill>
                <a:blip r:embed="rId21" cstate="hqprint">
                  <a:extLst>
                    <a:ext uri="{28A0092B-C50C-407E-A947-70E740481C1C}">
                      <a14:useLocalDpi xmlns:a14="http://schemas.microsoft.com/office/drawing/2010/main" val="0"/>
                    </a:ext>
                    <a:ext uri="{96DAC541-7B7A-43D3-8B79-37D633B846F1}">
                      <asvg:svgBlip xmlns="" xmlns:asvg="http://schemas.microsoft.com/office/drawing/2016/SVG/main" r:embed="rId22"/>
                    </a:ext>
                  </a:extLst>
                </a:blip>
                <a:stretch>
                  <a:fillRect/>
                </a:stretch>
              </p:blipFill>
              <p:spPr>
                <a:xfrm>
                  <a:off x="776111" y="1350445"/>
                  <a:ext cx="229417" cy="229417"/>
                </a:xfrm>
                <a:prstGeom prst="rect">
                  <a:avLst/>
                </a:prstGeom>
              </p:spPr>
            </p:pic>
            <p:pic>
              <p:nvPicPr>
                <p:cNvPr id="170" name="Graphic 169" descr="High voltage">
                  <a:extLst>
                    <a:ext uri="{FF2B5EF4-FFF2-40B4-BE49-F238E27FC236}">
                      <a16:creationId xmlns:a16="http://schemas.microsoft.com/office/drawing/2014/main" id="{52D3A97B-8DA5-409C-9D13-240146030C87}"/>
                    </a:ext>
                  </a:extLst>
                </p:cNvPr>
                <p:cNvPicPr>
                  <a:picLocks noChangeAspect="1"/>
                </p:cNvPicPr>
                <p:nvPr/>
              </p:nvPicPr>
              <p:blipFill>
                <a:blip r:embed="rId23" cstate="hqprint">
                  <a:extLst>
                    <a:ext uri="{28A0092B-C50C-407E-A947-70E740481C1C}">
                      <a14:useLocalDpi xmlns:a14="http://schemas.microsoft.com/office/drawing/2010/main" val="0"/>
                    </a:ext>
                    <a:ext uri="{96DAC541-7B7A-43D3-8B79-37D633B846F1}">
                      <asvg:svgBlip xmlns="" xmlns:asvg="http://schemas.microsoft.com/office/drawing/2016/SVG/main" r:embed="rId24"/>
                    </a:ext>
                  </a:extLst>
                </a:blip>
                <a:stretch>
                  <a:fillRect/>
                </a:stretch>
              </p:blipFill>
              <p:spPr>
                <a:xfrm>
                  <a:off x="543096" y="1451557"/>
                  <a:ext cx="229417" cy="229417"/>
                </a:xfrm>
                <a:prstGeom prst="rect">
                  <a:avLst/>
                </a:prstGeom>
              </p:spPr>
            </p:pic>
            <p:pic>
              <p:nvPicPr>
                <p:cNvPr id="171" name="Graphic 170" descr="Irritant">
                  <a:extLst>
                    <a:ext uri="{FF2B5EF4-FFF2-40B4-BE49-F238E27FC236}">
                      <a16:creationId xmlns:a16="http://schemas.microsoft.com/office/drawing/2014/main" id="{873DF769-3DB6-4EBC-BEE2-8C4EC2FBB4C1}"/>
                    </a:ext>
                  </a:extLst>
                </p:cNvPr>
                <p:cNvPicPr>
                  <a:picLocks noChangeAspect="1"/>
                </p:cNvPicPr>
                <p:nvPr/>
              </p:nvPicPr>
              <p:blipFill>
                <a:blip r:embed="rId25" cstate="hqprint">
                  <a:extLst>
                    <a:ext uri="{28A0092B-C50C-407E-A947-70E740481C1C}">
                      <a14:useLocalDpi xmlns:a14="http://schemas.microsoft.com/office/drawing/2010/main" val="0"/>
                    </a:ext>
                    <a:ext uri="{96DAC541-7B7A-43D3-8B79-37D633B846F1}">
                      <asvg:svgBlip xmlns="" xmlns:asvg="http://schemas.microsoft.com/office/drawing/2016/SVG/main" r:embed="rId26"/>
                    </a:ext>
                  </a:extLst>
                </a:blip>
                <a:stretch>
                  <a:fillRect/>
                </a:stretch>
              </p:blipFill>
              <p:spPr>
                <a:xfrm>
                  <a:off x="712133" y="1559962"/>
                  <a:ext cx="229417" cy="229417"/>
                </a:xfrm>
                <a:prstGeom prst="rect">
                  <a:avLst/>
                </a:prstGeom>
              </p:spPr>
            </p:pic>
          </p:grpSp>
        </p:grpSp>
        <p:grpSp>
          <p:nvGrpSpPr>
            <p:cNvPr id="151" name="Group 150">
              <a:extLst>
                <a:ext uri="{FF2B5EF4-FFF2-40B4-BE49-F238E27FC236}">
                  <a16:creationId xmlns:a16="http://schemas.microsoft.com/office/drawing/2014/main" id="{C47E1C70-0738-47FB-BED0-A8731098FFF0}"/>
                </a:ext>
              </a:extLst>
            </p:cNvPr>
            <p:cNvGrpSpPr/>
            <p:nvPr/>
          </p:nvGrpSpPr>
          <p:grpSpPr>
            <a:xfrm>
              <a:off x="214736" y="2921401"/>
              <a:ext cx="988644" cy="826511"/>
              <a:chOff x="233274" y="2656019"/>
              <a:chExt cx="988644" cy="826511"/>
            </a:xfrm>
          </p:grpSpPr>
          <p:sp>
            <p:nvSpPr>
              <p:cNvPr id="161" name="TextBox 160">
                <a:extLst>
                  <a:ext uri="{FF2B5EF4-FFF2-40B4-BE49-F238E27FC236}">
                    <a16:creationId xmlns:a16="http://schemas.microsoft.com/office/drawing/2014/main" id="{622D107F-1E1E-45B4-81D8-BF406543A04C}"/>
                  </a:ext>
                </a:extLst>
              </p:cNvPr>
              <p:cNvSpPr txBox="1"/>
              <p:nvPr/>
            </p:nvSpPr>
            <p:spPr>
              <a:xfrm>
                <a:off x="233274" y="3174068"/>
                <a:ext cx="988644" cy="308462"/>
              </a:xfrm>
              <a:prstGeom prst="rect">
                <a:avLst/>
              </a:prstGeom>
              <a:noFill/>
            </p:spPr>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C5967">
                        <a:lumMod val="60000"/>
                        <a:lumOff val="40000"/>
                      </a:srgbClr>
                    </a:solidFill>
                    <a:effectLst/>
                    <a:uLnTx/>
                    <a:uFillTx/>
                    <a:latin typeface="Oracle Sans"/>
                    <a:ea typeface="+mn-ea"/>
                    <a:cs typeface="Oracle Sans Semi Bold" panose="020B0603020204020204" pitchFamily="34" charset="0"/>
                  </a:rPr>
                  <a:t>External </a:t>
                </a:r>
                <a:br>
                  <a:rPr kumimoji="0" lang="en-US" sz="900" b="0" i="0" u="none" strike="noStrike" kern="0" cap="none" spc="0" normalizeH="0" baseline="0" noProof="0" dirty="0">
                    <a:ln>
                      <a:noFill/>
                    </a:ln>
                    <a:solidFill>
                      <a:srgbClr val="2C5967">
                        <a:lumMod val="60000"/>
                        <a:lumOff val="40000"/>
                      </a:srgbClr>
                    </a:solidFill>
                    <a:effectLst/>
                    <a:uLnTx/>
                    <a:uFillTx/>
                    <a:latin typeface="Oracle Sans"/>
                    <a:ea typeface="+mn-ea"/>
                    <a:cs typeface="Oracle Sans Semi Bold" panose="020B0603020204020204" pitchFamily="34" charset="0"/>
                  </a:rPr>
                </a:br>
                <a:r>
                  <a:rPr kumimoji="0" lang="en-US" sz="900" b="0" i="0" u="none" strike="noStrike" kern="0" cap="none" spc="0" normalizeH="0" baseline="0" noProof="0" dirty="0">
                    <a:ln>
                      <a:noFill/>
                    </a:ln>
                    <a:solidFill>
                      <a:srgbClr val="2C5967">
                        <a:lumMod val="60000"/>
                        <a:lumOff val="40000"/>
                      </a:srgbClr>
                    </a:solidFill>
                    <a:effectLst/>
                    <a:uLnTx/>
                    <a:uFillTx/>
                    <a:latin typeface="Oracle Sans"/>
                    <a:ea typeface="+mn-ea"/>
                    <a:cs typeface="Oracle Sans Semi Bold" panose="020B0603020204020204" pitchFamily="34" charset="0"/>
                  </a:rPr>
                  <a:t>MFA Providers</a:t>
                </a:r>
              </a:p>
            </p:txBody>
          </p:sp>
          <p:grpSp>
            <p:nvGrpSpPr>
              <p:cNvPr id="162" name="Group 161">
                <a:extLst>
                  <a:ext uri="{FF2B5EF4-FFF2-40B4-BE49-F238E27FC236}">
                    <a16:creationId xmlns:a16="http://schemas.microsoft.com/office/drawing/2014/main" id="{61C960EB-9391-400A-8E97-30DD3C4E188A}"/>
                  </a:ext>
                </a:extLst>
              </p:cNvPr>
              <p:cNvGrpSpPr/>
              <p:nvPr/>
            </p:nvGrpSpPr>
            <p:grpSpPr>
              <a:xfrm>
                <a:off x="542142" y="2656019"/>
                <a:ext cx="365760" cy="457200"/>
                <a:chOff x="484643" y="2383040"/>
                <a:chExt cx="365760" cy="457200"/>
              </a:xfrm>
            </p:grpSpPr>
            <p:sp>
              <p:nvSpPr>
                <p:cNvPr id="163" name="Oval 162">
                  <a:extLst>
                    <a:ext uri="{FF2B5EF4-FFF2-40B4-BE49-F238E27FC236}">
                      <a16:creationId xmlns:a16="http://schemas.microsoft.com/office/drawing/2014/main" id="{A1C8E800-9B2D-4932-9D65-1BFAFBAC8092}"/>
                    </a:ext>
                  </a:extLst>
                </p:cNvPr>
                <p:cNvSpPr/>
                <p:nvPr/>
              </p:nvSpPr>
              <p:spPr>
                <a:xfrm>
                  <a:off x="484643" y="2383040"/>
                  <a:ext cx="365760" cy="457200"/>
                </a:xfrm>
                <a:prstGeom prst="ellipse">
                  <a:avLst/>
                </a:prstGeom>
                <a:solidFill>
                  <a:srgbClr val="2C5967">
                    <a:lumMod val="60000"/>
                    <a:lumOff val="40000"/>
                  </a:srgbClr>
                </a:solidFill>
                <a:ln w="12700" cap="flat" cmpd="sng" algn="ctr">
                  <a:noFill/>
                  <a:prstDash val="solid"/>
                  <a:miter lim="800000"/>
                </a:ln>
                <a:effectLst>
                  <a:outerShdw blurRad="76200" dist="38100" dir="5400000" algn="t" rotWithShape="0">
                    <a:prstClr val="black">
                      <a:alpha val="25000"/>
                    </a:prstClr>
                  </a:outerShdw>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Oracle Sans"/>
                    <a:ea typeface="+mn-ea"/>
                    <a:cs typeface="+mn-cs"/>
                  </a:endParaRPr>
                </a:p>
              </p:txBody>
            </p:sp>
            <p:sp>
              <p:nvSpPr>
                <p:cNvPr id="164" name="Oval 163">
                  <a:extLst>
                    <a:ext uri="{FF2B5EF4-FFF2-40B4-BE49-F238E27FC236}">
                      <a16:creationId xmlns:a16="http://schemas.microsoft.com/office/drawing/2014/main" id="{A405C1E1-002F-4BCC-B4A9-1E04CB60560C}"/>
                    </a:ext>
                  </a:extLst>
                </p:cNvPr>
                <p:cNvSpPr/>
                <p:nvPr/>
              </p:nvSpPr>
              <p:spPr>
                <a:xfrm>
                  <a:off x="520296" y="2422513"/>
                  <a:ext cx="293389" cy="375726"/>
                </a:xfrm>
                <a:prstGeom prst="ellipse">
                  <a:avLst/>
                </a:prstGeom>
                <a:solidFill>
                  <a:srgbClr val="2C5967">
                    <a:lumMod val="60000"/>
                    <a:lumOff val="40000"/>
                  </a:srgbClr>
                </a:solidFill>
                <a:ln w="12700" cap="flat" cmpd="sng" algn="ctr">
                  <a:solidFill>
                    <a:sysClr val="window" lastClr="FFFFFF">
                      <a:lumMod val="95000"/>
                    </a:sysClr>
                  </a:solidFill>
                  <a:prstDash val="solid"/>
                  <a:miter lim="800000"/>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Oracle Sans"/>
                    <a:ea typeface="+mn-ea"/>
                    <a:cs typeface="+mn-cs"/>
                  </a:endParaRPr>
                </a:p>
              </p:txBody>
            </p:sp>
            <p:pic>
              <p:nvPicPr>
                <p:cNvPr id="165" name="Graphic 164" descr="Fingerprint">
                  <a:extLst>
                    <a:ext uri="{FF2B5EF4-FFF2-40B4-BE49-F238E27FC236}">
                      <a16:creationId xmlns:a16="http://schemas.microsoft.com/office/drawing/2014/main" id="{794B5BEA-C080-43DE-BA58-A0D9A0888C6E}"/>
                    </a:ext>
                  </a:extLst>
                </p:cNvPr>
                <p:cNvPicPr>
                  <a:picLocks noChangeAspect="1"/>
                </p:cNvPicPr>
                <p:nvPr/>
              </p:nvPicPr>
              <p:blipFill>
                <a:blip r:embed="rId27" cstate="hqprint">
                  <a:extLst>
                    <a:ext uri="{28A0092B-C50C-407E-A947-70E740481C1C}">
                      <a14:useLocalDpi xmlns:a14="http://schemas.microsoft.com/office/drawing/2010/main" val="0"/>
                    </a:ext>
                    <a:ext uri="{96DAC541-7B7A-43D3-8B79-37D633B846F1}">
                      <asvg:svgBlip xmlns="" xmlns:asvg="http://schemas.microsoft.com/office/drawing/2016/SVG/main" r:embed="rId28"/>
                    </a:ext>
                  </a:extLst>
                </a:blip>
                <a:stretch>
                  <a:fillRect/>
                </a:stretch>
              </p:blipFill>
              <p:spPr>
                <a:xfrm>
                  <a:off x="561806" y="2500034"/>
                  <a:ext cx="220684" cy="220684"/>
                </a:xfrm>
                <a:prstGeom prst="rect">
                  <a:avLst/>
                </a:prstGeom>
              </p:spPr>
            </p:pic>
          </p:grpSp>
        </p:grpSp>
        <p:grpSp>
          <p:nvGrpSpPr>
            <p:cNvPr id="154" name="Group 153">
              <a:extLst>
                <a:ext uri="{FF2B5EF4-FFF2-40B4-BE49-F238E27FC236}">
                  <a16:creationId xmlns:a16="http://schemas.microsoft.com/office/drawing/2014/main" id="{C653D361-5993-4CE1-B044-277B6E466FBF}"/>
                </a:ext>
              </a:extLst>
            </p:cNvPr>
            <p:cNvGrpSpPr/>
            <p:nvPr/>
          </p:nvGrpSpPr>
          <p:grpSpPr>
            <a:xfrm>
              <a:off x="154987" y="2035979"/>
              <a:ext cx="1123077" cy="687202"/>
              <a:chOff x="1529445" y="1363268"/>
              <a:chExt cx="1123077" cy="687202"/>
            </a:xfrm>
          </p:grpSpPr>
          <p:sp>
            <p:nvSpPr>
              <p:cNvPr id="157" name="TextBox 156">
                <a:extLst>
                  <a:ext uri="{FF2B5EF4-FFF2-40B4-BE49-F238E27FC236}">
                    <a16:creationId xmlns:a16="http://schemas.microsoft.com/office/drawing/2014/main" id="{78B91A6F-BFC5-4BBC-80FE-87B02EDEEABC}"/>
                  </a:ext>
                </a:extLst>
              </p:cNvPr>
              <p:cNvSpPr txBox="1"/>
              <p:nvPr/>
            </p:nvSpPr>
            <p:spPr>
              <a:xfrm>
                <a:off x="1529445" y="1742008"/>
                <a:ext cx="1123077" cy="308462"/>
              </a:xfrm>
              <a:prstGeom prst="rect">
                <a:avLst/>
              </a:prstGeom>
              <a:noFill/>
            </p:spPr>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C5967">
                        <a:lumMod val="60000"/>
                        <a:lumOff val="40000"/>
                      </a:srgbClr>
                    </a:solidFill>
                    <a:effectLst/>
                    <a:uLnTx/>
                    <a:uFillTx/>
                    <a:latin typeface="Oracle Sans"/>
                    <a:ea typeface="+mn-ea"/>
                    <a:cs typeface="Oracle Sans Semi Bold" panose="020B0603020204020204" pitchFamily="34" charset="0"/>
                  </a:rPr>
                  <a:t>External </a:t>
                </a:r>
                <a:br>
                  <a:rPr kumimoji="0" lang="en-US" sz="900" b="0" i="0" u="none" strike="noStrike" kern="0" cap="none" spc="0" normalizeH="0" baseline="0" noProof="0" dirty="0">
                    <a:ln>
                      <a:noFill/>
                    </a:ln>
                    <a:solidFill>
                      <a:srgbClr val="2C5967">
                        <a:lumMod val="60000"/>
                        <a:lumOff val="40000"/>
                      </a:srgbClr>
                    </a:solidFill>
                    <a:effectLst/>
                    <a:uLnTx/>
                    <a:uFillTx/>
                    <a:latin typeface="Oracle Sans"/>
                    <a:ea typeface="+mn-ea"/>
                    <a:cs typeface="Oracle Sans Semi Bold" panose="020B0603020204020204" pitchFamily="34" charset="0"/>
                  </a:rPr>
                </a:br>
                <a:r>
                  <a:rPr kumimoji="0" lang="en-US" sz="900" b="0" i="0" u="none" strike="noStrike" kern="0" cap="none" spc="0" normalizeH="0" baseline="0" noProof="0" dirty="0">
                    <a:ln>
                      <a:noFill/>
                    </a:ln>
                    <a:solidFill>
                      <a:srgbClr val="2C5967">
                        <a:lumMod val="60000"/>
                        <a:lumOff val="40000"/>
                      </a:srgbClr>
                    </a:solidFill>
                    <a:effectLst/>
                    <a:uLnTx/>
                    <a:uFillTx/>
                    <a:latin typeface="Oracle Sans"/>
                    <a:ea typeface="+mn-ea"/>
                    <a:cs typeface="Oracle Sans Semi Bold" panose="020B0603020204020204" pitchFamily="34" charset="0"/>
                  </a:rPr>
                  <a:t>Id Providers</a:t>
                </a:r>
              </a:p>
            </p:txBody>
          </p:sp>
          <p:grpSp>
            <p:nvGrpSpPr>
              <p:cNvPr id="158" name="Group 157">
                <a:extLst>
                  <a:ext uri="{FF2B5EF4-FFF2-40B4-BE49-F238E27FC236}">
                    <a16:creationId xmlns:a16="http://schemas.microsoft.com/office/drawing/2014/main" id="{34D15203-14CC-4D98-90D0-8D7A3D07B1E2}"/>
                  </a:ext>
                </a:extLst>
              </p:cNvPr>
              <p:cNvGrpSpPr/>
              <p:nvPr/>
            </p:nvGrpSpPr>
            <p:grpSpPr>
              <a:xfrm>
                <a:off x="1796176" y="1363268"/>
                <a:ext cx="587209" cy="405353"/>
                <a:chOff x="579442" y="2124011"/>
                <a:chExt cx="587209" cy="405353"/>
              </a:xfrm>
            </p:grpSpPr>
            <p:pic>
              <p:nvPicPr>
                <p:cNvPr id="159" name="Graphic 158" descr="Cloud">
                  <a:extLst>
                    <a:ext uri="{FF2B5EF4-FFF2-40B4-BE49-F238E27FC236}">
                      <a16:creationId xmlns:a16="http://schemas.microsoft.com/office/drawing/2014/main" id="{9253258D-DDE7-44A0-863A-C1BAD7F80F62}"/>
                    </a:ext>
                  </a:extLst>
                </p:cNvPr>
                <p:cNvPicPr>
                  <a:picLocks noChangeAspect="1"/>
                </p:cNvPicPr>
                <p:nvPr/>
              </p:nvPicPr>
              <p:blipFill rotWithShape="1">
                <a:blip r:embed="rId29" cstate="hqprint">
                  <a:extLst>
                    <a:ext uri="{28A0092B-C50C-407E-A947-70E740481C1C}">
                      <a14:useLocalDpi xmlns:a14="http://schemas.microsoft.com/office/drawing/2010/main" val="0"/>
                    </a:ext>
                    <a:ext uri="{96DAC541-7B7A-43D3-8B79-37D633B846F1}">
                      <asvg:svgBlip xmlns="" xmlns:asvg="http://schemas.microsoft.com/office/drawing/2016/SVG/main" r:embed="rId30"/>
                    </a:ext>
                  </a:extLst>
                </a:blip>
                <a:srcRect t="21478" b="9490"/>
                <a:stretch/>
              </p:blipFill>
              <p:spPr>
                <a:xfrm>
                  <a:off x="579442" y="2124011"/>
                  <a:ext cx="587209" cy="405353"/>
                </a:xfrm>
                <a:prstGeom prst="rect">
                  <a:avLst/>
                </a:prstGeom>
                <a:effectLst>
                  <a:outerShdw blurRad="63500" dist="38100" dir="5400000" algn="t" rotWithShape="0">
                    <a:prstClr val="black">
                      <a:alpha val="24000"/>
                    </a:prstClr>
                  </a:outerShdw>
                </a:effectLst>
              </p:spPr>
            </p:pic>
            <p:sp>
              <p:nvSpPr>
                <p:cNvPr id="160" name="Rectangle: Rounded Corners 159">
                  <a:extLst>
                    <a:ext uri="{FF2B5EF4-FFF2-40B4-BE49-F238E27FC236}">
                      <a16:creationId xmlns:a16="http://schemas.microsoft.com/office/drawing/2014/main" id="{DC7DDADC-DC62-40F1-B83B-601F0990482E}"/>
                    </a:ext>
                  </a:extLst>
                </p:cNvPr>
                <p:cNvSpPr/>
                <p:nvPr/>
              </p:nvSpPr>
              <p:spPr>
                <a:xfrm>
                  <a:off x="776111" y="2307293"/>
                  <a:ext cx="274320" cy="91440"/>
                </a:xfrm>
                <a:prstGeom prst="roundRect">
                  <a:avLst/>
                </a:prstGeom>
                <a:solidFill>
                  <a:srgbClr val="2C5967">
                    <a:lumMod val="60000"/>
                    <a:lumOff val="40000"/>
                  </a:srgbClr>
                </a:solidFill>
                <a:ln w="12700" cap="flat" cmpd="sng" algn="ctr">
                  <a:solidFill>
                    <a:sysClr val="window" lastClr="FFFFFF"/>
                  </a:solidFill>
                  <a:prstDash val="solid"/>
                  <a:miter lim="800000"/>
                </a:ln>
                <a:effectLst/>
              </p:spPr>
              <p:txBody>
                <a:bodyPr lIns="0" tIns="91440" r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Oracle Sans"/>
                      <a:ea typeface="+mn-ea"/>
                      <a:cs typeface="+mn-cs"/>
                    </a:rPr>
                    <a:t>***</a:t>
                  </a:r>
                </a:p>
              </p:txBody>
            </p:sp>
          </p:grpSp>
        </p:grpSp>
      </p:grpSp>
      <p:grpSp>
        <p:nvGrpSpPr>
          <p:cNvPr id="181" name="Group 180">
            <a:extLst>
              <a:ext uri="{FF2B5EF4-FFF2-40B4-BE49-F238E27FC236}">
                <a16:creationId xmlns:a16="http://schemas.microsoft.com/office/drawing/2014/main" id="{16CFE6CA-7B3B-4AAE-86EB-6A034BFCC144}"/>
              </a:ext>
            </a:extLst>
          </p:cNvPr>
          <p:cNvGrpSpPr/>
          <p:nvPr/>
        </p:nvGrpSpPr>
        <p:grpSpPr>
          <a:xfrm>
            <a:off x="10997920" y="5257989"/>
            <a:ext cx="1005840" cy="672965"/>
            <a:chOff x="10959623" y="4558044"/>
            <a:chExt cx="1005840" cy="672965"/>
          </a:xfrm>
        </p:grpSpPr>
        <p:sp>
          <p:nvSpPr>
            <p:cNvPr id="197" name="TextBox 196">
              <a:extLst>
                <a:ext uri="{FF2B5EF4-FFF2-40B4-BE49-F238E27FC236}">
                  <a16:creationId xmlns:a16="http://schemas.microsoft.com/office/drawing/2014/main" id="{13E669B9-ABCE-496B-9C15-41BC9EA31B4A}"/>
                </a:ext>
              </a:extLst>
            </p:cNvPr>
            <p:cNvSpPr txBox="1"/>
            <p:nvPr/>
          </p:nvSpPr>
          <p:spPr>
            <a:xfrm>
              <a:off x="10959623" y="4998239"/>
              <a:ext cx="1005840" cy="232770"/>
            </a:xfrm>
            <a:prstGeom prst="rect">
              <a:avLst/>
            </a:prstGeom>
            <a:noFill/>
          </p:spPr>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C5967">
                      <a:lumMod val="60000"/>
                      <a:lumOff val="40000"/>
                    </a:srgbClr>
                  </a:solidFill>
                  <a:effectLst/>
                  <a:uLnTx/>
                  <a:uFillTx/>
                  <a:latin typeface="Oracle Sans"/>
                  <a:ea typeface="+mn-ea"/>
                  <a:cs typeface="Oracle Sans Semi Bold" panose="020B0603020204020204" pitchFamily="34" charset="0"/>
                </a:rPr>
                <a:t>Enterprise Apps</a:t>
              </a:r>
            </a:p>
          </p:txBody>
        </p:sp>
        <p:grpSp>
          <p:nvGrpSpPr>
            <p:cNvPr id="198" name="Group 197">
              <a:extLst>
                <a:ext uri="{FF2B5EF4-FFF2-40B4-BE49-F238E27FC236}">
                  <a16:creationId xmlns:a16="http://schemas.microsoft.com/office/drawing/2014/main" id="{6EB01387-D818-4527-B42C-077A26D7E3FA}"/>
                </a:ext>
              </a:extLst>
            </p:cNvPr>
            <p:cNvGrpSpPr/>
            <p:nvPr/>
          </p:nvGrpSpPr>
          <p:grpSpPr>
            <a:xfrm>
              <a:off x="11250778" y="4558044"/>
              <a:ext cx="409985" cy="399984"/>
              <a:chOff x="880376" y="5823088"/>
              <a:chExt cx="409985" cy="399984"/>
            </a:xfrm>
          </p:grpSpPr>
          <p:sp>
            <p:nvSpPr>
              <p:cNvPr id="199" name="Oval 198">
                <a:extLst>
                  <a:ext uri="{FF2B5EF4-FFF2-40B4-BE49-F238E27FC236}">
                    <a16:creationId xmlns:a16="http://schemas.microsoft.com/office/drawing/2014/main" id="{A96A7E28-7748-4D47-889F-CBAE3E356F4C}"/>
                  </a:ext>
                </a:extLst>
              </p:cNvPr>
              <p:cNvSpPr/>
              <p:nvPr/>
            </p:nvSpPr>
            <p:spPr>
              <a:xfrm>
                <a:off x="1067523" y="5823088"/>
                <a:ext cx="182880" cy="182880"/>
              </a:xfrm>
              <a:prstGeom prst="ellipse">
                <a:avLst/>
              </a:prstGeom>
              <a:solidFill>
                <a:srgbClr val="2C5967">
                  <a:lumMod val="60000"/>
                  <a:lumOff val="40000"/>
                </a:srgbClr>
              </a:solidFill>
              <a:ln w="12700" cap="flat" cmpd="sng" algn="ctr">
                <a:noFill/>
                <a:prstDash val="solid"/>
                <a:miter lim="800000"/>
              </a:ln>
              <a:effectLst>
                <a:outerShdw blurRad="63500" dist="38100" dir="5400000" algn="t" rotWithShape="0">
                  <a:prstClr val="black">
                    <a:alpha val="24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Oracle Sans"/>
                  <a:ea typeface="+mn-ea"/>
                  <a:cs typeface="+mn-cs"/>
                </a:endParaRPr>
              </a:p>
            </p:txBody>
          </p:sp>
          <p:sp>
            <p:nvSpPr>
              <p:cNvPr id="200" name="Rectangle 199">
                <a:extLst>
                  <a:ext uri="{FF2B5EF4-FFF2-40B4-BE49-F238E27FC236}">
                    <a16:creationId xmlns:a16="http://schemas.microsoft.com/office/drawing/2014/main" id="{48869E7E-2609-4179-AC43-AC1C7EB4B21B}"/>
                  </a:ext>
                </a:extLst>
              </p:cNvPr>
              <p:cNvSpPr/>
              <p:nvPr/>
            </p:nvSpPr>
            <p:spPr>
              <a:xfrm>
                <a:off x="1125769" y="6058480"/>
                <a:ext cx="164592" cy="164592"/>
              </a:xfrm>
              <a:prstGeom prst="rect">
                <a:avLst/>
              </a:prstGeom>
              <a:solidFill>
                <a:srgbClr val="2C5967">
                  <a:lumMod val="60000"/>
                  <a:lumOff val="40000"/>
                </a:srgbClr>
              </a:solidFill>
              <a:ln w="12700" cap="flat" cmpd="sng" algn="ctr">
                <a:noFill/>
                <a:prstDash val="solid"/>
                <a:miter lim="800000"/>
              </a:ln>
              <a:effectLst>
                <a:outerShdw blurRad="63500" dist="38100" dir="5400000" algn="t" rotWithShape="0">
                  <a:prstClr val="black">
                    <a:alpha val="24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Oracle Sans"/>
                  <a:ea typeface="+mn-ea"/>
                  <a:cs typeface="+mn-cs"/>
                </a:endParaRPr>
              </a:p>
            </p:txBody>
          </p:sp>
          <p:sp>
            <p:nvSpPr>
              <p:cNvPr id="201" name="Rectangle 200">
                <a:extLst>
                  <a:ext uri="{FF2B5EF4-FFF2-40B4-BE49-F238E27FC236}">
                    <a16:creationId xmlns:a16="http://schemas.microsoft.com/office/drawing/2014/main" id="{AD8AEEF2-18D9-4AA6-8682-3DE1712B99EF}"/>
                  </a:ext>
                </a:extLst>
              </p:cNvPr>
              <p:cNvSpPr/>
              <p:nvPr/>
            </p:nvSpPr>
            <p:spPr>
              <a:xfrm rot="2700000">
                <a:off x="880376" y="5989532"/>
                <a:ext cx="164592" cy="164592"/>
              </a:xfrm>
              <a:prstGeom prst="rect">
                <a:avLst/>
              </a:prstGeom>
              <a:solidFill>
                <a:srgbClr val="2C5967">
                  <a:lumMod val="60000"/>
                  <a:lumOff val="40000"/>
                </a:srgbClr>
              </a:solidFill>
              <a:ln w="12700" cap="flat" cmpd="sng" algn="ctr">
                <a:noFill/>
                <a:prstDash val="solid"/>
                <a:miter lim="800000"/>
              </a:ln>
              <a:effectLst>
                <a:outerShdw blurRad="63500" dist="38100" dir="5400000" algn="t" rotWithShape="0">
                  <a:prstClr val="black">
                    <a:alpha val="24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Oracle Sans"/>
                  <a:ea typeface="+mn-ea"/>
                  <a:cs typeface="+mn-cs"/>
                </a:endParaRPr>
              </a:p>
            </p:txBody>
          </p:sp>
        </p:grpSp>
      </p:grpSp>
      <p:grpSp>
        <p:nvGrpSpPr>
          <p:cNvPr id="9" name="Group 8">
            <a:extLst>
              <a:ext uri="{FF2B5EF4-FFF2-40B4-BE49-F238E27FC236}">
                <a16:creationId xmlns:a16="http://schemas.microsoft.com/office/drawing/2014/main" id="{4B4DD0F1-D07A-4D2C-8095-89B6C0107EEE}"/>
              </a:ext>
            </a:extLst>
          </p:cNvPr>
          <p:cNvGrpSpPr/>
          <p:nvPr/>
        </p:nvGrpSpPr>
        <p:grpSpPr>
          <a:xfrm>
            <a:off x="10939302" y="2419307"/>
            <a:ext cx="1123077" cy="2523256"/>
            <a:chOff x="10939302" y="2170832"/>
            <a:chExt cx="1123077" cy="2523256"/>
          </a:xfrm>
        </p:grpSpPr>
        <p:grpSp>
          <p:nvGrpSpPr>
            <p:cNvPr id="184" name="Group 183">
              <a:extLst>
                <a:ext uri="{FF2B5EF4-FFF2-40B4-BE49-F238E27FC236}">
                  <a16:creationId xmlns:a16="http://schemas.microsoft.com/office/drawing/2014/main" id="{DCE31FDC-B2F6-4AB0-93C4-CFB9409BE270}"/>
                </a:ext>
              </a:extLst>
            </p:cNvPr>
            <p:cNvGrpSpPr/>
            <p:nvPr/>
          </p:nvGrpSpPr>
          <p:grpSpPr>
            <a:xfrm>
              <a:off x="11037432" y="2170832"/>
              <a:ext cx="914401" cy="634033"/>
              <a:chOff x="10212109" y="5989839"/>
              <a:chExt cx="914401" cy="634033"/>
            </a:xfrm>
          </p:grpSpPr>
          <p:sp>
            <p:nvSpPr>
              <p:cNvPr id="187" name="TextBox 186">
                <a:extLst>
                  <a:ext uri="{FF2B5EF4-FFF2-40B4-BE49-F238E27FC236}">
                    <a16:creationId xmlns:a16="http://schemas.microsoft.com/office/drawing/2014/main" id="{2A746C40-8986-4D7D-9083-2F7D06B2B365}"/>
                  </a:ext>
                </a:extLst>
              </p:cNvPr>
              <p:cNvSpPr txBox="1"/>
              <p:nvPr/>
            </p:nvSpPr>
            <p:spPr>
              <a:xfrm>
                <a:off x="10212109" y="6440992"/>
                <a:ext cx="914401" cy="182880"/>
              </a:xfrm>
              <a:prstGeom prst="rect">
                <a:avLst/>
              </a:prstGeom>
              <a:noFill/>
            </p:spPr>
            <p:txBody>
              <a:bodyPr wrap="square"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C5967">
                        <a:lumMod val="60000"/>
                        <a:lumOff val="40000"/>
                      </a:srgbClr>
                    </a:solidFill>
                    <a:effectLst/>
                    <a:uLnTx/>
                    <a:uFillTx/>
                    <a:latin typeface="Oracle Sans"/>
                    <a:ea typeface="+mn-ea"/>
                    <a:cs typeface="Oracle Sans Semi Bold" panose="020B0603020204020204" pitchFamily="34" charset="0"/>
                  </a:rPr>
                  <a:t>SaaS Apps</a:t>
                </a:r>
              </a:p>
            </p:txBody>
          </p:sp>
          <p:grpSp>
            <p:nvGrpSpPr>
              <p:cNvPr id="188" name="Group 187">
                <a:extLst>
                  <a:ext uri="{FF2B5EF4-FFF2-40B4-BE49-F238E27FC236}">
                    <a16:creationId xmlns:a16="http://schemas.microsoft.com/office/drawing/2014/main" id="{D3D1AC5C-1E4F-43EE-8EC9-29AAB5E889E3}"/>
                  </a:ext>
                </a:extLst>
              </p:cNvPr>
              <p:cNvGrpSpPr/>
              <p:nvPr/>
            </p:nvGrpSpPr>
            <p:grpSpPr>
              <a:xfrm>
                <a:off x="10460303" y="5989839"/>
                <a:ext cx="409985" cy="399984"/>
                <a:chOff x="657753" y="6270264"/>
                <a:chExt cx="409985" cy="399984"/>
              </a:xfrm>
            </p:grpSpPr>
            <p:sp>
              <p:nvSpPr>
                <p:cNvPr id="189" name="Oval 188">
                  <a:extLst>
                    <a:ext uri="{FF2B5EF4-FFF2-40B4-BE49-F238E27FC236}">
                      <a16:creationId xmlns:a16="http://schemas.microsoft.com/office/drawing/2014/main" id="{4C0EE54C-AA39-4365-A58F-459BC5888CC2}"/>
                    </a:ext>
                  </a:extLst>
                </p:cNvPr>
                <p:cNvSpPr/>
                <p:nvPr/>
              </p:nvSpPr>
              <p:spPr>
                <a:xfrm>
                  <a:off x="844900" y="6270264"/>
                  <a:ext cx="182880" cy="182880"/>
                </a:xfrm>
                <a:prstGeom prst="ellipse">
                  <a:avLst/>
                </a:prstGeom>
                <a:solidFill>
                  <a:srgbClr val="2C5967">
                    <a:lumMod val="60000"/>
                    <a:lumOff val="40000"/>
                  </a:srgbClr>
                </a:solidFill>
                <a:ln w="12700" cap="flat" cmpd="sng" algn="ctr">
                  <a:noFill/>
                  <a:prstDash val="solid"/>
                  <a:miter lim="800000"/>
                </a:ln>
                <a:effectLst>
                  <a:outerShdw blurRad="63500" dist="38100" dir="5400000" algn="t" rotWithShape="0">
                    <a:prstClr val="black">
                      <a:alpha val="24000"/>
                    </a:prstClr>
                  </a:outerShdw>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Oracle Sans"/>
                    <a:ea typeface="+mn-ea"/>
                    <a:cs typeface="+mn-cs"/>
                  </a:endParaRPr>
                </a:p>
              </p:txBody>
            </p:sp>
            <p:sp>
              <p:nvSpPr>
                <p:cNvPr id="190" name="Rectangle 189">
                  <a:extLst>
                    <a:ext uri="{FF2B5EF4-FFF2-40B4-BE49-F238E27FC236}">
                      <a16:creationId xmlns:a16="http://schemas.microsoft.com/office/drawing/2014/main" id="{7C44B836-11A5-4C0C-98E5-F79F30A17250}"/>
                    </a:ext>
                  </a:extLst>
                </p:cNvPr>
                <p:cNvSpPr/>
                <p:nvPr/>
              </p:nvSpPr>
              <p:spPr>
                <a:xfrm>
                  <a:off x="903146" y="6505656"/>
                  <a:ext cx="164592" cy="164592"/>
                </a:xfrm>
                <a:prstGeom prst="rect">
                  <a:avLst/>
                </a:prstGeom>
                <a:solidFill>
                  <a:srgbClr val="2C5967">
                    <a:lumMod val="60000"/>
                    <a:lumOff val="40000"/>
                  </a:srgbClr>
                </a:solidFill>
                <a:ln w="12700" cap="flat" cmpd="sng" algn="ctr">
                  <a:noFill/>
                  <a:prstDash val="solid"/>
                  <a:miter lim="800000"/>
                </a:ln>
                <a:effectLst>
                  <a:outerShdw blurRad="63500" dist="38100" dir="5400000" algn="t" rotWithShape="0">
                    <a:prstClr val="black">
                      <a:alpha val="24000"/>
                    </a:prstClr>
                  </a:outerShdw>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Oracle Sans"/>
                    <a:ea typeface="+mn-ea"/>
                    <a:cs typeface="+mn-cs"/>
                  </a:endParaRPr>
                </a:p>
              </p:txBody>
            </p:sp>
            <p:sp>
              <p:nvSpPr>
                <p:cNvPr id="191" name="Rectangle 190">
                  <a:extLst>
                    <a:ext uri="{FF2B5EF4-FFF2-40B4-BE49-F238E27FC236}">
                      <a16:creationId xmlns:a16="http://schemas.microsoft.com/office/drawing/2014/main" id="{E79DC110-9047-433B-8FAF-C4D0402BDFA8}"/>
                    </a:ext>
                  </a:extLst>
                </p:cNvPr>
                <p:cNvSpPr/>
                <p:nvPr/>
              </p:nvSpPr>
              <p:spPr>
                <a:xfrm rot="2700000">
                  <a:off x="657753" y="6436708"/>
                  <a:ext cx="164592" cy="164592"/>
                </a:xfrm>
                <a:prstGeom prst="rect">
                  <a:avLst/>
                </a:prstGeom>
                <a:solidFill>
                  <a:srgbClr val="2C5967">
                    <a:lumMod val="60000"/>
                    <a:lumOff val="40000"/>
                  </a:srgbClr>
                </a:solidFill>
                <a:ln w="12700" cap="flat" cmpd="sng" algn="ctr">
                  <a:noFill/>
                  <a:prstDash val="solid"/>
                  <a:miter lim="800000"/>
                </a:ln>
                <a:effectLst>
                  <a:outerShdw blurRad="63500" dist="38100" dir="5400000" algn="t" rotWithShape="0">
                    <a:prstClr val="black">
                      <a:alpha val="24000"/>
                    </a:prstClr>
                  </a:outerShdw>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Oracle Sans"/>
                    <a:ea typeface="+mn-ea"/>
                    <a:cs typeface="+mn-cs"/>
                  </a:endParaRPr>
                </a:p>
              </p:txBody>
            </p:sp>
          </p:grpSp>
        </p:grpSp>
        <p:grpSp>
          <p:nvGrpSpPr>
            <p:cNvPr id="206" name="Group 205">
              <a:extLst>
                <a:ext uri="{FF2B5EF4-FFF2-40B4-BE49-F238E27FC236}">
                  <a16:creationId xmlns:a16="http://schemas.microsoft.com/office/drawing/2014/main" id="{10EC1F2E-4AAD-4D8D-9FA6-E6784082E128}"/>
                </a:ext>
              </a:extLst>
            </p:cNvPr>
            <p:cNvGrpSpPr/>
            <p:nvPr/>
          </p:nvGrpSpPr>
          <p:grpSpPr>
            <a:xfrm>
              <a:off x="10939302" y="3035725"/>
              <a:ext cx="1123077" cy="656414"/>
              <a:chOff x="10984099" y="2734273"/>
              <a:chExt cx="1123077" cy="656414"/>
            </a:xfrm>
          </p:grpSpPr>
          <p:sp>
            <p:nvSpPr>
              <p:cNvPr id="213" name="TextBox 212">
                <a:extLst>
                  <a:ext uri="{FF2B5EF4-FFF2-40B4-BE49-F238E27FC236}">
                    <a16:creationId xmlns:a16="http://schemas.microsoft.com/office/drawing/2014/main" id="{2CFBE4A3-9728-444A-8966-C7D8A002F64D}"/>
                  </a:ext>
                </a:extLst>
              </p:cNvPr>
              <p:cNvSpPr txBox="1"/>
              <p:nvPr/>
            </p:nvSpPr>
            <p:spPr>
              <a:xfrm>
                <a:off x="10984099" y="3152167"/>
                <a:ext cx="1123077" cy="23852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C5967">
                        <a:lumMod val="60000"/>
                        <a:lumOff val="40000"/>
                      </a:srgbClr>
                    </a:solidFill>
                    <a:effectLst/>
                    <a:uLnTx/>
                    <a:uFillTx/>
                    <a:latin typeface="Oracle Sans"/>
                    <a:ea typeface="+mn-ea"/>
                    <a:cs typeface="Oracle Sans Semi Bold" panose="020B0603020204020204" pitchFamily="34" charset="0"/>
                  </a:rPr>
                  <a:t>VPN Clients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C5967">
                        <a:lumMod val="60000"/>
                        <a:lumOff val="40000"/>
                      </a:srgbClr>
                    </a:solidFill>
                    <a:effectLst/>
                    <a:uLnTx/>
                    <a:uFillTx/>
                    <a:latin typeface="Oracle Sans"/>
                    <a:ea typeface="+mn-ea"/>
                    <a:cs typeface="Oracle Sans Semi Bold" panose="020B0603020204020204" pitchFamily="34" charset="0"/>
                  </a:rPr>
                  <a:t>Oracle Databases</a:t>
                </a:r>
              </a:p>
            </p:txBody>
          </p:sp>
          <p:grpSp>
            <p:nvGrpSpPr>
              <p:cNvPr id="214" name="Group 213">
                <a:extLst>
                  <a:ext uri="{FF2B5EF4-FFF2-40B4-BE49-F238E27FC236}">
                    <a16:creationId xmlns:a16="http://schemas.microsoft.com/office/drawing/2014/main" id="{E7122E70-6014-42BC-AD58-B11F8D70FD9C}"/>
                  </a:ext>
                </a:extLst>
              </p:cNvPr>
              <p:cNvGrpSpPr/>
              <p:nvPr/>
            </p:nvGrpSpPr>
            <p:grpSpPr>
              <a:xfrm>
                <a:off x="11304299" y="2734273"/>
                <a:ext cx="475375" cy="387837"/>
                <a:chOff x="11011238" y="3273362"/>
                <a:chExt cx="475375" cy="387837"/>
              </a:xfrm>
            </p:grpSpPr>
            <p:sp>
              <p:nvSpPr>
                <p:cNvPr id="215" name="Freeform 11">
                  <a:extLst>
                    <a:ext uri="{FF2B5EF4-FFF2-40B4-BE49-F238E27FC236}">
                      <a16:creationId xmlns:a16="http://schemas.microsoft.com/office/drawing/2014/main" id="{56904214-9BE6-4382-811E-E5BCE45BC02D}"/>
                    </a:ext>
                  </a:extLst>
                </p:cNvPr>
                <p:cNvSpPr>
                  <a:spLocks noChangeAspect="1"/>
                </p:cNvSpPr>
                <p:nvPr/>
              </p:nvSpPr>
              <p:spPr bwMode="auto">
                <a:xfrm>
                  <a:off x="11270224" y="3422679"/>
                  <a:ext cx="216389" cy="238520"/>
                </a:xfrm>
                <a:custGeom>
                  <a:avLst/>
                  <a:gdLst>
                    <a:gd name="T0" fmla="*/ 139783 w 2686"/>
                    <a:gd name="T1" fmla="*/ 231260 h 2964"/>
                    <a:gd name="T2" fmla="*/ 0 w 2686"/>
                    <a:gd name="T3" fmla="*/ 207218 h 2964"/>
                    <a:gd name="T4" fmla="*/ 0 w 2686"/>
                    <a:gd name="T5" fmla="*/ 284235 h 2964"/>
                    <a:gd name="T6" fmla="*/ 139783 w 2686"/>
                    <a:gd name="T7" fmla="*/ 308381 h 2964"/>
                    <a:gd name="T8" fmla="*/ 279461 w 2686"/>
                    <a:gd name="T9" fmla="*/ 284235 h 2964"/>
                    <a:gd name="T10" fmla="*/ 279461 w 2686"/>
                    <a:gd name="T11" fmla="*/ 207218 h 2964"/>
                    <a:gd name="T12" fmla="*/ 139783 w 2686"/>
                    <a:gd name="T13" fmla="*/ 231260 h 2964"/>
                    <a:gd name="T14" fmla="*/ 260206 w 2686"/>
                    <a:gd name="T15" fmla="*/ 267374 h 2964"/>
                    <a:gd name="T16" fmla="*/ 139783 w 2686"/>
                    <a:gd name="T17" fmla="*/ 279447 h 2964"/>
                    <a:gd name="T18" fmla="*/ 139783 w 2686"/>
                    <a:gd name="T19" fmla="*/ 260193 h 2964"/>
                    <a:gd name="T20" fmla="*/ 260206 w 2686"/>
                    <a:gd name="T21" fmla="*/ 248120 h 2964"/>
                    <a:gd name="T22" fmla="*/ 260206 w 2686"/>
                    <a:gd name="T23" fmla="*/ 267374 h 2964"/>
                    <a:gd name="T24" fmla="*/ 139783 w 2686"/>
                    <a:gd name="T25" fmla="*/ 0 h 2964"/>
                    <a:gd name="T26" fmla="*/ 0 w 2686"/>
                    <a:gd name="T27" fmla="*/ 24042 h 2964"/>
                    <a:gd name="T28" fmla="*/ 0 w 2686"/>
                    <a:gd name="T29" fmla="*/ 101163 h 2964"/>
                    <a:gd name="T30" fmla="*/ 139783 w 2686"/>
                    <a:gd name="T31" fmla="*/ 125309 h 2964"/>
                    <a:gd name="T32" fmla="*/ 279461 w 2686"/>
                    <a:gd name="T33" fmla="*/ 101163 h 2964"/>
                    <a:gd name="T34" fmla="*/ 279461 w 2686"/>
                    <a:gd name="T35" fmla="*/ 24042 h 2964"/>
                    <a:gd name="T36" fmla="*/ 139783 w 2686"/>
                    <a:gd name="T37" fmla="*/ 0 h 2964"/>
                    <a:gd name="T38" fmla="*/ 260206 w 2686"/>
                    <a:gd name="T39" fmla="*/ 84407 h 2964"/>
                    <a:gd name="T40" fmla="*/ 139783 w 2686"/>
                    <a:gd name="T41" fmla="*/ 96376 h 2964"/>
                    <a:gd name="T42" fmla="*/ 139783 w 2686"/>
                    <a:gd name="T43" fmla="*/ 77121 h 2964"/>
                    <a:gd name="T44" fmla="*/ 260206 w 2686"/>
                    <a:gd name="T45" fmla="*/ 65048 h 2964"/>
                    <a:gd name="T46" fmla="*/ 260206 w 2686"/>
                    <a:gd name="T47" fmla="*/ 84407 h 2964"/>
                    <a:gd name="T48" fmla="*/ 263744 w 2686"/>
                    <a:gd name="T49" fmla="*/ 34970 h 2964"/>
                    <a:gd name="T50" fmla="*/ 139783 w 2686"/>
                    <a:gd name="T51" fmla="*/ 48188 h 2964"/>
                    <a:gd name="T52" fmla="*/ 15612 w 2686"/>
                    <a:gd name="T53" fmla="*/ 34970 h 2964"/>
                    <a:gd name="T54" fmla="*/ 15612 w 2686"/>
                    <a:gd name="T55" fmla="*/ 32576 h 2964"/>
                    <a:gd name="T56" fmla="*/ 139783 w 2686"/>
                    <a:gd name="T57" fmla="*/ 19254 h 2964"/>
                    <a:gd name="T58" fmla="*/ 263744 w 2686"/>
                    <a:gd name="T59" fmla="*/ 32576 h 2964"/>
                    <a:gd name="T60" fmla="*/ 263744 w 2686"/>
                    <a:gd name="T61" fmla="*/ 34970 h 2964"/>
                    <a:gd name="T62" fmla="*/ 139783 w 2686"/>
                    <a:gd name="T63" fmla="*/ 144563 h 2964"/>
                    <a:gd name="T64" fmla="*/ 0 w 2686"/>
                    <a:gd name="T65" fmla="*/ 120521 h 2964"/>
                    <a:gd name="T66" fmla="*/ 0 w 2686"/>
                    <a:gd name="T67" fmla="*/ 187964 h 2964"/>
                    <a:gd name="T68" fmla="*/ 139783 w 2686"/>
                    <a:gd name="T69" fmla="*/ 212109 h 2964"/>
                    <a:gd name="T70" fmla="*/ 279461 w 2686"/>
                    <a:gd name="T71" fmla="*/ 187964 h 2964"/>
                    <a:gd name="T72" fmla="*/ 279461 w 2686"/>
                    <a:gd name="T73" fmla="*/ 120521 h 2964"/>
                    <a:gd name="T74" fmla="*/ 139783 w 2686"/>
                    <a:gd name="T75" fmla="*/ 144563 h 2964"/>
                    <a:gd name="T76" fmla="*/ 260206 w 2686"/>
                    <a:gd name="T77" fmla="*/ 175891 h 2964"/>
                    <a:gd name="T78" fmla="*/ 139783 w 2686"/>
                    <a:gd name="T79" fmla="*/ 187964 h 2964"/>
                    <a:gd name="T80" fmla="*/ 139783 w 2686"/>
                    <a:gd name="T81" fmla="*/ 168709 h 2964"/>
                    <a:gd name="T82" fmla="*/ 260206 w 2686"/>
                    <a:gd name="T83" fmla="*/ 156636 h 2964"/>
                    <a:gd name="T84" fmla="*/ 260206 w 2686"/>
                    <a:gd name="T85" fmla="*/ 175891 h 296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rgbClr val="2C5967">
                    <a:lumMod val="60000"/>
                    <a:lumOff val="40000"/>
                  </a:srgbClr>
                </a:solidFill>
                <a:ln>
                  <a:noFill/>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srgbClr val="4E3629"/>
                    </a:solidFill>
                    <a:effectLst/>
                    <a:uLnTx/>
                    <a:uFillTx/>
                    <a:latin typeface="Oracle Sans"/>
                    <a:ea typeface="+mn-ea"/>
                    <a:cs typeface="+mn-cs"/>
                  </a:endParaRPr>
                </a:p>
              </p:txBody>
            </p:sp>
            <p:pic>
              <p:nvPicPr>
                <p:cNvPr id="216" name="Graphic 215" descr="Wi Fi">
                  <a:extLst>
                    <a:ext uri="{FF2B5EF4-FFF2-40B4-BE49-F238E27FC236}">
                      <a16:creationId xmlns:a16="http://schemas.microsoft.com/office/drawing/2014/main" id="{EB9B3FD9-DA71-4B67-A3A2-D67E7CF7FAD5}"/>
                    </a:ext>
                  </a:extLst>
                </p:cNvPr>
                <p:cNvPicPr>
                  <a:picLocks noChangeAspect="1"/>
                </p:cNvPicPr>
                <p:nvPr/>
              </p:nvPicPr>
              <p:blipFill rotWithShape="1">
                <a:blip r:embed="rId31" cstate="hqprint">
                  <a:extLst>
                    <a:ext uri="{28A0092B-C50C-407E-A947-70E740481C1C}">
                      <a14:useLocalDpi xmlns:a14="http://schemas.microsoft.com/office/drawing/2010/main" val="0"/>
                    </a:ext>
                    <a:ext uri="{96DAC541-7B7A-43D3-8B79-37D633B846F1}">
                      <asvg:svgBlip xmlns="" xmlns:asvg="http://schemas.microsoft.com/office/drawing/2016/SVG/main" r:embed="rId32"/>
                    </a:ext>
                  </a:extLst>
                </a:blip>
                <a:srcRect l="14262" t="20368" r="12780" b="21759"/>
                <a:stretch/>
              </p:blipFill>
              <p:spPr>
                <a:xfrm>
                  <a:off x="11011238" y="3273362"/>
                  <a:ext cx="300694" cy="238520"/>
                </a:xfrm>
                <a:prstGeom prst="rect">
                  <a:avLst/>
                </a:prstGeom>
              </p:spPr>
            </p:pic>
          </p:grpSp>
        </p:grpSp>
        <p:grpSp>
          <p:nvGrpSpPr>
            <p:cNvPr id="208" name="Group 207">
              <a:extLst>
                <a:ext uri="{FF2B5EF4-FFF2-40B4-BE49-F238E27FC236}">
                  <a16:creationId xmlns:a16="http://schemas.microsoft.com/office/drawing/2014/main" id="{A4F6AAF4-E774-4FAE-A456-675055542DFF}"/>
                </a:ext>
              </a:extLst>
            </p:cNvPr>
            <p:cNvGrpSpPr/>
            <p:nvPr/>
          </p:nvGrpSpPr>
          <p:grpSpPr>
            <a:xfrm>
              <a:off x="11062659" y="4047937"/>
              <a:ext cx="856238" cy="646151"/>
              <a:chOff x="9537464" y="1120834"/>
              <a:chExt cx="856238" cy="646151"/>
            </a:xfrm>
          </p:grpSpPr>
          <p:sp>
            <p:nvSpPr>
              <p:cNvPr id="211" name="TextBox 210">
                <a:extLst>
                  <a:ext uri="{FF2B5EF4-FFF2-40B4-BE49-F238E27FC236}">
                    <a16:creationId xmlns:a16="http://schemas.microsoft.com/office/drawing/2014/main" id="{34159988-A9C6-4D55-8E7D-0C020BF075E3}"/>
                  </a:ext>
                </a:extLst>
              </p:cNvPr>
              <p:cNvSpPr txBox="1"/>
              <p:nvPr/>
            </p:nvSpPr>
            <p:spPr>
              <a:xfrm>
                <a:off x="9537464" y="1609595"/>
                <a:ext cx="856238" cy="157390"/>
              </a:xfrm>
              <a:prstGeom prst="rect">
                <a:avLst/>
              </a:prstGeom>
              <a:no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C5967">
                        <a:lumMod val="60000"/>
                        <a:lumOff val="40000"/>
                      </a:srgbClr>
                    </a:solidFill>
                    <a:effectLst/>
                    <a:uLnTx/>
                    <a:uFillTx/>
                    <a:latin typeface="Oracle Sans"/>
                    <a:ea typeface="+mn-ea"/>
                    <a:cs typeface="Oracle Sans Semi Bold" panose="020B0603020204020204" pitchFamily="34" charset="0"/>
                  </a:rPr>
                  <a:t>Linux Hosts</a:t>
                </a:r>
              </a:p>
            </p:txBody>
          </p:sp>
          <p:pic>
            <p:nvPicPr>
              <p:cNvPr id="212" name="Graphic 211" descr="Server">
                <a:extLst>
                  <a:ext uri="{FF2B5EF4-FFF2-40B4-BE49-F238E27FC236}">
                    <a16:creationId xmlns:a16="http://schemas.microsoft.com/office/drawing/2014/main" id="{08766846-ACF4-4E81-A5EF-38BB82C5382A}"/>
                  </a:ext>
                </a:extLst>
              </p:cNvPr>
              <p:cNvPicPr>
                <a:picLocks noChangeAspect="1"/>
              </p:cNvPicPr>
              <p:nvPr/>
            </p:nvPicPr>
            <p:blipFill>
              <a:blip r:embed="rId33" cstate="hqprint">
                <a:extLst>
                  <a:ext uri="{28A0092B-C50C-407E-A947-70E740481C1C}">
                    <a14:useLocalDpi xmlns:a14="http://schemas.microsoft.com/office/drawing/2010/main" val="0"/>
                  </a:ext>
                  <a:ext uri="{96DAC541-7B7A-43D3-8B79-37D633B846F1}">
                    <asvg:svgBlip xmlns="" xmlns:asvg="http://schemas.microsoft.com/office/drawing/2016/SVG/main" r:embed="rId34"/>
                  </a:ext>
                </a:extLst>
              </a:blip>
              <a:stretch>
                <a:fillRect/>
              </a:stretch>
            </p:blipFill>
            <p:spPr>
              <a:xfrm>
                <a:off x="9707333" y="1120834"/>
                <a:ext cx="511815" cy="511815"/>
              </a:xfrm>
              <a:prstGeom prst="rect">
                <a:avLst/>
              </a:prstGeom>
            </p:spPr>
          </p:pic>
        </p:grpSp>
      </p:grpSp>
      <p:grpSp>
        <p:nvGrpSpPr>
          <p:cNvPr id="8" name="Group 7">
            <a:extLst>
              <a:ext uri="{FF2B5EF4-FFF2-40B4-BE49-F238E27FC236}">
                <a16:creationId xmlns:a16="http://schemas.microsoft.com/office/drawing/2014/main" id="{F14D5CAE-91D7-463D-A14C-099458C1B8C1}"/>
              </a:ext>
            </a:extLst>
          </p:cNvPr>
          <p:cNvGrpSpPr/>
          <p:nvPr/>
        </p:nvGrpSpPr>
        <p:grpSpPr>
          <a:xfrm>
            <a:off x="9682991" y="2394243"/>
            <a:ext cx="843121" cy="3656256"/>
            <a:chOff x="9682991" y="2049377"/>
            <a:chExt cx="843121" cy="3656256"/>
          </a:xfrm>
        </p:grpSpPr>
        <p:grpSp>
          <p:nvGrpSpPr>
            <p:cNvPr id="88" name="Group 87">
              <a:extLst>
                <a:ext uri="{FF2B5EF4-FFF2-40B4-BE49-F238E27FC236}">
                  <a16:creationId xmlns:a16="http://schemas.microsoft.com/office/drawing/2014/main" id="{9DB0056C-7328-4FE2-AAC1-7A46F63CFB6F}"/>
                </a:ext>
              </a:extLst>
            </p:cNvPr>
            <p:cNvGrpSpPr/>
            <p:nvPr/>
          </p:nvGrpSpPr>
          <p:grpSpPr>
            <a:xfrm>
              <a:off x="9682991" y="2985360"/>
              <a:ext cx="822960" cy="754968"/>
              <a:chOff x="9966384" y="2703748"/>
              <a:chExt cx="822960" cy="754968"/>
            </a:xfrm>
          </p:grpSpPr>
          <p:grpSp>
            <p:nvGrpSpPr>
              <p:cNvPr id="124" name="Group 123">
                <a:extLst>
                  <a:ext uri="{FF2B5EF4-FFF2-40B4-BE49-F238E27FC236}">
                    <a16:creationId xmlns:a16="http://schemas.microsoft.com/office/drawing/2014/main" id="{DF6A806E-80CB-4FFC-A985-1A47621C0A94}"/>
                  </a:ext>
                </a:extLst>
              </p:cNvPr>
              <p:cNvGrpSpPr/>
              <p:nvPr/>
            </p:nvGrpSpPr>
            <p:grpSpPr>
              <a:xfrm>
                <a:off x="10134022" y="2703748"/>
                <a:ext cx="495495" cy="426140"/>
                <a:chOff x="9984847" y="3329329"/>
                <a:chExt cx="495495" cy="426140"/>
              </a:xfrm>
              <a:solidFill>
                <a:schemeClr val="tx1"/>
              </a:solidFill>
            </p:grpSpPr>
            <p:sp>
              <p:nvSpPr>
                <p:cNvPr id="126" name="Freeform 11">
                  <a:extLst>
                    <a:ext uri="{FF2B5EF4-FFF2-40B4-BE49-F238E27FC236}">
                      <a16:creationId xmlns:a16="http://schemas.microsoft.com/office/drawing/2014/main" id="{895E654C-83D1-4E47-894A-9CFD8161282E}"/>
                    </a:ext>
                  </a:extLst>
                </p:cNvPr>
                <p:cNvSpPr>
                  <a:spLocks noChangeAspect="1"/>
                </p:cNvSpPr>
                <p:nvPr/>
              </p:nvSpPr>
              <p:spPr bwMode="auto">
                <a:xfrm>
                  <a:off x="10263953" y="3512039"/>
                  <a:ext cx="216389" cy="243430"/>
                </a:xfrm>
                <a:custGeom>
                  <a:avLst/>
                  <a:gdLst>
                    <a:gd name="T0" fmla="*/ 139783 w 2686"/>
                    <a:gd name="T1" fmla="*/ 231260 h 2964"/>
                    <a:gd name="T2" fmla="*/ 0 w 2686"/>
                    <a:gd name="T3" fmla="*/ 207218 h 2964"/>
                    <a:gd name="T4" fmla="*/ 0 w 2686"/>
                    <a:gd name="T5" fmla="*/ 284235 h 2964"/>
                    <a:gd name="T6" fmla="*/ 139783 w 2686"/>
                    <a:gd name="T7" fmla="*/ 308381 h 2964"/>
                    <a:gd name="T8" fmla="*/ 279461 w 2686"/>
                    <a:gd name="T9" fmla="*/ 284235 h 2964"/>
                    <a:gd name="T10" fmla="*/ 279461 w 2686"/>
                    <a:gd name="T11" fmla="*/ 207218 h 2964"/>
                    <a:gd name="T12" fmla="*/ 139783 w 2686"/>
                    <a:gd name="T13" fmla="*/ 231260 h 2964"/>
                    <a:gd name="T14" fmla="*/ 260206 w 2686"/>
                    <a:gd name="T15" fmla="*/ 267374 h 2964"/>
                    <a:gd name="T16" fmla="*/ 139783 w 2686"/>
                    <a:gd name="T17" fmla="*/ 279447 h 2964"/>
                    <a:gd name="T18" fmla="*/ 139783 w 2686"/>
                    <a:gd name="T19" fmla="*/ 260193 h 2964"/>
                    <a:gd name="T20" fmla="*/ 260206 w 2686"/>
                    <a:gd name="T21" fmla="*/ 248120 h 2964"/>
                    <a:gd name="T22" fmla="*/ 260206 w 2686"/>
                    <a:gd name="T23" fmla="*/ 267374 h 2964"/>
                    <a:gd name="T24" fmla="*/ 139783 w 2686"/>
                    <a:gd name="T25" fmla="*/ 0 h 2964"/>
                    <a:gd name="T26" fmla="*/ 0 w 2686"/>
                    <a:gd name="T27" fmla="*/ 24042 h 2964"/>
                    <a:gd name="T28" fmla="*/ 0 w 2686"/>
                    <a:gd name="T29" fmla="*/ 101163 h 2964"/>
                    <a:gd name="T30" fmla="*/ 139783 w 2686"/>
                    <a:gd name="T31" fmla="*/ 125309 h 2964"/>
                    <a:gd name="T32" fmla="*/ 279461 w 2686"/>
                    <a:gd name="T33" fmla="*/ 101163 h 2964"/>
                    <a:gd name="T34" fmla="*/ 279461 w 2686"/>
                    <a:gd name="T35" fmla="*/ 24042 h 2964"/>
                    <a:gd name="T36" fmla="*/ 139783 w 2686"/>
                    <a:gd name="T37" fmla="*/ 0 h 2964"/>
                    <a:gd name="T38" fmla="*/ 260206 w 2686"/>
                    <a:gd name="T39" fmla="*/ 84407 h 2964"/>
                    <a:gd name="T40" fmla="*/ 139783 w 2686"/>
                    <a:gd name="T41" fmla="*/ 96376 h 2964"/>
                    <a:gd name="T42" fmla="*/ 139783 w 2686"/>
                    <a:gd name="T43" fmla="*/ 77121 h 2964"/>
                    <a:gd name="T44" fmla="*/ 260206 w 2686"/>
                    <a:gd name="T45" fmla="*/ 65048 h 2964"/>
                    <a:gd name="T46" fmla="*/ 260206 w 2686"/>
                    <a:gd name="T47" fmla="*/ 84407 h 2964"/>
                    <a:gd name="T48" fmla="*/ 263744 w 2686"/>
                    <a:gd name="T49" fmla="*/ 34970 h 2964"/>
                    <a:gd name="T50" fmla="*/ 139783 w 2686"/>
                    <a:gd name="T51" fmla="*/ 48188 h 2964"/>
                    <a:gd name="T52" fmla="*/ 15612 w 2686"/>
                    <a:gd name="T53" fmla="*/ 34970 h 2964"/>
                    <a:gd name="T54" fmla="*/ 15612 w 2686"/>
                    <a:gd name="T55" fmla="*/ 32576 h 2964"/>
                    <a:gd name="T56" fmla="*/ 139783 w 2686"/>
                    <a:gd name="T57" fmla="*/ 19254 h 2964"/>
                    <a:gd name="T58" fmla="*/ 263744 w 2686"/>
                    <a:gd name="T59" fmla="*/ 32576 h 2964"/>
                    <a:gd name="T60" fmla="*/ 263744 w 2686"/>
                    <a:gd name="T61" fmla="*/ 34970 h 2964"/>
                    <a:gd name="T62" fmla="*/ 139783 w 2686"/>
                    <a:gd name="T63" fmla="*/ 144563 h 2964"/>
                    <a:gd name="T64" fmla="*/ 0 w 2686"/>
                    <a:gd name="T65" fmla="*/ 120521 h 2964"/>
                    <a:gd name="T66" fmla="*/ 0 w 2686"/>
                    <a:gd name="T67" fmla="*/ 187964 h 2964"/>
                    <a:gd name="T68" fmla="*/ 139783 w 2686"/>
                    <a:gd name="T69" fmla="*/ 212109 h 2964"/>
                    <a:gd name="T70" fmla="*/ 279461 w 2686"/>
                    <a:gd name="T71" fmla="*/ 187964 h 2964"/>
                    <a:gd name="T72" fmla="*/ 279461 w 2686"/>
                    <a:gd name="T73" fmla="*/ 120521 h 2964"/>
                    <a:gd name="T74" fmla="*/ 139783 w 2686"/>
                    <a:gd name="T75" fmla="*/ 144563 h 2964"/>
                    <a:gd name="T76" fmla="*/ 260206 w 2686"/>
                    <a:gd name="T77" fmla="*/ 175891 h 2964"/>
                    <a:gd name="T78" fmla="*/ 139783 w 2686"/>
                    <a:gd name="T79" fmla="*/ 187964 h 2964"/>
                    <a:gd name="T80" fmla="*/ 139783 w 2686"/>
                    <a:gd name="T81" fmla="*/ 168709 h 2964"/>
                    <a:gd name="T82" fmla="*/ 260206 w 2686"/>
                    <a:gd name="T83" fmla="*/ 156636 h 2964"/>
                    <a:gd name="T84" fmla="*/ 260206 w 2686"/>
                    <a:gd name="T85" fmla="*/ 175891 h 296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chemeClr val="tx1">
                    <a:lumMod val="75000"/>
                    <a:lumOff val="25000"/>
                  </a:schemeClr>
                </a:solidFill>
                <a:ln>
                  <a:noFill/>
                </a:ln>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CA" sz="1100" b="0" i="0" u="none" strike="noStrike" kern="0" cap="none" spc="0" normalizeH="0" baseline="0" noProof="0" dirty="0">
                    <a:ln>
                      <a:noFill/>
                    </a:ln>
                    <a:solidFill>
                      <a:srgbClr val="312D2A">
                        <a:lumMod val="75000"/>
                        <a:lumOff val="25000"/>
                      </a:srgbClr>
                    </a:solidFill>
                    <a:effectLst/>
                    <a:uLnTx/>
                    <a:uFillTx/>
                    <a:latin typeface="Oracle Sans Tab"/>
                    <a:ea typeface="+mn-ea"/>
                    <a:cs typeface="+mn-cs"/>
                  </a:endParaRPr>
                </a:p>
              </p:txBody>
            </p:sp>
            <p:pic>
              <p:nvPicPr>
                <p:cNvPr id="127" name="Graphic 126" descr="Wi Fi">
                  <a:extLst>
                    <a:ext uri="{FF2B5EF4-FFF2-40B4-BE49-F238E27FC236}">
                      <a16:creationId xmlns:a16="http://schemas.microsoft.com/office/drawing/2014/main" id="{680C3958-B582-486E-8BA6-5FCFF45FCE5E}"/>
                    </a:ext>
                  </a:extLst>
                </p:cNvPr>
                <p:cNvPicPr>
                  <a:picLocks noChangeAspect="1"/>
                </p:cNvPicPr>
                <p:nvPr/>
              </p:nvPicPr>
              <p:blipFill rotWithShape="1">
                <a:blip r:embed="rId35" cstate="hqprint">
                  <a:extLst>
                    <a:ext uri="{28A0092B-C50C-407E-A947-70E740481C1C}">
                      <a14:useLocalDpi xmlns:a14="http://schemas.microsoft.com/office/drawing/2010/main" val="0"/>
                    </a:ext>
                    <a:ext uri="{96DAC541-7B7A-43D3-8B79-37D633B846F1}">
                      <asvg:svgBlip xmlns="" xmlns:asvg="http://schemas.microsoft.com/office/drawing/2016/SVG/main" r:embed="rId36"/>
                    </a:ext>
                  </a:extLst>
                </a:blip>
                <a:srcRect l="12799" t="22844" r="11112" b="23566"/>
                <a:stretch/>
              </p:blipFill>
              <p:spPr>
                <a:xfrm>
                  <a:off x="9984847" y="3329329"/>
                  <a:ext cx="371435" cy="261604"/>
                </a:xfrm>
                <a:prstGeom prst="rect">
                  <a:avLst/>
                </a:prstGeom>
              </p:spPr>
            </p:pic>
          </p:grpSp>
          <p:sp>
            <p:nvSpPr>
              <p:cNvPr id="125" name="TextBox 124">
                <a:extLst>
                  <a:ext uri="{FF2B5EF4-FFF2-40B4-BE49-F238E27FC236}">
                    <a16:creationId xmlns:a16="http://schemas.microsoft.com/office/drawing/2014/main" id="{903A646E-B12B-4B83-9D92-12DAA00ECC5E}"/>
                  </a:ext>
                </a:extLst>
              </p:cNvPr>
              <p:cNvSpPr txBox="1"/>
              <p:nvPr/>
            </p:nvSpPr>
            <p:spPr>
              <a:xfrm>
                <a:off x="9966384" y="3184396"/>
                <a:ext cx="822960" cy="274320"/>
              </a:xfrm>
              <a:prstGeom prst="rect">
                <a:avLst/>
              </a:prstGeom>
              <a:noFill/>
            </p:spPr>
            <p:txBody>
              <a:bodyPr wrap="none" lIns="0" tIns="0" rIns="0" bIns="0" rtlCol="0" anchor="t">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RADIUS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Proxy</a:t>
                </a:r>
              </a:p>
            </p:txBody>
          </p:sp>
        </p:grpSp>
        <p:grpSp>
          <p:nvGrpSpPr>
            <p:cNvPr id="90" name="Group 89">
              <a:extLst>
                <a:ext uri="{FF2B5EF4-FFF2-40B4-BE49-F238E27FC236}">
                  <a16:creationId xmlns:a16="http://schemas.microsoft.com/office/drawing/2014/main" id="{A0032346-93FB-42C1-B9F2-8DD27B857009}"/>
                </a:ext>
              </a:extLst>
            </p:cNvPr>
            <p:cNvGrpSpPr/>
            <p:nvPr/>
          </p:nvGrpSpPr>
          <p:grpSpPr>
            <a:xfrm>
              <a:off x="9762690" y="3926925"/>
              <a:ext cx="753649" cy="753321"/>
              <a:chOff x="8162898" y="1215300"/>
              <a:chExt cx="753649" cy="753321"/>
            </a:xfrm>
          </p:grpSpPr>
          <p:pic>
            <p:nvPicPr>
              <p:cNvPr id="107" name="Graphic 106" descr="Server">
                <a:extLst>
                  <a:ext uri="{FF2B5EF4-FFF2-40B4-BE49-F238E27FC236}">
                    <a16:creationId xmlns:a16="http://schemas.microsoft.com/office/drawing/2014/main" id="{4BFE0435-FBD7-4457-8EC5-34BD83A399AD}"/>
                  </a:ext>
                </a:extLst>
              </p:cNvPr>
              <p:cNvPicPr>
                <a:picLocks noChangeAspect="1"/>
              </p:cNvPicPr>
              <p:nvPr/>
            </p:nvPicPr>
            <p:blipFill>
              <a:blip r:embed="rId37" cstate="hqprint">
                <a:extLst>
                  <a:ext uri="{28A0092B-C50C-407E-A947-70E740481C1C}">
                    <a14:useLocalDpi xmlns:a14="http://schemas.microsoft.com/office/drawing/2010/main" val="0"/>
                  </a:ext>
                  <a:ext uri="{96DAC541-7B7A-43D3-8B79-37D633B846F1}">
                    <asvg:svgBlip xmlns="" xmlns:asvg="http://schemas.microsoft.com/office/drawing/2016/SVG/main" r:embed="rId38"/>
                  </a:ext>
                </a:extLst>
              </a:blip>
              <a:stretch>
                <a:fillRect/>
              </a:stretch>
            </p:blipFill>
            <p:spPr>
              <a:xfrm>
                <a:off x="8304056" y="1215300"/>
                <a:ext cx="457200" cy="457200"/>
              </a:xfrm>
              <a:prstGeom prst="rect">
                <a:avLst/>
              </a:prstGeom>
            </p:spPr>
          </p:pic>
          <p:sp>
            <p:nvSpPr>
              <p:cNvPr id="108" name="TextBox 107">
                <a:extLst>
                  <a:ext uri="{FF2B5EF4-FFF2-40B4-BE49-F238E27FC236}">
                    <a16:creationId xmlns:a16="http://schemas.microsoft.com/office/drawing/2014/main" id="{466BACE2-1536-4F57-9672-BEE36AC0196F}"/>
                  </a:ext>
                </a:extLst>
              </p:cNvPr>
              <p:cNvSpPr txBox="1"/>
              <p:nvPr/>
            </p:nvSpPr>
            <p:spPr>
              <a:xfrm>
                <a:off x="8162898" y="1694301"/>
                <a:ext cx="753649" cy="274320"/>
              </a:xfrm>
              <a:prstGeom prst="rect">
                <a:avLst/>
              </a:prstGeom>
              <a:noFill/>
            </p:spPr>
            <p:txBody>
              <a:bodyPr wrap="none" lIns="0" tIns="0" rIns="0" bIns="0" rtlCol="0" anchor="t">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Linux PAM</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Module</a:t>
                </a:r>
              </a:p>
            </p:txBody>
          </p:sp>
        </p:grpSp>
        <p:grpSp>
          <p:nvGrpSpPr>
            <p:cNvPr id="347" name="Group 346">
              <a:extLst>
                <a:ext uri="{FF2B5EF4-FFF2-40B4-BE49-F238E27FC236}">
                  <a16:creationId xmlns:a16="http://schemas.microsoft.com/office/drawing/2014/main" id="{1FF52F29-3D02-4BB8-BFF9-1260B64F55C1}"/>
                </a:ext>
              </a:extLst>
            </p:cNvPr>
            <p:cNvGrpSpPr/>
            <p:nvPr/>
          </p:nvGrpSpPr>
          <p:grpSpPr>
            <a:xfrm>
              <a:off x="9703152" y="2049377"/>
              <a:ext cx="822960" cy="707379"/>
              <a:chOff x="8621224" y="1459953"/>
              <a:chExt cx="822960" cy="707379"/>
            </a:xfrm>
          </p:grpSpPr>
          <p:pic>
            <p:nvPicPr>
              <p:cNvPr id="253" name="Graphic 252" descr="Cycle with people">
                <a:extLst>
                  <a:ext uri="{FF2B5EF4-FFF2-40B4-BE49-F238E27FC236}">
                    <a16:creationId xmlns:a16="http://schemas.microsoft.com/office/drawing/2014/main" id="{3C3ED58B-2971-471A-B10B-9F918F24E6ED}"/>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8800574" y="1459953"/>
                <a:ext cx="457200" cy="457200"/>
              </a:xfrm>
              <a:prstGeom prst="rect">
                <a:avLst/>
              </a:prstGeom>
            </p:spPr>
          </p:pic>
          <p:sp>
            <p:nvSpPr>
              <p:cNvPr id="254" name="TextBox 253">
                <a:extLst>
                  <a:ext uri="{FF2B5EF4-FFF2-40B4-BE49-F238E27FC236}">
                    <a16:creationId xmlns:a16="http://schemas.microsoft.com/office/drawing/2014/main" id="{51A4F7FC-0FE3-4926-B6ED-9EEC4A96158C}"/>
                  </a:ext>
                </a:extLst>
              </p:cNvPr>
              <p:cNvSpPr txBox="1"/>
              <p:nvPr/>
            </p:nvSpPr>
            <p:spPr>
              <a:xfrm>
                <a:off x="8621224" y="1893012"/>
                <a:ext cx="822960" cy="274320"/>
              </a:xfrm>
              <a:prstGeom prst="rect">
                <a:avLst/>
              </a:prstGeom>
              <a:noFill/>
            </p:spPr>
            <p:txBody>
              <a:bodyPr wrap="none" lIns="0" tIns="0" rIns="0" bIns="0" rtlCol="0" anchor="t">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Federated</a:t>
                </a:r>
                <a:b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b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SSO</a:t>
                </a:r>
              </a:p>
            </p:txBody>
          </p:sp>
        </p:grpSp>
        <p:grpSp>
          <p:nvGrpSpPr>
            <p:cNvPr id="233" name="Group 232">
              <a:extLst>
                <a:ext uri="{FF2B5EF4-FFF2-40B4-BE49-F238E27FC236}">
                  <a16:creationId xmlns:a16="http://schemas.microsoft.com/office/drawing/2014/main" id="{5FBC59B0-FC24-4FD8-AC2D-D44C7980E4CE}"/>
                </a:ext>
              </a:extLst>
            </p:cNvPr>
            <p:cNvGrpSpPr/>
            <p:nvPr/>
          </p:nvGrpSpPr>
          <p:grpSpPr>
            <a:xfrm>
              <a:off x="9807128" y="4972755"/>
              <a:ext cx="645213" cy="732878"/>
              <a:chOff x="9731813" y="4656150"/>
              <a:chExt cx="645213" cy="732878"/>
            </a:xfrm>
          </p:grpSpPr>
          <p:sp>
            <p:nvSpPr>
              <p:cNvPr id="96" name="TextBox 95">
                <a:extLst>
                  <a:ext uri="{FF2B5EF4-FFF2-40B4-BE49-F238E27FC236}">
                    <a16:creationId xmlns:a16="http://schemas.microsoft.com/office/drawing/2014/main" id="{D088D19C-1A88-4C8F-ABCD-65D82C174B8F}"/>
                  </a:ext>
                </a:extLst>
              </p:cNvPr>
              <p:cNvSpPr txBox="1"/>
              <p:nvPr/>
            </p:nvSpPr>
            <p:spPr>
              <a:xfrm>
                <a:off x="9731813" y="5114708"/>
                <a:ext cx="645138" cy="274320"/>
              </a:xfrm>
              <a:prstGeom prst="rect">
                <a:avLst/>
              </a:prstGeom>
              <a:noFill/>
            </p:spPr>
            <p:txBody>
              <a:bodyPr wrap="none" lIns="0" tIns="0" rIns="0" bIns="0" rtlCol="0" anchor="t">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App</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Gateway</a:t>
                </a:r>
              </a:p>
            </p:txBody>
          </p:sp>
          <p:grpSp>
            <p:nvGrpSpPr>
              <p:cNvPr id="232" name="Group 231">
                <a:extLst>
                  <a:ext uri="{FF2B5EF4-FFF2-40B4-BE49-F238E27FC236}">
                    <a16:creationId xmlns:a16="http://schemas.microsoft.com/office/drawing/2014/main" id="{AB325927-FAD2-4E62-B0C8-9DF44370E101}"/>
                  </a:ext>
                </a:extLst>
              </p:cNvPr>
              <p:cNvGrpSpPr/>
              <p:nvPr/>
            </p:nvGrpSpPr>
            <p:grpSpPr>
              <a:xfrm>
                <a:off x="9731813" y="4656150"/>
                <a:ext cx="645213" cy="420700"/>
                <a:chOff x="9691135" y="4602816"/>
                <a:chExt cx="645213" cy="420700"/>
              </a:xfrm>
            </p:grpSpPr>
            <p:sp>
              <p:nvSpPr>
                <p:cNvPr id="98" name="Rectangle 97">
                  <a:extLst>
                    <a:ext uri="{FF2B5EF4-FFF2-40B4-BE49-F238E27FC236}">
                      <a16:creationId xmlns:a16="http://schemas.microsoft.com/office/drawing/2014/main" id="{3FBD70FF-A51C-4323-ACB8-D42CEE1F85BE}"/>
                    </a:ext>
                  </a:extLst>
                </p:cNvPr>
                <p:cNvSpPr/>
                <p:nvPr/>
              </p:nvSpPr>
              <p:spPr>
                <a:xfrm>
                  <a:off x="10242611" y="4631162"/>
                  <a:ext cx="93662" cy="100584"/>
                </a:xfrm>
                <a:prstGeom prst="rect">
                  <a:avLst/>
                </a:prstGeom>
                <a:solidFill>
                  <a:schemeClr val="tx1">
                    <a:lumMod val="75000"/>
                    <a:lumOff val="25000"/>
                  </a:schemeClr>
                </a:solidFill>
                <a:ln w="19050" cap="flat" cmpd="sng" algn="ctr">
                  <a:noFill/>
                  <a:prstDash val="solid"/>
                  <a:miter lim="800000"/>
                </a:ln>
                <a:effectLst/>
              </p:spPr>
              <p:txBody>
                <a:bodyPr anchor="ctr"/>
                <a:lstStyle>
                  <a:lvl1pPr>
                    <a:defRPr>
                      <a:solidFill>
                        <a:schemeClr val="tx1"/>
                      </a:solidFill>
                      <a:latin typeface="Oracle Sans"/>
                      <a:cs typeface="Arial" panose="020B0604020202020204" pitchFamily="34" charset="0"/>
                    </a:defRPr>
                  </a:lvl1pPr>
                  <a:lvl2pPr marL="742950" indent="-285750">
                    <a:defRPr>
                      <a:solidFill>
                        <a:schemeClr val="tx1"/>
                      </a:solidFill>
                      <a:latin typeface="Oracle Sans"/>
                      <a:cs typeface="Arial" panose="020B0604020202020204" pitchFamily="34" charset="0"/>
                    </a:defRPr>
                  </a:lvl2pPr>
                  <a:lvl3pPr marL="1143000" indent="-228600">
                    <a:defRPr>
                      <a:solidFill>
                        <a:schemeClr val="tx1"/>
                      </a:solidFill>
                      <a:latin typeface="Oracle Sans"/>
                      <a:cs typeface="Arial" panose="020B0604020202020204" pitchFamily="34" charset="0"/>
                    </a:defRPr>
                  </a:lvl3pPr>
                  <a:lvl4pPr marL="1600200" indent="-228600">
                    <a:defRPr>
                      <a:solidFill>
                        <a:schemeClr val="tx1"/>
                      </a:solidFill>
                      <a:latin typeface="Oracle Sans"/>
                      <a:cs typeface="Arial" panose="020B0604020202020204" pitchFamily="34" charset="0"/>
                    </a:defRPr>
                  </a:lvl4pPr>
                  <a:lvl5pPr marL="2057400" indent="-228600">
                    <a:defRPr>
                      <a:solidFill>
                        <a:schemeClr val="tx1"/>
                      </a:solidFill>
                      <a:latin typeface="Oracle Sans"/>
                      <a:cs typeface="Arial" panose="020B0604020202020204" pitchFamily="34" charset="0"/>
                    </a:defRPr>
                  </a:lvl5pPr>
                  <a:lvl6pPr marL="2514600" indent="-228600" fontAlgn="base">
                    <a:spcBef>
                      <a:spcPct val="0"/>
                    </a:spcBef>
                    <a:spcAft>
                      <a:spcPct val="0"/>
                    </a:spcAft>
                    <a:defRPr>
                      <a:solidFill>
                        <a:schemeClr val="tx1"/>
                      </a:solidFill>
                      <a:latin typeface="Oracle Sans"/>
                      <a:cs typeface="Arial" panose="020B0604020202020204" pitchFamily="34" charset="0"/>
                    </a:defRPr>
                  </a:lvl6pPr>
                  <a:lvl7pPr marL="2971800" indent="-228600" fontAlgn="base">
                    <a:spcBef>
                      <a:spcPct val="0"/>
                    </a:spcBef>
                    <a:spcAft>
                      <a:spcPct val="0"/>
                    </a:spcAft>
                    <a:defRPr>
                      <a:solidFill>
                        <a:schemeClr val="tx1"/>
                      </a:solidFill>
                      <a:latin typeface="Oracle Sans"/>
                      <a:cs typeface="Arial" panose="020B0604020202020204" pitchFamily="34" charset="0"/>
                    </a:defRPr>
                  </a:lvl7pPr>
                  <a:lvl8pPr marL="3429000" indent="-228600" fontAlgn="base">
                    <a:spcBef>
                      <a:spcPct val="0"/>
                    </a:spcBef>
                    <a:spcAft>
                      <a:spcPct val="0"/>
                    </a:spcAft>
                    <a:defRPr>
                      <a:solidFill>
                        <a:schemeClr val="tx1"/>
                      </a:solidFill>
                      <a:latin typeface="Oracle Sans"/>
                      <a:cs typeface="Arial" panose="020B0604020202020204" pitchFamily="34" charset="0"/>
                    </a:defRPr>
                  </a:lvl8pPr>
                  <a:lvl9pPr marL="3886200" indent="-228600" fontAlgn="base">
                    <a:spcBef>
                      <a:spcPct val="0"/>
                    </a:spcBef>
                    <a:spcAft>
                      <a:spcPct val="0"/>
                    </a:spcAft>
                    <a:defRPr>
                      <a:solidFill>
                        <a:schemeClr val="tx1"/>
                      </a:solidFill>
                      <a:latin typeface="Oracle Sans"/>
                      <a:cs typeface="Arial" panose="020B0604020202020204" pitchFamily="34" charset="0"/>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alt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Arial" panose="020B0604020202020204" pitchFamily="34" charset="0"/>
                  </a:endParaRPr>
                </a:p>
              </p:txBody>
            </p:sp>
            <p:cxnSp>
              <p:nvCxnSpPr>
                <p:cNvPr id="101" name="Straight Arrow Connector 100">
                  <a:extLst>
                    <a:ext uri="{FF2B5EF4-FFF2-40B4-BE49-F238E27FC236}">
                      <a16:creationId xmlns:a16="http://schemas.microsoft.com/office/drawing/2014/main" id="{A8D1F0E2-8F98-4D42-A31A-7D2782A28581}"/>
                    </a:ext>
                  </a:extLst>
                </p:cNvPr>
                <p:cNvCxnSpPr>
                  <a:cxnSpLocks/>
                </p:cNvCxnSpPr>
                <p:nvPr/>
              </p:nvCxnSpPr>
              <p:spPr>
                <a:xfrm>
                  <a:off x="9710711" y="4817776"/>
                  <a:ext cx="512985" cy="0"/>
                </a:xfrm>
                <a:prstGeom prst="straightConnector1">
                  <a:avLst/>
                </a:prstGeom>
                <a:noFill/>
                <a:ln w="19050" cap="flat" cmpd="sng" algn="ctr">
                  <a:solidFill>
                    <a:schemeClr val="tx1">
                      <a:lumMod val="75000"/>
                      <a:lumOff val="25000"/>
                    </a:schemeClr>
                  </a:solidFill>
                  <a:prstDash val="solid"/>
                  <a:miter lim="800000"/>
                  <a:tailEnd type="triangle"/>
                </a:ln>
                <a:effectLst/>
              </p:spPr>
            </p:cxnSp>
            <p:cxnSp>
              <p:nvCxnSpPr>
                <p:cNvPr id="102" name="Straight Arrow Connector 101">
                  <a:extLst>
                    <a:ext uri="{FF2B5EF4-FFF2-40B4-BE49-F238E27FC236}">
                      <a16:creationId xmlns:a16="http://schemas.microsoft.com/office/drawing/2014/main" id="{5DABC825-E445-4D1E-A287-90EA7F60B0B0}"/>
                    </a:ext>
                  </a:extLst>
                </p:cNvPr>
                <p:cNvCxnSpPr>
                  <a:cxnSpLocks/>
                </p:cNvCxnSpPr>
                <p:nvPr/>
              </p:nvCxnSpPr>
              <p:spPr>
                <a:xfrm flipV="1">
                  <a:off x="9997561" y="4648179"/>
                  <a:ext cx="201168" cy="160799"/>
                </a:xfrm>
                <a:prstGeom prst="straightConnector1">
                  <a:avLst/>
                </a:prstGeom>
                <a:noFill/>
                <a:ln w="19050" cap="flat" cmpd="sng" algn="ctr">
                  <a:solidFill>
                    <a:schemeClr val="tx1">
                      <a:lumMod val="75000"/>
                      <a:lumOff val="25000"/>
                    </a:schemeClr>
                  </a:solidFill>
                  <a:prstDash val="solid"/>
                  <a:miter lim="800000"/>
                  <a:tailEnd type="triangle"/>
                </a:ln>
                <a:effectLst/>
              </p:spPr>
            </p:cxnSp>
            <p:cxnSp>
              <p:nvCxnSpPr>
                <p:cNvPr id="103" name="Straight Arrow Connector 102">
                  <a:extLst>
                    <a:ext uri="{FF2B5EF4-FFF2-40B4-BE49-F238E27FC236}">
                      <a16:creationId xmlns:a16="http://schemas.microsoft.com/office/drawing/2014/main" id="{A74E836D-B3DC-488B-B09B-222669B5A0C4}"/>
                    </a:ext>
                  </a:extLst>
                </p:cNvPr>
                <p:cNvCxnSpPr>
                  <a:cxnSpLocks/>
                </p:cNvCxnSpPr>
                <p:nvPr/>
              </p:nvCxnSpPr>
              <p:spPr>
                <a:xfrm>
                  <a:off x="9993751" y="4808978"/>
                  <a:ext cx="200866" cy="150098"/>
                </a:xfrm>
                <a:prstGeom prst="straightConnector1">
                  <a:avLst/>
                </a:prstGeom>
                <a:noFill/>
                <a:ln w="19050" cap="flat" cmpd="sng" algn="ctr">
                  <a:solidFill>
                    <a:schemeClr val="tx1">
                      <a:lumMod val="75000"/>
                      <a:lumOff val="25000"/>
                    </a:schemeClr>
                  </a:solidFill>
                  <a:prstDash val="solid"/>
                  <a:miter lim="800000"/>
                  <a:tailEnd type="triangle"/>
                </a:ln>
                <a:effectLst/>
              </p:spPr>
            </p:cxnSp>
            <p:sp>
              <p:nvSpPr>
                <p:cNvPr id="104" name="Rounded Rectangle 104">
                  <a:extLst>
                    <a:ext uri="{FF2B5EF4-FFF2-40B4-BE49-F238E27FC236}">
                      <a16:creationId xmlns:a16="http://schemas.microsoft.com/office/drawing/2014/main" id="{3F366C99-EB22-4310-A50D-E2BDF7BBFA21}"/>
                    </a:ext>
                  </a:extLst>
                </p:cNvPr>
                <p:cNvSpPr/>
                <p:nvPr/>
              </p:nvSpPr>
              <p:spPr>
                <a:xfrm>
                  <a:off x="9891545" y="4628691"/>
                  <a:ext cx="93662" cy="377743"/>
                </a:xfrm>
                <a:prstGeom prst="roundRect">
                  <a:avLst/>
                </a:prstGeom>
                <a:noFill/>
                <a:ln w="25400" cap="flat" cmpd="sng" algn="ctr">
                  <a:solidFill>
                    <a:schemeClr val="tx1">
                      <a:lumMod val="75000"/>
                      <a:lumOff val="25000"/>
                    </a:schemeClr>
                  </a:solidFill>
                  <a:prstDash val="solid"/>
                  <a:miter lim="800000"/>
                </a:ln>
                <a:effectLst/>
              </p:spPr>
              <p:txBody>
                <a:bodyPr anchor="ctr"/>
                <a:lstStyle>
                  <a:lvl1pPr>
                    <a:defRPr>
                      <a:solidFill>
                        <a:schemeClr val="tx1"/>
                      </a:solidFill>
                      <a:latin typeface="Oracle Sans"/>
                      <a:cs typeface="Arial" panose="020B0604020202020204" pitchFamily="34" charset="0"/>
                    </a:defRPr>
                  </a:lvl1pPr>
                  <a:lvl2pPr marL="742950" indent="-285750">
                    <a:defRPr>
                      <a:solidFill>
                        <a:schemeClr val="tx1"/>
                      </a:solidFill>
                      <a:latin typeface="Oracle Sans"/>
                      <a:cs typeface="Arial" panose="020B0604020202020204" pitchFamily="34" charset="0"/>
                    </a:defRPr>
                  </a:lvl2pPr>
                  <a:lvl3pPr marL="1143000" indent="-228600">
                    <a:defRPr>
                      <a:solidFill>
                        <a:schemeClr val="tx1"/>
                      </a:solidFill>
                      <a:latin typeface="Oracle Sans"/>
                      <a:cs typeface="Arial" panose="020B0604020202020204" pitchFamily="34" charset="0"/>
                    </a:defRPr>
                  </a:lvl3pPr>
                  <a:lvl4pPr marL="1600200" indent="-228600">
                    <a:defRPr>
                      <a:solidFill>
                        <a:schemeClr val="tx1"/>
                      </a:solidFill>
                      <a:latin typeface="Oracle Sans"/>
                      <a:cs typeface="Arial" panose="020B0604020202020204" pitchFamily="34" charset="0"/>
                    </a:defRPr>
                  </a:lvl4pPr>
                  <a:lvl5pPr marL="2057400" indent="-228600">
                    <a:defRPr>
                      <a:solidFill>
                        <a:schemeClr val="tx1"/>
                      </a:solidFill>
                      <a:latin typeface="Oracle Sans"/>
                      <a:cs typeface="Arial" panose="020B0604020202020204" pitchFamily="34" charset="0"/>
                    </a:defRPr>
                  </a:lvl5pPr>
                  <a:lvl6pPr marL="2514600" indent="-228600" fontAlgn="base">
                    <a:spcBef>
                      <a:spcPct val="0"/>
                    </a:spcBef>
                    <a:spcAft>
                      <a:spcPct val="0"/>
                    </a:spcAft>
                    <a:defRPr>
                      <a:solidFill>
                        <a:schemeClr val="tx1"/>
                      </a:solidFill>
                      <a:latin typeface="Oracle Sans"/>
                      <a:cs typeface="Arial" panose="020B0604020202020204" pitchFamily="34" charset="0"/>
                    </a:defRPr>
                  </a:lvl6pPr>
                  <a:lvl7pPr marL="2971800" indent="-228600" fontAlgn="base">
                    <a:spcBef>
                      <a:spcPct val="0"/>
                    </a:spcBef>
                    <a:spcAft>
                      <a:spcPct val="0"/>
                    </a:spcAft>
                    <a:defRPr>
                      <a:solidFill>
                        <a:schemeClr val="tx1"/>
                      </a:solidFill>
                      <a:latin typeface="Oracle Sans"/>
                      <a:cs typeface="Arial" panose="020B0604020202020204" pitchFamily="34" charset="0"/>
                    </a:defRPr>
                  </a:lvl7pPr>
                  <a:lvl8pPr marL="3429000" indent="-228600" fontAlgn="base">
                    <a:spcBef>
                      <a:spcPct val="0"/>
                    </a:spcBef>
                    <a:spcAft>
                      <a:spcPct val="0"/>
                    </a:spcAft>
                    <a:defRPr>
                      <a:solidFill>
                        <a:schemeClr val="tx1"/>
                      </a:solidFill>
                      <a:latin typeface="Oracle Sans"/>
                      <a:cs typeface="Arial" panose="020B0604020202020204" pitchFamily="34" charset="0"/>
                    </a:defRPr>
                  </a:lvl8pPr>
                  <a:lvl9pPr marL="3886200" indent="-228600" fontAlgn="base">
                    <a:spcBef>
                      <a:spcPct val="0"/>
                    </a:spcBef>
                    <a:spcAft>
                      <a:spcPct val="0"/>
                    </a:spcAft>
                    <a:defRPr>
                      <a:solidFill>
                        <a:schemeClr val="tx1"/>
                      </a:solidFill>
                      <a:latin typeface="Oracle Sans"/>
                      <a:cs typeface="Arial" panose="020B0604020202020204" pitchFamily="34" charset="0"/>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alt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Arial" panose="020B0604020202020204" pitchFamily="34" charset="0"/>
                  </a:endParaRPr>
                </a:p>
              </p:txBody>
            </p:sp>
            <p:pic>
              <p:nvPicPr>
                <p:cNvPr id="105" name="Graphic 104" descr="Lock">
                  <a:extLst>
                    <a:ext uri="{FF2B5EF4-FFF2-40B4-BE49-F238E27FC236}">
                      <a16:creationId xmlns:a16="http://schemas.microsoft.com/office/drawing/2014/main" id="{DE91A6EA-5DDE-40B5-B66D-0FD51FD5EEB0}"/>
                    </a:ext>
                  </a:extLst>
                </p:cNvPr>
                <p:cNvPicPr>
                  <a:picLocks noChangeAspect="1"/>
                </p:cNvPicPr>
                <p:nvPr/>
              </p:nvPicPr>
              <p:blipFill>
                <a:blip r:embed="rId39" cstate="hqprint">
                  <a:extLst>
                    <a:ext uri="{28A0092B-C50C-407E-A947-70E740481C1C}">
                      <a14:useLocalDpi xmlns:a14="http://schemas.microsoft.com/office/drawing/2010/main" val="0"/>
                    </a:ext>
                    <a:ext uri="{96DAC541-7B7A-43D3-8B79-37D633B846F1}">
                      <asvg:svgBlip xmlns="" xmlns:asvg="http://schemas.microsoft.com/office/drawing/2016/SVG/main" r:embed="rId40"/>
                    </a:ext>
                  </a:extLst>
                </a:blip>
                <a:stretch>
                  <a:fillRect/>
                </a:stretch>
              </p:blipFill>
              <p:spPr>
                <a:xfrm>
                  <a:off x="9693194" y="4602816"/>
                  <a:ext cx="182880" cy="182880"/>
                </a:xfrm>
                <a:prstGeom prst="rect">
                  <a:avLst/>
                </a:prstGeom>
              </p:spPr>
            </p:pic>
            <p:pic>
              <p:nvPicPr>
                <p:cNvPr id="106" name="Graphic 105" descr="Unlock">
                  <a:extLst>
                    <a:ext uri="{FF2B5EF4-FFF2-40B4-BE49-F238E27FC236}">
                      <a16:creationId xmlns:a16="http://schemas.microsoft.com/office/drawing/2014/main" id="{39691432-22DB-4663-8FA0-A9A6B5FB530F}"/>
                    </a:ext>
                  </a:extLst>
                </p:cNvPr>
                <p:cNvPicPr>
                  <a:picLocks noChangeAspect="1"/>
                </p:cNvPicPr>
                <p:nvPr/>
              </p:nvPicPr>
              <p:blipFill>
                <a:blip r:embed="rId41" cstate="hqprint">
                  <a:extLst>
                    <a:ext uri="{28A0092B-C50C-407E-A947-70E740481C1C}">
                      <a14:useLocalDpi xmlns:a14="http://schemas.microsoft.com/office/drawing/2010/main" val="0"/>
                    </a:ext>
                    <a:ext uri="{96DAC541-7B7A-43D3-8B79-37D633B846F1}">
                      <asvg:svgBlip xmlns="" xmlns:asvg="http://schemas.microsoft.com/office/drawing/2016/SVG/main" r:embed="rId42"/>
                    </a:ext>
                  </a:extLst>
                </a:blip>
                <a:stretch>
                  <a:fillRect/>
                </a:stretch>
              </p:blipFill>
              <p:spPr>
                <a:xfrm>
                  <a:off x="9691135" y="4840636"/>
                  <a:ext cx="182880" cy="182880"/>
                </a:xfrm>
                <a:prstGeom prst="rect">
                  <a:avLst/>
                </a:prstGeom>
              </p:spPr>
            </p:pic>
            <p:sp>
              <p:nvSpPr>
                <p:cNvPr id="260" name="Rectangle 259">
                  <a:extLst>
                    <a:ext uri="{FF2B5EF4-FFF2-40B4-BE49-F238E27FC236}">
                      <a16:creationId xmlns:a16="http://schemas.microsoft.com/office/drawing/2014/main" id="{EA7FBCAE-277F-4C7B-93A2-BD05A53856D4}"/>
                    </a:ext>
                  </a:extLst>
                </p:cNvPr>
                <p:cNvSpPr/>
                <p:nvPr/>
              </p:nvSpPr>
              <p:spPr>
                <a:xfrm>
                  <a:off x="10242686" y="4767270"/>
                  <a:ext cx="93662" cy="100584"/>
                </a:xfrm>
                <a:prstGeom prst="rect">
                  <a:avLst/>
                </a:prstGeom>
                <a:solidFill>
                  <a:schemeClr val="tx1">
                    <a:lumMod val="75000"/>
                    <a:lumOff val="25000"/>
                  </a:schemeClr>
                </a:solidFill>
                <a:ln w="19050" cap="flat" cmpd="sng" algn="ctr">
                  <a:noFill/>
                  <a:prstDash val="solid"/>
                  <a:miter lim="800000"/>
                </a:ln>
                <a:effectLst/>
              </p:spPr>
              <p:txBody>
                <a:bodyPr anchor="ctr"/>
                <a:lstStyle>
                  <a:lvl1pPr>
                    <a:defRPr>
                      <a:solidFill>
                        <a:schemeClr val="tx1"/>
                      </a:solidFill>
                      <a:latin typeface="Oracle Sans"/>
                      <a:cs typeface="Arial" panose="020B0604020202020204" pitchFamily="34" charset="0"/>
                    </a:defRPr>
                  </a:lvl1pPr>
                  <a:lvl2pPr marL="742950" indent="-285750">
                    <a:defRPr>
                      <a:solidFill>
                        <a:schemeClr val="tx1"/>
                      </a:solidFill>
                      <a:latin typeface="Oracle Sans"/>
                      <a:cs typeface="Arial" panose="020B0604020202020204" pitchFamily="34" charset="0"/>
                    </a:defRPr>
                  </a:lvl2pPr>
                  <a:lvl3pPr marL="1143000" indent="-228600">
                    <a:defRPr>
                      <a:solidFill>
                        <a:schemeClr val="tx1"/>
                      </a:solidFill>
                      <a:latin typeface="Oracle Sans"/>
                      <a:cs typeface="Arial" panose="020B0604020202020204" pitchFamily="34" charset="0"/>
                    </a:defRPr>
                  </a:lvl3pPr>
                  <a:lvl4pPr marL="1600200" indent="-228600">
                    <a:defRPr>
                      <a:solidFill>
                        <a:schemeClr val="tx1"/>
                      </a:solidFill>
                      <a:latin typeface="Oracle Sans"/>
                      <a:cs typeface="Arial" panose="020B0604020202020204" pitchFamily="34" charset="0"/>
                    </a:defRPr>
                  </a:lvl4pPr>
                  <a:lvl5pPr marL="2057400" indent="-228600">
                    <a:defRPr>
                      <a:solidFill>
                        <a:schemeClr val="tx1"/>
                      </a:solidFill>
                      <a:latin typeface="Oracle Sans"/>
                      <a:cs typeface="Arial" panose="020B0604020202020204" pitchFamily="34" charset="0"/>
                    </a:defRPr>
                  </a:lvl5pPr>
                  <a:lvl6pPr marL="2514600" indent="-228600" fontAlgn="base">
                    <a:spcBef>
                      <a:spcPct val="0"/>
                    </a:spcBef>
                    <a:spcAft>
                      <a:spcPct val="0"/>
                    </a:spcAft>
                    <a:defRPr>
                      <a:solidFill>
                        <a:schemeClr val="tx1"/>
                      </a:solidFill>
                      <a:latin typeface="Oracle Sans"/>
                      <a:cs typeface="Arial" panose="020B0604020202020204" pitchFamily="34" charset="0"/>
                    </a:defRPr>
                  </a:lvl6pPr>
                  <a:lvl7pPr marL="2971800" indent="-228600" fontAlgn="base">
                    <a:spcBef>
                      <a:spcPct val="0"/>
                    </a:spcBef>
                    <a:spcAft>
                      <a:spcPct val="0"/>
                    </a:spcAft>
                    <a:defRPr>
                      <a:solidFill>
                        <a:schemeClr val="tx1"/>
                      </a:solidFill>
                      <a:latin typeface="Oracle Sans"/>
                      <a:cs typeface="Arial" panose="020B0604020202020204" pitchFamily="34" charset="0"/>
                    </a:defRPr>
                  </a:lvl7pPr>
                  <a:lvl8pPr marL="3429000" indent="-228600" fontAlgn="base">
                    <a:spcBef>
                      <a:spcPct val="0"/>
                    </a:spcBef>
                    <a:spcAft>
                      <a:spcPct val="0"/>
                    </a:spcAft>
                    <a:defRPr>
                      <a:solidFill>
                        <a:schemeClr val="tx1"/>
                      </a:solidFill>
                      <a:latin typeface="Oracle Sans"/>
                      <a:cs typeface="Arial" panose="020B0604020202020204" pitchFamily="34" charset="0"/>
                    </a:defRPr>
                  </a:lvl8pPr>
                  <a:lvl9pPr marL="3886200" indent="-228600" fontAlgn="base">
                    <a:spcBef>
                      <a:spcPct val="0"/>
                    </a:spcBef>
                    <a:spcAft>
                      <a:spcPct val="0"/>
                    </a:spcAft>
                    <a:defRPr>
                      <a:solidFill>
                        <a:schemeClr val="tx1"/>
                      </a:solidFill>
                      <a:latin typeface="Oracle Sans"/>
                      <a:cs typeface="Arial" panose="020B0604020202020204" pitchFamily="34" charset="0"/>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alt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Arial" panose="020B0604020202020204" pitchFamily="34" charset="0"/>
                  </a:endParaRPr>
                </a:p>
              </p:txBody>
            </p:sp>
            <p:sp>
              <p:nvSpPr>
                <p:cNvPr id="261" name="Rectangle 260">
                  <a:extLst>
                    <a:ext uri="{FF2B5EF4-FFF2-40B4-BE49-F238E27FC236}">
                      <a16:creationId xmlns:a16="http://schemas.microsoft.com/office/drawing/2014/main" id="{AC2D3FFE-DE7A-4694-B914-5FC22D26659E}"/>
                    </a:ext>
                  </a:extLst>
                </p:cNvPr>
                <p:cNvSpPr/>
                <p:nvPr/>
              </p:nvSpPr>
              <p:spPr>
                <a:xfrm>
                  <a:off x="10242686" y="4899680"/>
                  <a:ext cx="93662" cy="100584"/>
                </a:xfrm>
                <a:prstGeom prst="rect">
                  <a:avLst/>
                </a:prstGeom>
                <a:solidFill>
                  <a:schemeClr val="tx1">
                    <a:lumMod val="75000"/>
                    <a:lumOff val="25000"/>
                  </a:schemeClr>
                </a:solidFill>
                <a:ln w="19050" cap="flat" cmpd="sng" algn="ctr">
                  <a:noFill/>
                  <a:prstDash val="solid"/>
                  <a:miter lim="800000"/>
                </a:ln>
                <a:effectLst/>
              </p:spPr>
              <p:txBody>
                <a:bodyPr anchor="ctr"/>
                <a:lstStyle>
                  <a:lvl1pPr>
                    <a:defRPr>
                      <a:solidFill>
                        <a:schemeClr val="tx1"/>
                      </a:solidFill>
                      <a:latin typeface="Oracle Sans"/>
                      <a:cs typeface="Arial" panose="020B0604020202020204" pitchFamily="34" charset="0"/>
                    </a:defRPr>
                  </a:lvl1pPr>
                  <a:lvl2pPr marL="742950" indent="-285750">
                    <a:defRPr>
                      <a:solidFill>
                        <a:schemeClr val="tx1"/>
                      </a:solidFill>
                      <a:latin typeface="Oracle Sans"/>
                      <a:cs typeface="Arial" panose="020B0604020202020204" pitchFamily="34" charset="0"/>
                    </a:defRPr>
                  </a:lvl2pPr>
                  <a:lvl3pPr marL="1143000" indent="-228600">
                    <a:defRPr>
                      <a:solidFill>
                        <a:schemeClr val="tx1"/>
                      </a:solidFill>
                      <a:latin typeface="Oracle Sans"/>
                      <a:cs typeface="Arial" panose="020B0604020202020204" pitchFamily="34" charset="0"/>
                    </a:defRPr>
                  </a:lvl3pPr>
                  <a:lvl4pPr marL="1600200" indent="-228600">
                    <a:defRPr>
                      <a:solidFill>
                        <a:schemeClr val="tx1"/>
                      </a:solidFill>
                      <a:latin typeface="Oracle Sans"/>
                      <a:cs typeface="Arial" panose="020B0604020202020204" pitchFamily="34" charset="0"/>
                    </a:defRPr>
                  </a:lvl4pPr>
                  <a:lvl5pPr marL="2057400" indent="-228600">
                    <a:defRPr>
                      <a:solidFill>
                        <a:schemeClr val="tx1"/>
                      </a:solidFill>
                      <a:latin typeface="Oracle Sans"/>
                      <a:cs typeface="Arial" panose="020B0604020202020204" pitchFamily="34" charset="0"/>
                    </a:defRPr>
                  </a:lvl5pPr>
                  <a:lvl6pPr marL="2514600" indent="-228600" fontAlgn="base">
                    <a:spcBef>
                      <a:spcPct val="0"/>
                    </a:spcBef>
                    <a:spcAft>
                      <a:spcPct val="0"/>
                    </a:spcAft>
                    <a:defRPr>
                      <a:solidFill>
                        <a:schemeClr val="tx1"/>
                      </a:solidFill>
                      <a:latin typeface="Oracle Sans"/>
                      <a:cs typeface="Arial" panose="020B0604020202020204" pitchFamily="34" charset="0"/>
                    </a:defRPr>
                  </a:lvl6pPr>
                  <a:lvl7pPr marL="2971800" indent="-228600" fontAlgn="base">
                    <a:spcBef>
                      <a:spcPct val="0"/>
                    </a:spcBef>
                    <a:spcAft>
                      <a:spcPct val="0"/>
                    </a:spcAft>
                    <a:defRPr>
                      <a:solidFill>
                        <a:schemeClr val="tx1"/>
                      </a:solidFill>
                      <a:latin typeface="Oracle Sans"/>
                      <a:cs typeface="Arial" panose="020B0604020202020204" pitchFamily="34" charset="0"/>
                    </a:defRPr>
                  </a:lvl7pPr>
                  <a:lvl8pPr marL="3429000" indent="-228600" fontAlgn="base">
                    <a:spcBef>
                      <a:spcPct val="0"/>
                    </a:spcBef>
                    <a:spcAft>
                      <a:spcPct val="0"/>
                    </a:spcAft>
                    <a:defRPr>
                      <a:solidFill>
                        <a:schemeClr val="tx1"/>
                      </a:solidFill>
                      <a:latin typeface="Oracle Sans"/>
                      <a:cs typeface="Arial" panose="020B0604020202020204" pitchFamily="34" charset="0"/>
                    </a:defRPr>
                  </a:lvl8pPr>
                  <a:lvl9pPr marL="3886200" indent="-228600" fontAlgn="base">
                    <a:spcBef>
                      <a:spcPct val="0"/>
                    </a:spcBef>
                    <a:spcAft>
                      <a:spcPct val="0"/>
                    </a:spcAft>
                    <a:defRPr>
                      <a:solidFill>
                        <a:schemeClr val="tx1"/>
                      </a:solidFill>
                      <a:latin typeface="Oracle Sans"/>
                      <a:cs typeface="Arial" panose="020B0604020202020204" pitchFamily="34" charset="0"/>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alt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Arial" panose="020B0604020202020204" pitchFamily="34" charset="0"/>
                  </a:endParaRPr>
                </a:p>
              </p:txBody>
            </p:sp>
          </p:grpSp>
        </p:grpSp>
      </p:grpSp>
      <p:grpSp>
        <p:nvGrpSpPr>
          <p:cNvPr id="146" name="Group 145">
            <a:extLst>
              <a:ext uri="{FF2B5EF4-FFF2-40B4-BE49-F238E27FC236}">
                <a16:creationId xmlns:a16="http://schemas.microsoft.com/office/drawing/2014/main" id="{EA55C268-6C87-4936-AAE6-48A2C1E0D731}"/>
              </a:ext>
            </a:extLst>
          </p:cNvPr>
          <p:cNvGrpSpPr/>
          <p:nvPr/>
        </p:nvGrpSpPr>
        <p:grpSpPr>
          <a:xfrm>
            <a:off x="2779596" y="3102731"/>
            <a:ext cx="1963654" cy="1816296"/>
            <a:chOff x="2779596" y="2719943"/>
            <a:chExt cx="1963654" cy="1816296"/>
          </a:xfrm>
        </p:grpSpPr>
        <p:grpSp>
          <p:nvGrpSpPr>
            <p:cNvPr id="147" name="Group 146">
              <a:extLst>
                <a:ext uri="{FF2B5EF4-FFF2-40B4-BE49-F238E27FC236}">
                  <a16:creationId xmlns:a16="http://schemas.microsoft.com/office/drawing/2014/main" id="{29307CC1-3B24-4B41-ACE4-D6F40D5155BC}"/>
                </a:ext>
              </a:extLst>
            </p:cNvPr>
            <p:cNvGrpSpPr/>
            <p:nvPr/>
          </p:nvGrpSpPr>
          <p:grpSpPr>
            <a:xfrm>
              <a:off x="2779596" y="2719943"/>
              <a:ext cx="1963654" cy="1418594"/>
              <a:chOff x="2779596" y="2719943"/>
              <a:chExt cx="1963654" cy="1418594"/>
            </a:xfrm>
          </p:grpSpPr>
          <p:pic>
            <p:nvPicPr>
              <p:cNvPr id="152" name="Picture 151" descr="Graphical user interface, application&#10;&#10;Description automatically generated">
                <a:extLst>
                  <a:ext uri="{FF2B5EF4-FFF2-40B4-BE49-F238E27FC236}">
                    <a16:creationId xmlns:a16="http://schemas.microsoft.com/office/drawing/2014/main" id="{A8D8BA85-8F80-4177-AF67-48046FD3D691}"/>
                  </a:ext>
                </a:extLst>
              </p:cNvPr>
              <p:cNvPicPr>
                <a:picLocks noChangeAspect="1"/>
              </p:cNvPicPr>
              <p:nvPr/>
            </p:nvPicPr>
            <p:blipFill rotWithShape="1">
              <a:blip r:embed="rId43" cstate="hqprint">
                <a:extLst>
                  <a:ext uri="{28A0092B-C50C-407E-A947-70E740481C1C}">
                    <a14:useLocalDpi xmlns:a14="http://schemas.microsoft.com/office/drawing/2010/main" val="0"/>
                  </a:ext>
                </a:extLst>
              </a:blip>
              <a:srcRect/>
              <a:stretch/>
            </p:blipFill>
            <p:spPr>
              <a:xfrm>
                <a:off x="2779597" y="2719943"/>
                <a:ext cx="1963653" cy="1418594"/>
              </a:xfrm>
              <a:prstGeom prst="rect">
                <a:avLst/>
              </a:prstGeom>
              <a:effectLst>
                <a:outerShdw blurRad="152400" sx="102000" sy="102000" algn="ctr" rotWithShape="0">
                  <a:prstClr val="black">
                    <a:alpha val="30000"/>
                  </a:prstClr>
                </a:outerShdw>
              </a:effectLst>
            </p:spPr>
          </p:pic>
          <p:sp>
            <p:nvSpPr>
              <p:cNvPr id="153" name="Rectangle 152">
                <a:extLst>
                  <a:ext uri="{FF2B5EF4-FFF2-40B4-BE49-F238E27FC236}">
                    <a16:creationId xmlns:a16="http://schemas.microsoft.com/office/drawing/2014/main" id="{01A755C1-2ED2-48C3-8AC0-92DCFB4661A4}"/>
                  </a:ext>
                </a:extLst>
              </p:cNvPr>
              <p:cNvSpPr/>
              <p:nvPr/>
            </p:nvSpPr>
            <p:spPr>
              <a:xfrm>
                <a:off x="2779596" y="3006189"/>
                <a:ext cx="1963653" cy="1365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91440" b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rPr>
                  <a:t>Oracle Sign-In</a:t>
                </a:r>
              </a:p>
            </p:txBody>
          </p:sp>
        </p:grpSp>
        <p:sp>
          <p:nvSpPr>
            <p:cNvPr id="148" name="TextBox 147">
              <a:extLst>
                <a:ext uri="{FF2B5EF4-FFF2-40B4-BE49-F238E27FC236}">
                  <a16:creationId xmlns:a16="http://schemas.microsoft.com/office/drawing/2014/main" id="{E2F20242-FB29-42F3-885C-BE693A513490}"/>
                </a:ext>
              </a:extLst>
            </p:cNvPr>
            <p:cNvSpPr txBox="1"/>
            <p:nvPr/>
          </p:nvSpPr>
          <p:spPr>
            <a:xfrm>
              <a:off x="2779597" y="4261919"/>
              <a:ext cx="1963653" cy="274320"/>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C5967"/>
                  </a:solidFill>
                  <a:effectLst/>
                  <a:uLnTx/>
                  <a:uFillTx/>
                  <a:latin typeface="Oracle Sans Semi Bold" panose="020B0603020204020204" pitchFamily="34" charset="0"/>
                  <a:ea typeface="+mn-ea"/>
                  <a:cs typeface="Oracle Sans Semi Bold" panose="020B0603020204020204" pitchFamily="34" charset="0"/>
                </a:rPr>
                <a:t>Inbound Authentication </a:t>
              </a:r>
              <a:br>
                <a:rPr kumimoji="0" lang="en-US" sz="1100" b="0" i="0" u="none" strike="noStrike" kern="0" cap="none" spc="0" normalizeH="0" baseline="0" noProof="0" dirty="0">
                  <a:ln>
                    <a:noFill/>
                  </a:ln>
                  <a:solidFill>
                    <a:srgbClr val="2C5967"/>
                  </a:solidFill>
                  <a:effectLst/>
                  <a:uLnTx/>
                  <a:uFillTx/>
                  <a:latin typeface="Oracle Sans Semi Bold" panose="020B0603020204020204" pitchFamily="34" charset="0"/>
                  <a:ea typeface="+mn-ea"/>
                  <a:cs typeface="Oracle Sans Semi Bold" panose="020B0603020204020204" pitchFamily="34" charset="0"/>
                </a:rPr>
              </a:br>
              <a:r>
                <a:rPr kumimoji="0" lang="en-US" sz="1100" b="0" i="0" u="none" strike="noStrike" kern="0" cap="none" spc="0" normalizeH="0" baseline="0" noProof="0" dirty="0">
                  <a:ln>
                    <a:noFill/>
                  </a:ln>
                  <a:solidFill>
                    <a:srgbClr val="2C5967"/>
                  </a:solidFill>
                  <a:effectLst/>
                  <a:uLnTx/>
                  <a:uFillTx/>
                  <a:latin typeface="Oracle Sans Semi Bold" panose="020B0603020204020204" pitchFamily="34" charset="0"/>
                  <a:ea typeface="+mn-ea"/>
                  <a:cs typeface="Oracle Sans Semi Bold" panose="020B0603020204020204" pitchFamily="34" charset="0"/>
                </a:rPr>
                <a:t>and SSO</a:t>
              </a:r>
            </a:p>
          </p:txBody>
        </p:sp>
      </p:grpSp>
      <p:cxnSp>
        <p:nvCxnSpPr>
          <p:cNvPr id="22" name="Straight Arrow Connector 21">
            <a:extLst>
              <a:ext uri="{FF2B5EF4-FFF2-40B4-BE49-F238E27FC236}">
                <a16:creationId xmlns:a16="http://schemas.microsoft.com/office/drawing/2014/main" id="{3125BC2F-AB13-4DA8-8424-33BBAA9BADF2}"/>
              </a:ext>
            </a:extLst>
          </p:cNvPr>
          <p:cNvCxnSpPr>
            <a:cxnSpLocks/>
            <a:stCxn id="152" idx="3"/>
            <a:endCxn id="142" idx="1"/>
          </p:cNvCxnSpPr>
          <p:nvPr/>
        </p:nvCxnSpPr>
        <p:spPr bwMode="auto">
          <a:xfrm flipV="1">
            <a:off x="4743250" y="3807837"/>
            <a:ext cx="716975" cy="4191"/>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5" name="Straight Arrow Connector 154">
            <a:extLst>
              <a:ext uri="{FF2B5EF4-FFF2-40B4-BE49-F238E27FC236}">
                <a16:creationId xmlns:a16="http://schemas.microsoft.com/office/drawing/2014/main" id="{A5DD4A71-BD5F-40E1-ADEB-2562E032EC99}"/>
              </a:ext>
            </a:extLst>
          </p:cNvPr>
          <p:cNvCxnSpPr>
            <a:cxnSpLocks/>
            <a:endCxn id="178" idx="2"/>
          </p:cNvCxnSpPr>
          <p:nvPr/>
        </p:nvCxnSpPr>
        <p:spPr bwMode="auto">
          <a:xfrm flipV="1">
            <a:off x="6104399" y="2941831"/>
            <a:ext cx="903" cy="223759"/>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156" name="Group 155">
            <a:extLst>
              <a:ext uri="{FF2B5EF4-FFF2-40B4-BE49-F238E27FC236}">
                <a16:creationId xmlns:a16="http://schemas.microsoft.com/office/drawing/2014/main" id="{A1B1C84B-8735-4E3F-8181-A71DF41328A8}"/>
              </a:ext>
            </a:extLst>
          </p:cNvPr>
          <p:cNvGrpSpPr/>
          <p:nvPr/>
        </p:nvGrpSpPr>
        <p:grpSpPr>
          <a:xfrm>
            <a:off x="5122570" y="1740982"/>
            <a:ext cx="1963653" cy="1200849"/>
            <a:chOff x="5122570" y="1379460"/>
            <a:chExt cx="1963653" cy="1200849"/>
          </a:xfrm>
        </p:grpSpPr>
        <p:grpSp>
          <p:nvGrpSpPr>
            <p:cNvPr id="176" name="Group 175">
              <a:extLst>
                <a:ext uri="{FF2B5EF4-FFF2-40B4-BE49-F238E27FC236}">
                  <a16:creationId xmlns:a16="http://schemas.microsoft.com/office/drawing/2014/main" id="{E2F1E8F6-2F1D-4FEF-A2F5-F3A0691A4332}"/>
                </a:ext>
              </a:extLst>
            </p:cNvPr>
            <p:cNvGrpSpPr/>
            <p:nvPr/>
          </p:nvGrpSpPr>
          <p:grpSpPr>
            <a:xfrm>
              <a:off x="5693822" y="1757349"/>
              <a:ext cx="822960" cy="822960"/>
              <a:chOff x="7025145" y="1579157"/>
              <a:chExt cx="822960" cy="822960"/>
            </a:xfrm>
          </p:grpSpPr>
          <p:sp>
            <p:nvSpPr>
              <p:cNvPr id="178" name="Rectangle: Rounded Corners 177">
                <a:extLst>
                  <a:ext uri="{FF2B5EF4-FFF2-40B4-BE49-F238E27FC236}">
                    <a16:creationId xmlns:a16="http://schemas.microsoft.com/office/drawing/2014/main" id="{1FC2C6D7-D4A3-4669-A5C9-7726279C7BCE}"/>
                  </a:ext>
                </a:extLst>
              </p:cNvPr>
              <p:cNvSpPr/>
              <p:nvPr/>
            </p:nvSpPr>
            <p:spPr>
              <a:xfrm>
                <a:off x="7025145" y="1579157"/>
                <a:ext cx="822960" cy="822960"/>
              </a:xfrm>
              <a:prstGeom prst="roundRect">
                <a:avLst>
                  <a:gd name="adj" fmla="val 10266"/>
                </a:avLst>
              </a:prstGeom>
              <a:solidFill>
                <a:srgbClr val="2C5967"/>
              </a:solidFill>
              <a:ln w="25400">
                <a:solidFill>
                  <a:schemeClr val="bg1"/>
                </a:solidFill>
              </a:ln>
              <a:effectLst>
                <a:outerShdw blurRad="1397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CFBFA"/>
                  </a:solidFill>
                  <a:effectLst/>
                  <a:uLnTx/>
                  <a:uFillTx/>
                  <a:latin typeface="Oracle Sans Semi Bold" panose="020B0603020204020204" pitchFamily="34" charset="0"/>
                  <a:ea typeface="+mn-ea"/>
                  <a:cs typeface="Oracle Sans Semi Bold" panose="020B0603020204020204" pitchFamily="34" charset="0"/>
                </a:endParaRPr>
              </a:p>
            </p:txBody>
          </p:sp>
          <p:pic>
            <p:nvPicPr>
              <p:cNvPr id="179" name="Graphic 178">
                <a:extLst>
                  <a:ext uri="{FF2B5EF4-FFF2-40B4-BE49-F238E27FC236}">
                    <a16:creationId xmlns:a16="http://schemas.microsoft.com/office/drawing/2014/main" id="{826BE3F2-6DD7-4AB1-A4B4-E0D20AA58249}"/>
                  </a:ext>
                </a:extLst>
              </p:cNvPr>
              <p:cNvPicPr>
                <a:picLocks noChangeAspect="1"/>
              </p:cNvPicPr>
              <p:nvPr/>
            </p:nvPicPr>
            <p:blipFill>
              <a:blip r:embed="rId44" cstate="hqprint">
                <a:extLst>
                  <a:ext uri="{28A0092B-C50C-407E-A947-70E740481C1C}">
                    <a14:useLocalDpi xmlns:a14="http://schemas.microsoft.com/office/drawing/2010/main" val="0"/>
                  </a:ext>
                  <a:ext uri="{96DAC541-7B7A-43D3-8B79-37D633B846F1}">
                    <asvg:svgBlip xmlns="" xmlns:asvg="http://schemas.microsoft.com/office/drawing/2016/SVG/main" r:embed="rId45"/>
                  </a:ext>
                </a:extLst>
              </a:blip>
              <a:stretch>
                <a:fillRect/>
              </a:stretch>
            </p:blipFill>
            <p:spPr>
              <a:xfrm>
                <a:off x="7100419" y="1642191"/>
                <a:ext cx="708023" cy="708023"/>
              </a:xfrm>
              <a:prstGeom prst="rect">
                <a:avLst/>
              </a:prstGeom>
            </p:spPr>
          </p:pic>
        </p:grpSp>
        <p:sp>
          <p:nvSpPr>
            <p:cNvPr id="177" name="TextBox 176">
              <a:extLst>
                <a:ext uri="{FF2B5EF4-FFF2-40B4-BE49-F238E27FC236}">
                  <a16:creationId xmlns:a16="http://schemas.microsoft.com/office/drawing/2014/main" id="{A08D4C47-13B2-4BE5-AE71-2D3FE6ADE1B3}"/>
                </a:ext>
              </a:extLst>
            </p:cNvPr>
            <p:cNvSpPr txBox="1"/>
            <p:nvPr/>
          </p:nvSpPr>
          <p:spPr>
            <a:xfrm>
              <a:off x="5122570" y="1379460"/>
              <a:ext cx="1963653" cy="274320"/>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C5967"/>
                  </a:solidFill>
                  <a:effectLst/>
                  <a:uLnTx/>
                  <a:uFillTx/>
                  <a:latin typeface="Oracle Sans Semi Bold" panose="020B0603020204020204" pitchFamily="34" charset="0"/>
                  <a:ea typeface="+mn-ea"/>
                  <a:cs typeface="Oracle Sans Semi Bold" panose="020B0603020204020204" pitchFamily="34" charset="0"/>
                </a:rPr>
                <a:t>OCI IaaS and PaaS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C5967"/>
                  </a:solidFill>
                  <a:effectLst/>
                  <a:uLnTx/>
                  <a:uFillTx/>
                  <a:latin typeface="Oracle Sans Semi Bold" panose="020B0603020204020204" pitchFamily="34" charset="0"/>
                  <a:ea typeface="+mn-ea"/>
                  <a:cs typeface="Oracle Sans Semi Bold" panose="020B0603020204020204" pitchFamily="34" charset="0"/>
                </a:rPr>
                <a:t>IAM Policies</a:t>
              </a:r>
            </a:p>
          </p:txBody>
        </p:sp>
      </p:grpSp>
      <p:grpSp>
        <p:nvGrpSpPr>
          <p:cNvPr id="143" name="Group 142">
            <a:extLst>
              <a:ext uri="{FF2B5EF4-FFF2-40B4-BE49-F238E27FC236}">
                <a16:creationId xmlns:a16="http://schemas.microsoft.com/office/drawing/2014/main" id="{B7A36250-C7E3-4512-AFC7-5F3A712A838E}"/>
              </a:ext>
            </a:extLst>
          </p:cNvPr>
          <p:cNvGrpSpPr/>
          <p:nvPr/>
        </p:nvGrpSpPr>
        <p:grpSpPr>
          <a:xfrm>
            <a:off x="5460225" y="3182905"/>
            <a:ext cx="1288348" cy="1249864"/>
            <a:chOff x="-2397058" y="2944946"/>
            <a:chExt cx="1288348" cy="1249864"/>
          </a:xfrm>
        </p:grpSpPr>
        <p:sp>
          <p:nvSpPr>
            <p:cNvPr id="142" name="Rectangle: Rounded Corners 141">
              <a:extLst>
                <a:ext uri="{FF2B5EF4-FFF2-40B4-BE49-F238E27FC236}">
                  <a16:creationId xmlns:a16="http://schemas.microsoft.com/office/drawing/2014/main" id="{46DD5C7C-6DFF-4261-B8C9-EE65027BE344}"/>
                </a:ext>
              </a:extLst>
            </p:cNvPr>
            <p:cNvSpPr/>
            <p:nvPr/>
          </p:nvSpPr>
          <p:spPr>
            <a:xfrm>
              <a:off x="-2397058" y="2944946"/>
              <a:ext cx="1288348" cy="1249864"/>
            </a:xfrm>
            <a:prstGeom prst="roundRect">
              <a:avLst>
                <a:gd name="adj" fmla="val 10266"/>
              </a:avLst>
            </a:prstGeom>
            <a:solidFill>
              <a:srgbClr val="2C5967"/>
            </a:solidFill>
            <a:ln w="38100">
              <a:solidFill>
                <a:schemeClr val="bg1"/>
              </a:solidFill>
            </a:ln>
            <a:effectLst>
              <a:outerShdw blurRad="139700" sx="102000" sy="102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CFBFA"/>
                  </a:solidFill>
                  <a:effectLst/>
                  <a:uLnTx/>
                  <a:uFillTx/>
                  <a:latin typeface="Oracle Sans Semi Bold" panose="020B0603020204020204" pitchFamily="34" charset="0"/>
                  <a:ea typeface="+mn-ea"/>
                  <a:cs typeface="Oracle Sans Semi Bold" panose="020B0603020204020204" pitchFamily="34" charset="0"/>
                </a:rPr>
                <a:t>OCI IAM</a:t>
              </a:r>
            </a:p>
          </p:txBody>
        </p:sp>
        <p:pic>
          <p:nvPicPr>
            <p:cNvPr id="367" name="Graphic 366">
              <a:extLst>
                <a:ext uri="{FF2B5EF4-FFF2-40B4-BE49-F238E27FC236}">
                  <a16:creationId xmlns:a16="http://schemas.microsoft.com/office/drawing/2014/main" id="{AECF764E-6959-4B5A-9CD8-1362AFB96DC5}"/>
                </a:ext>
              </a:extLst>
            </p:cNvPr>
            <p:cNvPicPr>
              <a:picLocks noChangeAspect="1"/>
            </p:cNvPicPr>
            <p:nvPr/>
          </p:nvPicPr>
          <p:blipFill>
            <a:blip r:embed="rId46" cstate="hqprint">
              <a:extLst>
                <a:ext uri="{28A0092B-C50C-407E-A947-70E740481C1C}">
                  <a14:useLocalDpi xmlns:a14="http://schemas.microsoft.com/office/drawing/2010/main" val="0"/>
                </a:ext>
                <a:ext uri="{96DAC541-7B7A-43D3-8B79-37D633B846F1}">
                  <asvg:svgBlip xmlns="" xmlns:asvg="http://schemas.microsoft.com/office/drawing/2016/SVG/main" r:embed="rId47"/>
                </a:ext>
              </a:extLst>
            </a:blip>
            <a:stretch>
              <a:fillRect/>
            </a:stretch>
          </p:blipFill>
          <p:spPr>
            <a:xfrm>
              <a:off x="-2129138" y="3148824"/>
              <a:ext cx="752507" cy="752507"/>
            </a:xfrm>
            <a:prstGeom prst="rect">
              <a:avLst/>
            </a:prstGeom>
          </p:spPr>
        </p:pic>
      </p:grpSp>
      <p:sp>
        <p:nvSpPr>
          <p:cNvPr id="137" name="Slide Number Placeholder 4">
            <a:extLst>
              <a:ext uri="{FF2B5EF4-FFF2-40B4-BE49-F238E27FC236}">
                <a16:creationId xmlns:a16="http://schemas.microsoft.com/office/drawing/2014/main" id="{AD85CD1E-B29D-44D1-861F-FCDE94DF585C}"/>
              </a:ext>
            </a:extLst>
          </p:cNvPr>
          <p:cNvSpPr txBox="1">
            <a:spLocks/>
          </p:cNvSpPr>
          <p:nvPr/>
        </p:nvSpPr>
        <p:spPr>
          <a:xfrm>
            <a:off x="762000" y="6423660"/>
            <a:ext cx="365760" cy="365760"/>
          </a:xfrm>
          <a:prstGeom prst="rect">
            <a:avLst/>
          </a:prstGeom>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Tree>
    <p:extLst>
      <p:ext uri="{BB962C8B-B14F-4D97-AF65-F5344CB8AC3E}">
        <p14:creationId xmlns:p14="http://schemas.microsoft.com/office/powerpoint/2010/main" val="225645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500"/>
                                        <p:tgtEl>
                                          <p:spTgt spid="2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9"/>
                                        </p:tgtEl>
                                        <p:attrNameLst>
                                          <p:attrName>style.visibility</p:attrName>
                                        </p:attrNameLst>
                                      </p:cBhvr>
                                      <p:to>
                                        <p:strVal val="visible"/>
                                      </p:to>
                                    </p:set>
                                    <p:animEffect transition="in" filter="fade">
                                      <p:cBhvr>
                                        <p:cTn id="16" dur="500"/>
                                        <p:tgtEl>
                                          <p:spTgt spid="239"/>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81"/>
                                        </p:tgtEl>
                                        <p:attrNameLst>
                                          <p:attrName>style.visibility</p:attrName>
                                        </p:attrNameLst>
                                      </p:cBhvr>
                                      <p:to>
                                        <p:strVal val="visible"/>
                                      </p:to>
                                    </p:set>
                                    <p:animEffect transition="in" filter="fade">
                                      <p:cBhvr>
                                        <p:cTn id="20" dur="500"/>
                                        <p:tgtEl>
                                          <p:spTgt spid="18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5AC9084-4A01-43BD-A297-551EC6EA7234}"/>
              </a:ext>
            </a:extLst>
          </p:cNvPr>
          <p:cNvGrpSpPr/>
          <p:nvPr/>
        </p:nvGrpSpPr>
        <p:grpSpPr>
          <a:xfrm>
            <a:off x="1555029" y="2101156"/>
            <a:ext cx="9144000" cy="1838840"/>
            <a:chOff x="944880" y="6378087"/>
            <a:chExt cx="9144000" cy="1838840"/>
          </a:xfrm>
        </p:grpSpPr>
        <p:sp>
          <p:nvSpPr>
            <p:cNvPr id="67" name="Rectangle 66">
              <a:extLst>
                <a:ext uri="{FF2B5EF4-FFF2-40B4-BE49-F238E27FC236}">
                  <a16:creationId xmlns:a16="http://schemas.microsoft.com/office/drawing/2014/main" id="{5F3F5D80-45F0-4087-8195-B69CDADD82D4}"/>
                </a:ext>
              </a:extLst>
            </p:cNvPr>
            <p:cNvSpPr/>
            <p:nvPr/>
          </p:nvSpPr>
          <p:spPr>
            <a:xfrm>
              <a:off x="944880" y="6378087"/>
              <a:ext cx="9144000" cy="15544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0" tIns="182880" rIns="91440" bIns="0" rtlCol="0" anchor="t"/>
            <a:lstStyle/>
            <a:p>
              <a:pPr lvl="0">
                <a:lnSpc>
                  <a:spcPct val="90000"/>
                </a:lnSpc>
              </a:pPr>
              <a:r>
                <a:rPr lang="en-US" sz="1100" b="1" dirty="0">
                  <a:solidFill>
                    <a:srgbClr val="312D2A"/>
                  </a:solidFill>
                  <a:latin typeface="Oracle Sans" panose="020B0503020204020204" pitchFamily="34" charset="0"/>
                  <a:cs typeface="Oracle Sans" panose="020B0503020204020204" pitchFamily="34" charset="0"/>
                </a:rPr>
                <a:t>OCI IDENTITY &amp; ACCESS MANAGEMENT (IAM)</a:t>
              </a:r>
            </a:p>
          </p:txBody>
        </p:sp>
        <p:pic>
          <p:nvPicPr>
            <p:cNvPr id="68" name="Graphic 67">
              <a:extLst>
                <a:ext uri="{FF2B5EF4-FFF2-40B4-BE49-F238E27FC236}">
                  <a16:creationId xmlns:a16="http://schemas.microsoft.com/office/drawing/2014/main" id="{7363F215-BE43-4CA0-A650-070FC293208A}"/>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81080" y="6483594"/>
              <a:ext cx="638033" cy="638033"/>
            </a:xfrm>
            <a:prstGeom prst="rect">
              <a:avLst/>
            </a:prstGeom>
          </p:spPr>
        </p:pic>
        <p:sp>
          <p:nvSpPr>
            <p:cNvPr id="79" name="Rectangle 78">
              <a:extLst>
                <a:ext uri="{FF2B5EF4-FFF2-40B4-BE49-F238E27FC236}">
                  <a16:creationId xmlns:a16="http://schemas.microsoft.com/office/drawing/2014/main" id="{85033E9F-ED6C-488D-B0EA-879F3AB389C5}"/>
                </a:ext>
              </a:extLst>
            </p:cNvPr>
            <p:cNvSpPr/>
            <p:nvPr/>
          </p:nvSpPr>
          <p:spPr>
            <a:xfrm>
              <a:off x="944880" y="7942607"/>
              <a:ext cx="9144000" cy="274320"/>
            </a:xfrm>
            <a:prstGeom prst="rect">
              <a:avLst/>
            </a:prstGeom>
            <a:solidFill>
              <a:schemeClr val="tx1">
                <a:lumMod val="75000"/>
                <a:lumOff val="2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576263" algn="ctr"/>
                  <a:tab pos="1716088" algn="ctr"/>
                  <a:tab pos="2855913" algn="ctr"/>
                  <a:tab pos="4284663" algn="ctr"/>
                  <a:tab pos="5661025" algn="ctr"/>
                  <a:tab pos="6915150" algn="ctr"/>
                  <a:tab pos="7942263" algn="ctr"/>
                </a:tabLst>
              </a:pPr>
              <a:r>
                <a:rPr lang="en-US" sz="1400" dirty="0">
                  <a:latin typeface="Oracle Sans" panose="020B0503020204020204" pitchFamily="34" charset="0"/>
                  <a:cs typeface="Oracle Sans" panose="020B0503020204020204" pitchFamily="34" charset="0"/>
                </a:rPr>
                <a:t>	OATH 	OAuth	FIDO2	 REST APIs 	SAML	OIDC	SCIM</a:t>
              </a:r>
            </a:p>
          </p:txBody>
        </p:sp>
      </p:grpSp>
      <p:grpSp>
        <p:nvGrpSpPr>
          <p:cNvPr id="233" name="Group 232">
            <a:extLst>
              <a:ext uri="{FF2B5EF4-FFF2-40B4-BE49-F238E27FC236}">
                <a16:creationId xmlns:a16="http://schemas.microsoft.com/office/drawing/2014/main" id="{CAAE5F2F-3AA1-4980-870E-BD6850D79755}"/>
              </a:ext>
            </a:extLst>
          </p:cNvPr>
          <p:cNvGrpSpPr/>
          <p:nvPr/>
        </p:nvGrpSpPr>
        <p:grpSpPr>
          <a:xfrm>
            <a:off x="5718217" y="3956973"/>
            <a:ext cx="774572" cy="503099"/>
            <a:chOff x="7729348" y="3200400"/>
            <a:chExt cx="774572" cy="503099"/>
          </a:xfrm>
        </p:grpSpPr>
        <p:cxnSp>
          <p:nvCxnSpPr>
            <p:cNvPr id="73" name="Straight Connector 72">
              <a:extLst>
                <a:ext uri="{FF2B5EF4-FFF2-40B4-BE49-F238E27FC236}">
                  <a16:creationId xmlns:a16="http://schemas.microsoft.com/office/drawing/2014/main" id="{621D06D6-778C-44B2-9DA9-8C707558BC5E}"/>
                </a:ext>
              </a:extLst>
            </p:cNvPr>
            <p:cNvCxnSpPr>
              <a:cxnSpLocks/>
            </p:cNvCxnSpPr>
            <p:nvPr/>
          </p:nvCxnSpPr>
          <p:spPr>
            <a:xfrm>
              <a:off x="7731011" y="3611794"/>
              <a:ext cx="0" cy="87545"/>
            </a:xfrm>
            <a:prstGeom prst="line">
              <a:avLst/>
            </a:prstGeom>
            <a:ln w="19050">
              <a:solidFill>
                <a:srgbClr val="2C5967"/>
              </a:solidFill>
              <a:tailEnd type="ova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C1E85D-5021-4A2C-B60A-677652C3AB82}"/>
                </a:ext>
              </a:extLst>
            </p:cNvPr>
            <p:cNvCxnSpPr/>
            <p:nvPr/>
          </p:nvCxnSpPr>
          <p:spPr>
            <a:xfrm>
              <a:off x="7772400" y="3200400"/>
              <a:ext cx="0" cy="365760"/>
            </a:xfrm>
            <a:prstGeom prst="line">
              <a:avLst/>
            </a:prstGeom>
            <a:ln w="19050">
              <a:solidFill>
                <a:srgbClr val="2C5967"/>
              </a:solidFill>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25703CF8-5036-4C1A-88BC-726458A975D2}"/>
                </a:ext>
              </a:extLst>
            </p:cNvPr>
            <p:cNvCxnSpPr/>
            <p:nvPr/>
          </p:nvCxnSpPr>
          <p:spPr>
            <a:xfrm>
              <a:off x="7863840" y="3200400"/>
              <a:ext cx="0" cy="91440"/>
            </a:xfrm>
            <a:prstGeom prst="line">
              <a:avLst/>
            </a:prstGeom>
            <a:ln w="19050">
              <a:solidFill>
                <a:srgbClr val="2C5967"/>
              </a:solidFill>
              <a:tailEnd type="ova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8DAC0F63-BA2A-4A43-A71D-763CEF5EDDD8}"/>
                </a:ext>
              </a:extLst>
            </p:cNvPr>
            <p:cNvCxnSpPr/>
            <p:nvPr/>
          </p:nvCxnSpPr>
          <p:spPr>
            <a:xfrm>
              <a:off x="7955280" y="3200400"/>
              <a:ext cx="0" cy="274320"/>
            </a:xfrm>
            <a:prstGeom prst="line">
              <a:avLst/>
            </a:prstGeom>
            <a:ln w="19050">
              <a:solidFill>
                <a:srgbClr val="2C5967"/>
              </a:solidFill>
              <a:round/>
              <a:tailEnd type="none"/>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82DE064-BEC8-42AB-8227-9F2C766B6009}"/>
                </a:ext>
              </a:extLst>
            </p:cNvPr>
            <p:cNvCxnSpPr/>
            <p:nvPr/>
          </p:nvCxnSpPr>
          <p:spPr>
            <a:xfrm>
              <a:off x="8046720" y="3200400"/>
              <a:ext cx="0" cy="457200"/>
            </a:xfrm>
            <a:prstGeom prst="line">
              <a:avLst/>
            </a:prstGeom>
            <a:ln w="19050">
              <a:solidFill>
                <a:srgbClr val="2C5967"/>
              </a:solidFill>
              <a:tailEnd type="ova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40868FD3-6C63-4CBC-9BC0-D15A4D860DFC}"/>
                </a:ext>
              </a:extLst>
            </p:cNvPr>
            <p:cNvCxnSpPr/>
            <p:nvPr/>
          </p:nvCxnSpPr>
          <p:spPr>
            <a:xfrm>
              <a:off x="8138160" y="3200400"/>
              <a:ext cx="0" cy="365760"/>
            </a:xfrm>
            <a:prstGeom prst="line">
              <a:avLst/>
            </a:prstGeom>
            <a:ln w="19050">
              <a:solidFill>
                <a:srgbClr val="2C5967"/>
              </a:solidFill>
              <a:tailEnd type="none"/>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3F906CC6-9265-4406-8A0C-F79195C8A038}"/>
                </a:ext>
              </a:extLst>
            </p:cNvPr>
            <p:cNvCxnSpPr/>
            <p:nvPr/>
          </p:nvCxnSpPr>
          <p:spPr>
            <a:xfrm>
              <a:off x="8229600" y="3200400"/>
              <a:ext cx="0" cy="274320"/>
            </a:xfrm>
            <a:prstGeom prst="line">
              <a:avLst/>
            </a:prstGeom>
            <a:ln w="19050">
              <a:solidFill>
                <a:srgbClr val="2C5967"/>
              </a:solidFill>
              <a:tailEnd type="ova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290DFD6-9DBC-40BF-9A16-6F04CD7067BE}"/>
                </a:ext>
              </a:extLst>
            </p:cNvPr>
            <p:cNvCxnSpPr/>
            <p:nvPr/>
          </p:nvCxnSpPr>
          <p:spPr>
            <a:xfrm>
              <a:off x="8321040" y="3200400"/>
              <a:ext cx="0" cy="182880"/>
            </a:xfrm>
            <a:prstGeom prst="line">
              <a:avLst/>
            </a:prstGeom>
            <a:ln w="19050">
              <a:solidFill>
                <a:srgbClr val="2C5967"/>
              </a:solidFill>
              <a:tailEnd type="non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878FE541-0B01-421F-8213-B224C3554247}"/>
                </a:ext>
              </a:extLst>
            </p:cNvPr>
            <p:cNvCxnSpPr/>
            <p:nvPr/>
          </p:nvCxnSpPr>
          <p:spPr>
            <a:xfrm>
              <a:off x="8412480" y="3200400"/>
              <a:ext cx="0" cy="91440"/>
            </a:xfrm>
            <a:prstGeom prst="line">
              <a:avLst/>
            </a:prstGeom>
            <a:ln w="19050">
              <a:solidFill>
                <a:srgbClr val="2C5967"/>
              </a:solidFill>
              <a:tailEnd type="ova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FC7B8E06-EF3D-4FDD-ADD9-5F9B58272F2C}"/>
                </a:ext>
              </a:extLst>
            </p:cNvPr>
            <p:cNvCxnSpPr/>
            <p:nvPr/>
          </p:nvCxnSpPr>
          <p:spPr>
            <a:xfrm>
              <a:off x="8503920" y="3200400"/>
              <a:ext cx="0" cy="457200"/>
            </a:xfrm>
            <a:prstGeom prst="line">
              <a:avLst/>
            </a:prstGeom>
            <a:ln w="19050">
              <a:solidFill>
                <a:srgbClr val="2C59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0A905E8-BA02-43AA-9F19-AE2C6CEB0848}"/>
                </a:ext>
              </a:extLst>
            </p:cNvPr>
            <p:cNvCxnSpPr>
              <a:cxnSpLocks/>
            </p:cNvCxnSpPr>
            <p:nvPr/>
          </p:nvCxnSpPr>
          <p:spPr>
            <a:xfrm>
              <a:off x="7909560" y="3516289"/>
              <a:ext cx="0" cy="87545"/>
            </a:xfrm>
            <a:prstGeom prst="line">
              <a:avLst/>
            </a:prstGeom>
            <a:ln w="19050">
              <a:solidFill>
                <a:srgbClr val="2C5967"/>
              </a:solidFill>
              <a:tailEnd type="ova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1498CF09-0EB8-4662-BBC5-3C281B6646D0}"/>
                </a:ext>
              </a:extLst>
            </p:cNvPr>
            <p:cNvCxnSpPr>
              <a:cxnSpLocks/>
            </p:cNvCxnSpPr>
            <p:nvPr/>
          </p:nvCxnSpPr>
          <p:spPr>
            <a:xfrm>
              <a:off x="8189219" y="3615954"/>
              <a:ext cx="0" cy="87545"/>
            </a:xfrm>
            <a:prstGeom prst="line">
              <a:avLst/>
            </a:prstGeom>
            <a:ln w="19050">
              <a:solidFill>
                <a:srgbClr val="2C5967"/>
              </a:solidFill>
              <a:tailEnd type="ova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83BD2A5-7154-4EAB-AD25-9636F44E6862}"/>
                </a:ext>
              </a:extLst>
            </p:cNvPr>
            <p:cNvCxnSpPr>
              <a:cxnSpLocks/>
            </p:cNvCxnSpPr>
            <p:nvPr/>
          </p:nvCxnSpPr>
          <p:spPr>
            <a:xfrm>
              <a:off x="8366760" y="3433506"/>
              <a:ext cx="0" cy="87545"/>
            </a:xfrm>
            <a:prstGeom prst="line">
              <a:avLst/>
            </a:prstGeom>
            <a:ln w="19050">
              <a:solidFill>
                <a:srgbClr val="2C5967"/>
              </a:solidFill>
              <a:tailEnd type="ova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E70AB3D9-F156-4566-AA53-EE1F872773EE}"/>
                </a:ext>
              </a:extLst>
            </p:cNvPr>
            <p:cNvCxnSpPr>
              <a:cxnSpLocks/>
            </p:cNvCxnSpPr>
            <p:nvPr/>
          </p:nvCxnSpPr>
          <p:spPr>
            <a:xfrm flipH="1">
              <a:off x="7729348" y="3560061"/>
              <a:ext cx="42476" cy="60662"/>
            </a:xfrm>
            <a:prstGeom prst="line">
              <a:avLst/>
            </a:prstGeom>
            <a:ln w="19050">
              <a:solidFill>
                <a:srgbClr val="2C5967"/>
              </a:solidFill>
              <a:tailEnd type="none"/>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7E6B77C0-E0AF-4087-8B27-FF131166B08A}"/>
                </a:ext>
              </a:extLst>
            </p:cNvPr>
            <p:cNvCxnSpPr>
              <a:cxnSpLocks/>
            </p:cNvCxnSpPr>
            <p:nvPr/>
          </p:nvCxnSpPr>
          <p:spPr>
            <a:xfrm flipH="1">
              <a:off x="7908984" y="3470135"/>
              <a:ext cx="46220" cy="54115"/>
            </a:xfrm>
            <a:prstGeom prst="line">
              <a:avLst/>
            </a:prstGeom>
            <a:ln w="19050">
              <a:solidFill>
                <a:srgbClr val="2C5967"/>
              </a:solidFill>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BEB7C83C-480F-4314-86FD-C97AEB562694}"/>
                </a:ext>
              </a:extLst>
            </p:cNvPr>
            <p:cNvCxnSpPr>
              <a:cxnSpLocks/>
            </p:cNvCxnSpPr>
            <p:nvPr/>
          </p:nvCxnSpPr>
          <p:spPr>
            <a:xfrm>
              <a:off x="8139168" y="3560061"/>
              <a:ext cx="52432" cy="64361"/>
            </a:xfrm>
            <a:prstGeom prst="line">
              <a:avLst/>
            </a:prstGeom>
            <a:ln w="19050">
              <a:solidFill>
                <a:srgbClr val="2C5967"/>
              </a:solidFill>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19E4E2EF-6129-481D-B3D8-9EE467656EEA}"/>
                </a:ext>
              </a:extLst>
            </p:cNvPr>
            <p:cNvCxnSpPr>
              <a:cxnSpLocks/>
            </p:cNvCxnSpPr>
            <p:nvPr/>
          </p:nvCxnSpPr>
          <p:spPr>
            <a:xfrm>
              <a:off x="8320354" y="3378644"/>
              <a:ext cx="52432" cy="64361"/>
            </a:xfrm>
            <a:prstGeom prst="line">
              <a:avLst/>
            </a:prstGeom>
            <a:ln w="19050">
              <a:solidFill>
                <a:srgbClr val="2C5967"/>
              </a:solidFill>
              <a:tailEnd type="none"/>
            </a:ln>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4E9A40C7-44C0-495B-9D3D-BC1092E8646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8B8580"/>
                </a:solidFill>
                <a:effectLst/>
                <a:uLnTx/>
                <a:uFillTx/>
                <a:latin typeface="Oracle Sans Tab"/>
                <a:ea typeface="+mn-ea"/>
                <a:cs typeface="+mn-cs"/>
              </a:rPr>
              <a:t>Copyright © 2024, </a:t>
            </a:r>
            <a:r>
              <a:rPr kumimoji="0" lang="en-US" sz="900" b="0" i="0" u="none" strike="noStrike" kern="1200" cap="none" spc="0" normalizeH="0" baseline="0" noProof="0" dirty="0">
                <a:ln>
                  <a:noFill/>
                </a:ln>
                <a:solidFill>
                  <a:srgbClr val="8B8580"/>
                </a:solidFill>
                <a:effectLst/>
                <a:uLnTx/>
                <a:uFillTx/>
                <a:latin typeface="Oracle Sans Tab"/>
                <a:ea typeface="+mn-ea"/>
                <a:cs typeface="+mn-cs"/>
              </a:rPr>
              <a:t>Oracle and/or its affiliates</a:t>
            </a:r>
          </a:p>
        </p:txBody>
      </p:sp>
      <p:sp>
        <p:nvSpPr>
          <p:cNvPr id="4" name="Slide Number Placeholder 3">
            <a:extLst>
              <a:ext uri="{FF2B5EF4-FFF2-40B4-BE49-F238E27FC236}">
                <a16:creationId xmlns:a16="http://schemas.microsoft.com/office/drawing/2014/main" id="{FF707F7D-BDDD-4B19-B666-B05F99B2F0B6}"/>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grpSp>
        <p:nvGrpSpPr>
          <p:cNvPr id="10" name="Group 9">
            <a:extLst>
              <a:ext uri="{FF2B5EF4-FFF2-40B4-BE49-F238E27FC236}">
                <a16:creationId xmlns:a16="http://schemas.microsoft.com/office/drawing/2014/main" id="{38679B8C-2D1F-4F1A-805C-02693EC46951}"/>
              </a:ext>
            </a:extLst>
          </p:cNvPr>
          <p:cNvGrpSpPr/>
          <p:nvPr/>
        </p:nvGrpSpPr>
        <p:grpSpPr>
          <a:xfrm>
            <a:off x="2114820" y="2589079"/>
            <a:ext cx="1645920" cy="1069626"/>
            <a:chOff x="2114820" y="2465254"/>
            <a:chExt cx="1645920" cy="1069626"/>
          </a:xfrm>
        </p:grpSpPr>
        <p:pic>
          <p:nvPicPr>
            <p:cNvPr id="263" name="Graphic 262" descr="Connections">
              <a:extLst>
                <a:ext uri="{FF2B5EF4-FFF2-40B4-BE49-F238E27FC236}">
                  <a16:creationId xmlns:a16="http://schemas.microsoft.com/office/drawing/2014/main" id="{45C708DF-7AD5-4283-9008-D90BDEB49014}"/>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2616492" y="2465254"/>
              <a:ext cx="640080" cy="640080"/>
            </a:xfrm>
            <a:prstGeom prst="rect">
              <a:avLst/>
            </a:prstGeom>
          </p:spPr>
        </p:pic>
        <p:sp>
          <p:nvSpPr>
            <p:cNvPr id="267" name="TextBox 266">
              <a:extLst>
                <a:ext uri="{FF2B5EF4-FFF2-40B4-BE49-F238E27FC236}">
                  <a16:creationId xmlns:a16="http://schemas.microsoft.com/office/drawing/2014/main" id="{B1C293FE-BF71-49CE-976C-DF3A9B48BD1C}"/>
                </a:ext>
              </a:extLst>
            </p:cNvPr>
            <p:cNvSpPr txBox="1"/>
            <p:nvPr/>
          </p:nvSpPr>
          <p:spPr>
            <a:xfrm>
              <a:off x="2114820" y="3169120"/>
              <a:ext cx="1645920" cy="365760"/>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Oracle Sans" panose="020B0503020204020204" pitchFamily="34" charset="0"/>
                  <a:ea typeface="+mn-ea"/>
                  <a:cs typeface="Oracle Sans" panose="020B0503020204020204" pitchFamily="34" charset="0"/>
                </a:rPr>
                <a:t>Social Logon</a:t>
              </a:r>
            </a:p>
          </p:txBody>
        </p:sp>
      </p:grpSp>
      <p:grpSp>
        <p:nvGrpSpPr>
          <p:cNvPr id="2" name="Group 1">
            <a:extLst>
              <a:ext uri="{FF2B5EF4-FFF2-40B4-BE49-F238E27FC236}">
                <a16:creationId xmlns:a16="http://schemas.microsoft.com/office/drawing/2014/main" id="{07455F14-36B1-4B6E-B68C-BF3524E30818}"/>
              </a:ext>
            </a:extLst>
          </p:cNvPr>
          <p:cNvGrpSpPr/>
          <p:nvPr/>
        </p:nvGrpSpPr>
        <p:grpSpPr>
          <a:xfrm>
            <a:off x="8475334" y="2625942"/>
            <a:ext cx="1645920" cy="1031828"/>
            <a:chOff x="8318923" y="2441957"/>
            <a:chExt cx="1645920" cy="1031828"/>
          </a:xfrm>
        </p:grpSpPr>
        <p:pic>
          <p:nvPicPr>
            <p:cNvPr id="269" name="Graphic 268" descr="Checklist RTL">
              <a:extLst>
                <a:ext uri="{FF2B5EF4-FFF2-40B4-BE49-F238E27FC236}">
                  <a16:creationId xmlns:a16="http://schemas.microsoft.com/office/drawing/2014/main" id="{714AA044-46B2-4724-93F0-123D640B8684}"/>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8847551" y="2441957"/>
              <a:ext cx="587208" cy="587208"/>
            </a:xfrm>
            <a:prstGeom prst="rect">
              <a:avLst/>
            </a:prstGeom>
          </p:spPr>
        </p:pic>
        <p:sp>
          <p:nvSpPr>
            <p:cNvPr id="270" name="TextBox 269">
              <a:extLst>
                <a:ext uri="{FF2B5EF4-FFF2-40B4-BE49-F238E27FC236}">
                  <a16:creationId xmlns:a16="http://schemas.microsoft.com/office/drawing/2014/main" id="{81774576-F5F6-4ECB-86E4-6099E4F087CC}"/>
                </a:ext>
              </a:extLst>
            </p:cNvPr>
            <p:cNvSpPr txBox="1"/>
            <p:nvPr/>
          </p:nvSpPr>
          <p:spPr>
            <a:xfrm>
              <a:off x="8318923" y="3108025"/>
              <a:ext cx="1645920" cy="365760"/>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Oracle Sans" panose="020B0503020204020204" pitchFamily="34" charset="0"/>
                  <a:ea typeface="+mn-ea"/>
                  <a:cs typeface="Oracle Sans" panose="020B0503020204020204" pitchFamily="34" charset="0"/>
                </a:rPr>
                <a:t>Terms of Use</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Oracle Sans" panose="020B0503020204020204" pitchFamily="34" charset="0"/>
                  <a:ea typeface="+mn-ea"/>
                  <a:cs typeface="Oracle Sans" panose="020B0503020204020204" pitchFamily="34" charset="0"/>
                </a:rPr>
                <a:t>Consent</a:t>
              </a:r>
            </a:p>
          </p:txBody>
        </p:sp>
      </p:grpSp>
      <p:grpSp>
        <p:nvGrpSpPr>
          <p:cNvPr id="441" name="Group 440">
            <a:extLst>
              <a:ext uri="{FF2B5EF4-FFF2-40B4-BE49-F238E27FC236}">
                <a16:creationId xmlns:a16="http://schemas.microsoft.com/office/drawing/2014/main" id="{E22E9DB2-3E5E-45D5-9697-2ABABEEA39E2}"/>
              </a:ext>
            </a:extLst>
          </p:cNvPr>
          <p:cNvGrpSpPr/>
          <p:nvPr/>
        </p:nvGrpSpPr>
        <p:grpSpPr>
          <a:xfrm>
            <a:off x="3049629" y="4043196"/>
            <a:ext cx="7367584" cy="1893177"/>
            <a:chOff x="3049629" y="3993092"/>
            <a:chExt cx="7367584" cy="1893177"/>
          </a:xfrm>
        </p:grpSpPr>
        <p:grpSp>
          <p:nvGrpSpPr>
            <p:cNvPr id="238" name="Group 237">
              <a:extLst>
                <a:ext uri="{FF2B5EF4-FFF2-40B4-BE49-F238E27FC236}">
                  <a16:creationId xmlns:a16="http://schemas.microsoft.com/office/drawing/2014/main" id="{56604AC7-0C27-4887-8C96-5258BA8D4D94}"/>
                </a:ext>
              </a:extLst>
            </p:cNvPr>
            <p:cNvGrpSpPr/>
            <p:nvPr/>
          </p:nvGrpSpPr>
          <p:grpSpPr>
            <a:xfrm>
              <a:off x="6720036" y="4826121"/>
              <a:ext cx="1148848" cy="1060148"/>
              <a:chOff x="1488838" y="2551796"/>
              <a:chExt cx="1148848" cy="1060148"/>
            </a:xfrm>
          </p:grpSpPr>
          <p:grpSp>
            <p:nvGrpSpPr>
              <p:cNvPr id="237" name="Group 236">
                <a:extLst>
                  <a:ext uri="{FF2B5EF4-FFF2-40B4-BE49-F238E27FC236}">
                    <a16:creationId xmlns:a16="http://schemas.microsoft.com/office/drawing/2014/main" id="{B1346910-7D53-40A8-9D65-69FE25A6F69D}"/>
                  </a:ext>
                </a:extLst>
              </p:cNvPr>
              <p:cNvGrpSpPr/>
              <p:nvPr/>
            </p:nvGrpSpPr>
            <p:grpSpPr>
              <a:xfrm>
                <a:off x="1581598" y="2551796"/>
                <a:ext cx="964826" cy="738908"/>
                <a:chOff x="1581598" y="2551796"/>
                <a:chExt cx="964826" cy="738908"/>
              </a:xfrm>
            </p:grpSpPr>
            <p:grpSp>
              <p:nvGrpSpPr>
                <p:cNvPr id="133" name="Group 132">
                  <a:extLst>
                    <a:ext uri="{FF2B5EF4-FFF2-40B4-BE49-F238E27FC236}">
                      <a16:creationId xmlns:a16="http://schemas.microsoft.com/office/drawing/2014/main" id="{104213CD-734E-46A5-937F-CF0719B294B5}"/>
                    </a:ext>
                  </a:extLst>
                </p:cNvPr>
                <p:cNvGrpSpPr/>
                <p:nvPr/>
              </p:nvGrpSpPr>
              <p:grpSpPr>
                <a:xfrm>
                  <a:off x="1581598" y="2551796"/>
                  <a:ext cx="473271" cy="554182"/>
                  <a:chOff x="1131010" y="3845407"/>
                  <a:chExt cx="473271" cy="554182"/>
                </a:xfrm>
              </p:grpSpPr>
              <p:sp>
                <p:nvSpPr>
                  <p:cNvPr id="134" name="Rectangle: Rounded Corners 133">
                    <a:extLst>
                      <a:ext uri="{FF2B5EF4-FFF2-40B4-BE49-F238E27FC236}">
                        <a16:creationId xmlns:a16="http://schemas.microsoft.com/office/drawing/2014/main" id="{8576D3EF-B944-49DC-8858-D257C3AB6202}"/>
                      </a:ext>
                    </a:extLst>
                  </p:cNvPr>
                  <p:cNvSpPr/>
                  <p:nvPr/>
                </p:nvSpPr>
                <p:spPr>
                  <a:xfrm>
                    <a:off x="1131010" y="3845407"/>
                    <a:ext cx="473271" cy="554182"/>
                  </a:xfrm>
                  <a:prstGeom prst="roundRect">
                    <a:avLst>
                      <a:gd name="adj" fmla="val 7401"/>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grpSp>
                <p:nvGrpSpPr>
                  <p:cNvPr id="135" name="Group 134">
                    <a:extLst>
                      <a:ext uri="{FF2B5EF4-FFF2-40B4-BE49-F238E27FC236}">
                        <a16:creationId xmlns:a16="http://schemas.microsoft.com/office/drawing/2014/main" id="{7D1D9CFA-55FD-40AC-A973-44336746D5F0}"/>
                      </a:ext>
                    </a:extLst>
                  </p:cNvPr>
                  <p:cNvGrpSpPr/>
                  <p:nvPr/>
                </p:nvGrpSpPr>
                <p:grpSpPr>
                  <a:xfrm>
                    <a:off x="1194287" y="3935185"/>
                    <a:ext cx="349327" cy="116807"/>
                    <a:chOff x="1181530" y="3935185"/>
                    <a:chExt cx="349327" cy="116807"/>
                  </a:xfrm>
                </p:grpSpPr>
                <p:sp>
                  <p:nvSpPr>
                    <p:cNvPr id="142" name="Rectangle: Rounded Corners 141">
                      <a:extLst>
                        <a:ext uri="{FF2B5EF4-FFF2-40B4-BE49-F238E27FC236}">
                          <a16:creationId xmlns:a16="http://schemas.microsoft.com/office/drawing/2014/main" id="{219F0544-68FC-4C38-AD35-3EF8117500B0}"/>
                        </a:ext>
                      </a:extLst>
                    </p:cNvPr>
                    <p:cNvSpPr/>
                    <p:nvPr/>
                  </p:nvSpPr>
                  <p:spPr>
                    <a:xfrm>
                      <a:off x="1181530" y="3935185"/>
                      <a:ext cx="106935" cy="116807"/>
                    </a:xfrm>
                    <a:prstGeom prst="roundRect">
                      <a:avLst>
                        <a:gd name="adj" fmla="val 219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143" name="Rectangle: Rounded Corners 142">
                      <a:extLst>
                        <a:ext uri="{FF2B5EF4-FFF2-40B4-BE49-F238E27FC236}">
                          <a16:creationId xmlns:a16="http://schemas.microsoft.com/office/drawing/2014/main" id="{1C89047B-90C9-4CDF-B6F8-C2C6C75072C3}"/>
                        </a:ext>
                      </a:extLst>
                    </p:cNvPr>
                    <p:cNvSpPr/>
                    <p:nvPr/>
                  </p:nvSpPr>
                  <p:spPr>
                    <a:xfrm>
                      <a:off x="1304478" y="3935185"/>
                      <a:ext cx="106935" cy="116807"/>
                    </a:xfrm>
                    <a:prstGeom prst="roundRect">
                      <a:avLst>
                        <a:gd name="adj" fmla="val 219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144" name="Rectangle: Rounded Corners 143">
                      <a:extLst>
                        <a:ext uri="{FF2B5EF4-FFF2-40B4-BE49-F238E27FC236}">
                          <a16:creationId xmlns:a16="http://schemas.microsoft.com/office/drawing/2014/main" id="{7CDA5E88-2AC1-4395-92C5-B3798A1F8C90}"/>
                        </a:ext>
                      </a:extLst>
                    </p:cNvPr>
                    <p:cNvSpPr/>
                    <p:nvPr/>
                  </p:nvSpPr>
                  <p:spPr>
                    <a:xfrm>
                      <a:off x="1423922" y="3935185"/>
                      <a:ext cx="106935" cy="116807"/>
                    </a:xfrm>
                    <a:prstGeom prst="roundRect">
                      <a:avLst>
                        <a:gd name="adj" fmla="val 219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grpSp>
              <p:grpSp>
                <p:nvGrpSpPr>
                  <p:cNvPr id="136" name="Group 135">
                    <a:extLst>
                      <a:ext uri="{FF2B5EF4-FFF2-40B4-BE49-F238E27FC236}">
                        <a16:creationId xmlns:a16="http://schemas.microsoft.com/office/drawing/2014/main" id="{85F2E23F-9C7F-4E8F-98D7-70C9EF4539FB}"/>
                      </a:ext>
                    </a:extLst>
                  </p:cNvPr>
                  <p:cNvGrpSpPr/>
                  <p:nvPr/>
                </p:nvGrpSpPr>
                <p:grpSpPr>
                  <a:xfrm>
                    <a:off x="1194287" y="4066115"/>
                    <a:ext cx="349327" cy="116807"/>
                    <a:chOff x="1181530" y="3935185"/>
                    <a:chExt cx="349327" cy="116807"/>
                  </a:xfrm>
                </p:grpSpPr>
                <p:sp>
                  <p:nvSpPr>
                    <p:cNvPr id="139" name="Rectangle: Rounded Corners 138">
                      <a:extLst>
                        <a:ext uri="{FF2B5EF4-FFF2-40B4-BE49-F238E27FC236}">
                          <a16:creationId xmlns:a16="http://schemas.microsoft.com/office/drawing/2014/main" id="{D703F6A8-0061-4A0B-96EA-81E55778B483}"/>
                        </a:ext>
                      </a:extLst>
                    </p:cNvPr>
                    <p:cNvSpPr/>
                    <p:nvPr/>
                  </p:nvSpPr>
                  <p:spPr>
                    <a:xfrm>
                      <a:off x="1181530" y="3935185"/>
                      <a:ext cx="106935" cy="116807"/>
                    </a:xfrm>
                    <a:prstGeom prst="roundRect">
                      <a:avLst>
                        <a:gd name="adj" fmla="val 219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140" name="Rectangle: Rounded Corners 139">
                      <a:extLst>
                        <a:ext uri="{FF2B5EF4-FFF2-40B4-BE49-F238E27FC236}">
                          <a16:creationId xmlns:a16="http://schemas.microsoft.com/office/drawing/2014/main" id="{C688AAC5-1A0E-4972-8E38-49A26996646D}"/>
                        </a:ext>
                      </a:extLst>
                    </p:cNvPr>
                    <p:cNvSpPr/>
                    <p:nvPr/>
                  </p:nvSpPr>
                  <p:spPr>
                    <a:xfrm>
                      <a:off x="1304478" y="3935185"/>
                      <a:ext cx="106935" cy="116807"/>
                    </a:xfrm>
                    <a:prstGeom prst="roundRect">
                      <a:avLst>
                        <a:gd name="adj" fmla="val 219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141" name="Rectangle: Rounded Corners 140">
                      <a:extLst>
                        <a:ext uri="{FF2B5EF4-FFF2-40B4-BE49-F238E27FC236}">
                          <a16:creationId xmlns:a16="http://schemas.microsoft.com/office/drawing/2014/main" id="{21056A43-2E2B-448C-BC5C-7FA660E68F60}"/>
                        </a:ext>
                      </a:extLst>
                    </p:cNvPr>
                    <p:cNvSpPr/>
                    <p:nvPr/>
                  </p:nvSpPr>
                  <p:spPr>
                    <a:xfrm>
                      <a:off x="1423922" y="3935185"/>
                      <a:ext cx="106935" cy="116807"/>
                    </a:xfrm>
                    <a:prstGeom prst="roundRect">
                      <a:avLst>
                        <a:gd name="adj" fmla="val 2193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grpSp>
              <p:sp>
                <p:nvSpPr>
                  <p:cNvPr id="137" name="Rectangle: Rounded Corners 136">
                    <a:extLst>
                      <a:ext uri="{FF2B5EF4-FFF2-40B4-BE49-F238E27FC236}">
                        <a16:creationId xmlns:a16="http://schemas.microsoft.com/office/drawing/2014/main" id="{E06544EB-0A0B-4C8A-875C-72E8BAA9F190}"/>
                      </a:ext>
                    </a:extLst>
                  </p:cNvPr>
                  <p:cNvSpPr/>
                  <p:nvPr/>
                </p:nvSpPr>
                <p:spPr>
                  <a:xfrm>
                    <a:off x="1191679" y="4197045"/>
                    <a:ext cx="351935" cy="116807"/>
                  </a:xfrm>
                  <a:prstGeom prst="roundRect">
                    <a:avLst>
                      <a:gd name="adj" fmla="val 21931"/>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138" name="Oval 137">
                    <a:extLst>
                      <a:ext uri="{FF2B5EF4-FFF2-40B4-BE49-F238E27FC236}">
                        <a16:creationId xmlns:a16="http://schemas.microsoft.com/office/drawing/2014/main" id="{1987D4A1-4EE9-486B-B72B-989251ED7567}"/>
                      </a:ext>
                    </a:extLst>
                  </p:cNvPr>
                  <p:cNvSpPr/>
                  <p:nvPr/>
                </p:nvSpPr>
                <p:spPr>
                  <a:xfrm>
                    <a:off x="1467469" y="4230663"/>
                    <a:ext cx="45719" cy="45719"/>
                  </a:xfrm>
                  <a:prstGeom prst="ellipse">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grpSp>
            <p:pic>
              <p:nvPicPr>
                <p:cNvPr id="194" name="Graphic 193" descr="Database">
                  <a:extLst>
                    <a:ext uri="{FF2B5EF4-FFF2-40B4-BE49-F238E27FC236}">
                      <a16:creationId xmlns:a16="http://schemas.microsoft.com/office/drawing/2014/main" id="{8FB595B4-BEC9-4ABB-B9FC-7B8C5A48612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2031827" y="2825696"/>
                  <a:ext cx="514597" cy="465008"/>
                </a:xfrm>
                <a:prstGeom prst="rect">
                  <a:avLst/>
                </a:prstGeom>
                <a:effectLst/>
              </p:spPr>
            </p:pic>
          </p:grpSp>
          <p:sp>
            <p:nvSpPr>
              <p:cNvPr id="236" name="TextBox 235">
                <a:extLst>
                  <a:ext uri="{FF2B5EF4-FFF2-40B4-BE49-F238E27FC236}">
                    <a16:creationId xmlns:a16="http://schemas.microsoft.com/office/drawing/2014/main" id="{565BAEEB-BAAD-4EAC-9762-7F431025B95C}"/>
                  </a:ext>
                </a:extLst>
              </p:cNvPr>
              <p:cNvSpPr txBox="1"/>
              <p:nvPr/>
            </p:nvSpPr>
            <p:spPr>
              <a:xfrm>
                <a:off x="1488838" y="3304827"/>
                <a:ext cx="1148848" cy="307117"/>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C5967"/>
                    </a:solidFill>
                    <a:effectLst/>
                    <a:uLnTx/>
                    <a:uFillTx/>
                    <a:latin typeface="Oracle Sans" panose="020B0503020204020204" pitchFamily="34" charset="0"/>
                    <a:ea typeface="+mn-ea"/>
                    <a:cs typeface="Oracle Sans" panose="020B0503020204020204" pitchFamily="34" charset="0"/>
                  </a:rPr>
                  <a:t>Custom App</a:t>
                </a:r>
              </a:p>
            </p:txBody>
          </p:sp>
        </p:grpSp>
        <p:grpSp>
          <p:nvGrpSpPr>
            <p:cNvPr id="276" name="Group 275">
              <a:extLst>
                <a:ext uri="{FF2B5EF4-FFF2-40B4-BE49-F238E27FC236}">
                  <a16:creationId xmlns:a16="http://schemas.microsoft.com/office/drawing/2014/main" id="{99650BE0-A426-4A70-9F38-DD62F3988CD6}"/>
                </a:ext>
              </a:extLst>
            </p:cNvPr>
            <p:cNvGrpSpPr/>
            <p:nvPr/>
          </p:nvGrpSpPr>
          <p:grpSpPr>
            <a:xfrm>
              <a:off x="4624484" y="4791585"/>
              <a:ext cx="1148848" cy="1005961"/>
              <a:chOff x="3187434" y="4293352"/>
              <a:chExt cx="1148848" cy="1005961"/>
            </a:xfrm>
          </p:grpSpPr>
          <p:pic>
            <p:nvPicPr>
              <p:cNvPr id="274" name="Graphic 273" descr="Programmer">
                <a:extLst>
                  <a:ext uri="{FF2B5EF4-FFF2-40B4-BE49-F238E27FC236}">
                    <a16:creationId xmlns:a16="http://schemas.microsoft.com/office/drawing/2014/main" id="{909EC7AF-96AE-4E43-B2F9-C26DB4B02935}"/>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3443970" y="4293352"/>
                <a:ext cx="635776" cy="635776"/>
              </a:xfrm>
              <a:prstGeom prst="rect">
                <a:avLst/>
              </a:prstGeom>
            </p:spPr>
          </p:pic>
          <p:sp>
            <p:nvSpPr>
              <p:cNvPr id="275" name="TextBox 274">
                <a:extLst>
                  <a:ext uri="{FF2B5EF4-FFF2-40B4-BE49-F238E27FC236}">
                    <a16:creationId xmlns:a16="http://schemas.microsoft.com/office/drawing/2014/main" id="{B2A48722-228A-409D-BD32-85CAF401B2E6}"/>
                  </a:ext>
                </a:extLst>
              </p:cNvPr>
              <p:cNvSpPr txBox="1"/>
              <p:nvPr/>
            </p:nvSpPr>
            <p:spPr>
              <a:xfrm>
                <a:off x="3187434" y="4992196"/>
                <a:ext cx="1148848" cy="307117"/>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C5967"/>
                    </a:solidFill>
                    <a:effectLst/>
                    <a:uLnTx/>
                    <a:uFillTx/>
                    <a:latin typeface="Oracle Sans" panose="020B0503020204020204" pitchFamily="34" charset="0"/>
                    <a:ea typeface="+mn-ea"/>
                    <a:cs typeface="Oracle Sans" panose="020B0503020204020204" pitchFamily="34" charset="0"/>
                  </a:rPr>
                  <a:t>SDKs and Sample Code</a:t>
                </a:r>
              </a:p>
            </p:txBody>
          </p:sp>
        </p:grpSp>
        <p:cxnSp>
          <p:nvCxnSpPr>
            <p:cNvPr id="278" name="Straight Arrow Connector 277">
              <a:extLst>
                <a:ext uri="{FF2B5EF4-FFF2-40B4-BE49-F238E27FC236}">
                  <a16:creationId xmlns:a16="http://schemas.microsoft.com/office/drawing/2014/main" id="{5D3551D3-A547-43A6-8CCC-39FF0ECD7373}"/>
                </a:ext>
              </a:extLst>
            </p:cNvPr>
            <p:cNvCxnSpPr>
              <a:cxnSpLocks/>
            </p:cNvCxnSpPr>
            <p:nvPr/>
          </p:nvCxnSpPr>
          <p:spPr>
            <a:xfrm>
              <a:off x="5542397" y="5234236"/>
              <a:ext cx="1036955" cy="0"/>
            </a:xfrm>
            <a:prstGeom prst="straightConnector1">
              <a:avLst/>
            </a:prstGeom>
            <a:ln w="25400">
              <a:solidFill>
                <a:srgbClr val="2C5967"/>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8FBB43A8-AB41-4175-8501-D24E8E491ECB}"/>
                </a:ext>
              </a:extLst>
            </p:cNvPr>
            <p:cNvCxnSpPr>
              <a:cxnSpLocks/>
            </p:cNvCxnSpPr>
            <p:nvPr/>
          </p:nvCxnSpPr>
          <p:spPr>
            <a:xfrm flipV="1">
              <a:off x="5178669" y="3993092"/>
              <a:ext cx="0" cy="750276"/>
            </a:xfrm>
            <a:prstGeom prst="straightConnector1">
              <a:avLst/>
            </a:prstGeom>
            <a:ln w="25400">
              <a:solidFill>
                <a:srgbClr val="2C5967"/>
              </a:solidFill>
              <a:tailEnd type="triangle"/>
            </a:ln>
          </p:spPr>
          <p:style>
            <a:lnRef idx="1">
              <a:schemeClr val="accent1"/>
            </a:lnRef>
            <a:fillRef idx="0">
              <a:schemeClr val="accent1"/>
            </a:fillRef>
            <a:effectRef idx="0">
              <a:schemeClr val="accent1"/>
            </a:effectRef>
            <a:fontRef idx="minor">
              <a:schemeClr val="tx1"/>
            </a:fontRef>
          </p:style>
        </p:cxnSp>
        <p:sp>
          <p:nvSpPr>
            <p:cNvPr id="286" name="TextBox 285">
              <a:extLst>
                <a:ext uri="{FF2B5EF4-FFF2-40B4-BE49-F238E27FC236}">
                  <a16:creationId xmlns:a16="http://schemas.microsoft.com/office/drawing/2014/main" id="{95122CAB-D1E3-4E81-A830-833CC3B7F705}"/>
                </a:ext>
              </a:extLst>
            </p:cNvPr>
            <p:cNvSpPr txBox="1"/>
            <p:nvPr/>
          </p:nvSpPr>
          <p:spPr>
            <a:xfrm>
              <a:off x="3049629" y="4250788"/>
              <a:ext cx="1992917" cy="365760"/>
            </a:xfrm>
            <a:prstGeom prst="rect">
              <a:avLst/>
            </a:prstGeom>
            <a:noFill/>
          </p:spPr>
          <p:txBody>
            <a:bodyPr wrap="square" lIns="0" tIns="0" rIns="0" bIns="0" rtlCol="0" anchor="ctr">
              <a:no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C5967"/>
                  </a:solidFill>
                  <a:effectLst/>
                  <a:uLnTx/>
                  <a:uFillTx/>
                  <a:latin typeface="Oracle Sans" panose="020B0503020204020204" pitchFamily="34" charset="0"/>
                  <a:ea typeface="+mn-ea"/>
                  <a:cs typeface="Oracle Sans" panose="020B0503020204020204" pitchFamily="34" charset="0"/>
                </a:rPr>
                <a:t>Authentication Policies</a:t>
              </a:r>
            </a:p>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C5967"/>
                  </a:solidFill>
                  <a:effectLst/>
                  <a:uLnTx/>
                  <a:uFillTx/>
                  <a:latin typeface="Oracle Sans" panose="020B0503020204020204" pitchFamily="34" charset="0"/>
                  <a:ea typeface="+mn-ea"/>
                  <a:cs typeface="Oracle Sans" panose="020B0503020204020204" pitchFamily="34" charset="0"/>
                </a:rPr>
                <a:t>and Configuration</a:t>
              </a:r>
            </a:p>
          </p:txBody>
        </p:sp>
        <p:sp>
          <p:nvSpPr>
            <p:cNvPr id="290" name="TextBox 289">
              <a:extLst>
                <a:ext uri="{FF2B5EF4-FFF2-40B4-BE49-F238E27FC236}">
                  <a16:creationId xmlns:a16="http://schemas.microsoft.com/office/drawing/2014/main" id="{B92B480C-A453-48AC-86B3-C17DCDFAB960}"/>
                </a:ext>
              </a:extLst>
            </p:cNvPr>
            <p:cNvSpPr txBox="1"/>
            <p:nvPr/>
          </p:nvSpPr>
          <p:spPr>
            <a:xfrm>
              <a:off x="7149255" y="4250788"/>
              <a:ext cx="3267958" cy="365760"/>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C5967"/>
                  </a:solidFill>
                  <a:effectLst/>
                  <a:uLnTx/>
                  <a:uFillTx/>
                  <a:latin typeface="Oracle Sans" panose="020B0503020204020204" pitchFamily="34" charset="0"/>
                  <a:ea typeface="+mn-ea"/>
                  <a:cs typeface="Oracle Sans" panose="020B0503020204020204" pitchFamily="34" charset="0"/>
                </a:rPr>
                <a:t>Authentication and User Management</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C5967"/>
                  </a:solidFill>
                  <a:effectLst/>
                  <a:uLnTx/>
                  <a:uFillTx/>
                  <a:latin typeface="Oracle Sans" panose="020B0503020204020204" pitchFamily="34" charset="0"/>
                  <a:ea typeface="+mn-ea"/>
                  <a:cs typeface="Oracle Sans" panose="020B0503020204020204" pitchFamily="34" charset="0"/>
                </a:rPr>
                <a:t>Fully Customizable User Interfaces</a:t>
              </a:r>
            </a:p>
          </p:txBody>
        </p:sp>
        <p:cxnSp>
          <p:nvCxnSpPr>
            <p:cNvPr id="291" name="Straight Arrow Connector 290">
              <a:extLst>
                <a:ext uri="{FF2B5EF4-FFF2-40B4-BE49-F238E27FC236}">
                  <a16:creationId xmlns:a16="http://schemas.microsoft.com/office/drawing/2014/main" id="{B7052F70-DE57-4092-9D79-C3DE00003F75}"/>
                </a:ext>
              </a:extLst>
            </p:cNvPr>
            <p:cNvCxnSpPr>
              <a:cxnSpLocks/>
            </p:cNvCxnSpPr>
            <p:nvPr/>
          </p:nvCxnSpPr>
          <p:spPr>
            <a:xfrm flipV="1">
              <a:off x="6983008" y="3994247"/>
              <a:ext cx="0" cy="750276"/>
            </a:xfrm>
            <a:prstGeom prst="straightConnector1">
              <a:avLst/>
            </a:prstGeom>
            <a:ln w="25400">
              <a:solidFill>
                <a:srgbClr val="2C5967"/>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1406FA7-F4A8-4585-9490-5BCF3A7ED2FB}"/>
              </a:ext>
            </a:extLst>
          </p:cNvPr>
          <p:cNvGrpSpPr/>
          <p:nvPr/>
        </p:nvGrpSpPr>
        <p:grpSpPr>
          <a:xfrm>
            <a:off x="6353790" y="2577254"/>
            <a:ext cx="1645920" cy="1082351"/>
            <a:chOff x="6257534" y="2393269"/>
            <a:chExt cx="1645920" cy="1082351"/>
          </a:xfrm>
        </p:grpSpPr>
        <p:pic>
          <p:nvPicPr>
            <p:cNvPr id="294" name="Graphic 293" descr="Employee badge">
              <a:extLst>
                <a:ext uri="{FF2B5EF4-FFF2-40B4-BE49-F238E27FC236}">
                  <a16:creationId xmlns:a16="http://schemas.microsoft.com/office/drawing/2014/main" id="{C8F58DA4-0892-430D-9E24-A7D7924C001A}"/>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6772355" y="2393269"/>
              <a:ext cx="628151" cy="628151"/>
            </a:xfrm>
            <a:prstGeom prst="rect">
              <a:avLst/>
            </a:prstGeom>
          </p:spPr>
        </p:pic>
        <p:sp>
          <p:nvSpPr>
            <p:cNvPr id="295" name="TextBox 294">
              <a:extLst>
                <a:ext uri="{FF2B5EF4-FFF2-40B4-BE49-F238E27FC236}">
                  <a16:creationId xmlns:a16="http://schemas.microsoft.com/office/drawing/2014/main" id="{67A0C366-018A-47C2-B567-B7BDB691D919}"/>
                </a:ext>
              </a:extLst>
            </p:cNvPr>
            <p:cNvSpPr txBox="1"/>
            <p:nvPr/>
          </p:nvSpPr>
          <p:spPr>
            <a:xfrm>
              <a:off x="6257534" y="3109860"/>
              <a:ext cx="1645920" cy="365760"/>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Oracle Sans" panose="020B0503020204020204" pitchFamily="34" charset="0"/>
                  <a:ea typeface="+mn-ea"/>
                  <a:cs typeface="Oracle Sans" panose="020B0503020204020204" pitchFamily="34" charset="0"/>
                </a:rPr>
                <a:t>Self-Registration</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Oracle Sans" panose="020B0503020204020204" pitchFamily="34" charset="0"/>
                  <a:ea typeface="+mn-ea"/>
                  <a:cs typeface="Oracle Sans" panose="020B0503020204020204" pitchFamily="34" charset="0"/>
                </a:rPr>
                <a:t>Self-Service</a:t>
              </a:r>
            </a:p>
          </p:txBody>
        </p:sp>
      </p:grpSp>
      <p:sp>
        <p:nvSpPr>
          <p:cNvPr id="87" name="Title 238">
            <a:extLst>
              <a:ext uri="{FF2B5EF4-FFF2-40B4-BE49-F238E27FC236}">
                <a16:creationId xmlns:a16="http://schemas.microsoft.com/office/drawing/2014/main" id="{F8D9FED0-60E7-4D05-94C0-EB08F7D5CF6F}"/>
              </a:ext>
            </a:extLst>
          </p:cNvPr>
          <p:cNvSpPr txBox="1">
            <a:spLocks/>
          </p:cNvSpPr>
          <p:nvPr/>
        </p:nvSpPr>
        <p:spPr>
          <a:xfrm>
            <a:off x="768875" y="182403"/>
            <a:ext cx="10671048" cy="822960"/>
          </a:xfrm>
          <a:prstGeom prst="rect">
            <a:avLst/>
          </a:prstGeom>
        </p:spPr>
        <p:txBody>
          <a:bodyPr lIns="0" tIns="0" rIns="0" bIns="0" anchor="b"/>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312D2A"/>
                </a:solidFill>
                <a:effectLst/>
                <a:uLnTx/>
                <a:uFillTx/>
                <a:latin typeface="Oracle Sans Tab"/>
                <a:ea typeface="+mn-ea"/>
                <a:cs typeface="+mj-cs"/>
              </a:rPr>
              <a:t>OCI Identity &amp; Access Management (OCI IAM)</a:t>
            </a:r>
            <a:endParaRPr kumimoji="0" lang="en-US" sz="2400" b="1" i="0" u="none" strike="noStrike" kern="1200" cap="none" spc="0" normalizeH="0" baseline="0" noProof="0" dirty="0">
              <a:ln>
                <a:noFill/>
              </a:ln>
              <a:solidFill>
                <a:srgbClr val="312D2A">
                  <a:lumMod val="75000"/>
                  <a:lumOff val="25000"/>
                </a:srgbClr>
              </a:solidFill>
              <a:effectLst/>
              <a:uLnTx/>
              <a:uFillTx/>
              <a:latin typeface="Oracle Sans Tab"/>
              <a:ea typeface="+mn-ea"/>
              <a:cs typeface="+mj-cs"/>
            </a:endParaRPr>
          </a:p>
        </p:txBody>
      </p:sp>
      <p:sp>
        <p:nvSpPr>
          <p:cNvPr id="88" name="Text Placeholder 4">
            <a:extLst>
              <a:ext uri="{FF2B5EF4-FFF2-40B4-BE49-F238E27FC236}">
                <a16:creationId xmlns:a16="http://schemas.microsoft.com/office/drawing/2014/main" id="{1886C9DD-390B-4997-A229-B8C000FBF557}"/>
              </a:ext>
            </a:extLst>
          </p:cNvPr>
          <p:cNvSpPr txBox="1">
            <a:spLocks/>
          </p:cNvSpPr>
          <p:nvPr/>
        </p:nvSpPr>
        <p:spPr>
          <a:xfrm>
            <a:off x="766763" y="101470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12D2A">
                    <a:lumMod val="75000"/>
                    <a:lumOff val="25000"/>
                  </a:srgbClr>
                </a:solidFill>
                <a:effectLst/>
                <a:uLnTx/>
                <a:uFillTx/>
                <a:latin typeface="Oracle Sans Tab"/>
                <a:ea typeface="+mn-ea"/>
                <a:cs typeface="+mn-cs"/>
              </a:rPr>
              <a:t>For Application Developers</a:t>
            </a:r>
          </a:p>
        </p:txBody>
      </p:sp>
      <p:grpSp>
        <p:nvGrpSpPr>
          <p:cNvPr id="8" name="Group 7">
            <a:extLst>
              <a:ext uri="{FF2B5EF4-FFF2-40B4-BE49-F238E27FC236}">
                <a16:creationId xmlns:a16="http://schemas.microsoft.com/office/drawing/2014/main" id="{BF340342-0C78-47C0-8674-9D026BDA63E4}"/>
              </a:ext>
            </a:extLst>
          </p:cNvPr>
          <p:cNvGrpSpPr/>
          <p:nvPr/>
        </p:nvGrpSpPr>
        <p:grpSpPr>
          <a:xfrm>
            <a:off x="4181859" y="2598196"/>
            <a:ext cx="1645920" cy="1063874"/>
            <a:chOff x="4181859" y="2474371"/>
            <a:chExt cx="1645920" cy="1063874"/>
          </a:xfrm>
        </p:grpSpPr>
        <p:sp>
          <p:nvSpPr>
            <p:cNvPr id="239" name="TextBox 238">
              <a:extLst>
                <a:ext uri="{FF2B5EF4-FFF2-40B4-BE49-F238E27FC236}">
                  <a16:creationId xmlns:a16="http://schemas.microsoft.com/office/drawing/2014/main" id="{C36E2491-8DA3-4BB1-9E6F-CCA768D7C891}"/>
                </a:ext>
              </a:extLst>
            </p:cNvPr>
            <p:cNvSpPr txBox="1"/>
            <p:nvPr/>
          </p:nvSpPr>
          <p:spPr>
            <a:xfrm>
              <a:off x="4181859" y="3172485"/>
              <a:ext cx="1645920" cy="365760"/>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Oracle Sans" panose="020B0503020204020204" pitchFamily="34" charset="0"/>
                  <a:ea typeface="+mn-ea"/>
                  <a:cs typeface="Oracle Sans" panose="020B0503020204020204" pitchFamily="34" charset="0"/>
                </a:rPr>
                <a:t>Adaptive Security</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Oracle Sans" panose="020B0503020204020204" pitchFamily="34" charset="0"/>
                  <a:ea typeface="+mn-ea"/>
                  <a:cs typeface="Oracle Sans" panose="020B0503020204020204" pitchFamily="34" charset="0"/>
                </a:rPr>
                <a:t>and MFA</a:t>
              </a:r>
            </a:p>
          </p:txBody>
        </p:sp>
        <p:pic>
          <p:nvPicPr>
            <p:cNvPr id="84" name="Graphic 83">
              <a:extLst>
                <a:ext uri="{FF2B5EF4-FFF2-40B4-BE49-F238E27FC236}">
                  <a16:creationId xmlns:a16="http://schemas.microsoft.com/office/drawing/2014/main" id="{495A589D-543C-4EE8-9E23-C918A5BC4F93}"/>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tretch>
              <a:fillRect/>
            </a:stretch>
          </p:blipFill>
          <p:spPr>
            <a:xfrm>
              <a:off x="4719638" y="2474371"/>
              <a:ext cx="641773" cy="641773"/>
            </a:xfrm>
            <a:prstGeom prst="rect">
              <a:avLst/>
            </a:prstGeom>
          </p:spPr>
        </p:pic>
      </p:grpSp>
    </p:spTree>
    <p:extLst>
      <p:ext uri="{BB962C8B-B14F-4D97-AF65-F5344CB8AC3E}">
        <p14:creationId xmlns:p14="http://schemas.microsoft.com/office/powerpoint/2010/main" val="297562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B6A3820-230B-4446-B3C0-D73A75AF4534}"/>
              </a:ext>
            </a:extLst>
          </p:cNvPr>
          <p:cNvSpPr/>
          <p:nvPr/>
        </p:nvSpPr>
        <p:spPr>
          <a:xfrm>
            <a:off x="1540443" y="1741291"/>
            <a:ext cx="9899479" cy="4078742"/>
          </a:xfrm>
          <a:prstGeom prst="rect">
            <a:avLst/>
          </a:prstGeom>
          <a:no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rPr>
              <a:t>OCI Account</a:t>
            </a:r>
            <a:endParaRPr kumimoji="0" lang="en-US" sz="1100"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endParaRPr>
          </a:p>
        </p:txBody>
      </p:sp>
      <p:sp>
        <p:nvSpPr>
          <p:cNvPr id="6" name="Title 5">
            <a:extLst>
              <a:ext uri="{FF2B5EF4-FFF2-40B4-BE49-F238E27FC236}">
                <a16:creationId xmlns:a16="http://schemas.microsoft.com/office/drawing/2014/main" id="{0B8CAB9D-2F11-40A4-B465-7A99145BB473}"/>
              </a:ext>
            </a:extLst>
          </p:cNvPr>
          <p:cNvSpPr>
            <a:spLocks noGrp="1"/>
          </p:cNvSpPr>
          <p:nvPr>
            <p:ph type="title"/>
          </p:nvPr>
        </p:nvSpPr>
        <p:spPr/>
        <p:txBody>
          <a:bodyPr/>
          <a:lstStyle/>
          <a:p>
            <a:r>
              <a:rPr lang="en-US" dirty="0"/>
              <a:t>Getting Started with OCI IAM</a:t>
            </a:r>
          </a:p>
        </p:txBody>
      </p:sp>
      <p:grpSp>
        <p:nvGrpSpPr>
          <p:cNvPr id="32" name="Group 31">
            <a:extLst>
              <a:ext uri="{FF2B5EF4-FFF2-40B4-BE49-F238E27FC236}">
                <a16:creationId xmlns:a16="http://schemas.microsoft.com/office/drawing/2014/main" id="{1D302A56-971E-4607-9C82-EB66DC81636D}"/>
              </a:ext>
            </a:extLst>
          </p:cNvPr>
          <p:cNvGrpSpPr/>
          <p:nvPr/>
        </p:nvGrpSpPr>
        <p:grpSpPr>
          <a:xfrm>
            <a:off x="1770772" y="2018944"/>
            <a:ext cx="1515418" cy="509203"/>
            <a:chOff x="8956155" y="1977625"/>
            <a:chExt cx="1515418" cy="509203"/>
          </a:xfrm>
        </p:grpSpPr>
        <p:pic>
          <p:nvPicPr>
            <p:cNvPr id="33" name="Graphic 32">
              <a:extLst>
                <a:ext uri="{FF2B5EF4-FFF2-40B4-BE49-F238E27FC236}">
                  <a16:creationId xmlns:a16="http://schemas.microsoft.com/office/drawing/2014/main" id="{1472EC1A-4515-4A43-BCCE-9BCEF8FDF7DD}"/>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956155" y="1977625"/>
              <a:ext cx="509203" cy="509203"/>
            </a:xfrm>
            <a:prstGeom prst="rect">
              <a:avLst/>
            </a:prstGeom>
          </p:spPr>
        </p:pic>
        <p:sp>
          <p:nvSpPr>
            <p:cNvPr id="34" name="TextBox 33">
              <a:extLst>
                <a:ext uri="{FF2B5EF4-FFF2-40B4-BE49-F238E27FC236}">
                  <a16:creationId xmlns:a16="http://schemas.microsoft.com/office/drawing/2014/main" id="{8DF52804-EAD0-46B8-9553-E71D7F1E1F9B}"/>
                </a:ext>
              </a:extLst>
            </p:cNvPr>
            <p:cNvSpPr txBox="1"/>
            <p:nvPr/>
          </p:nvSpPr>
          <p:spPr>
            <a:xfrm>
              <a:off x="9465358" y="2140786"/>
              <a:ext cx="1006215" cy="182880"/>
            </a:xfrm>
            <a:prstGeom prst="rect">
              <a:avLst/>
            </a:prstGeom>
            <a:noFill/>
          </p:spPr>
          <p:txBody>
            <a:bodyPr wrap="none" lIns="0" tIns="0" rIns="45720" bIns="0" rtlCol="0" anchor="ctr">
              <a:noAutofit/>
            </a:bodyPr>
            <a:lstStyle/>
            <a:p>
              <a:r>
                <a:rPr lang="en-US" sz="1100" dirty="0"/>
                <a:t>Access Policies</a:t>
              </a:r>
            </a:p>
          </p:txBody>
        </p:sp>
      </p:grpSp>
      <p:grpSp>
        <p:nvGrpSpPr>
          <p:cNvPr id="45" name="Group 44">
            <a:extLst>
              <a:ext uri="{FF2B5EF4-FFF2-40B4-BE49-F238E27FC236}">
                <a16:creationId xmlns:a16="http://schemas.microsoft.com/office/drawing/2014/main" id="{4D1E6EE4-BF89-4F1C-9E13-1CE157815638}"/>
              </a:ext>
            </a:extLst>
          </p:cNvPr>
          <p:cNvGrpSpPr/>
          <p:nvPr/>
        </p:nvGrpSpPr>
        <p:grpSpPr>
          <a:xfrm>
            <a:off x="150335" y="3354080"/>
            <a:ext cx="1289253" cy="644683"/>
            <a:chOff x="1020747" y="1858110"/>
            <a:chExt cx="1289253" cy="644683"/>
          </a:xfrm>
        </p:grpSpPr>
        <p:pic>
          <p:nvPicPr>
            <p:cNvPr id="46" name="Graphic 45" descr="User outline">
              <a:extLst>
                <a:ext uri="{FF2B5EF4-FFF2-40B4-BE49-F238E27FC236}">
                  <a16:creationId xmlns:a16="http://schemas.microsoft.com/office/drawing/2014/main" id="{AF934460-8D03-421B-98CC-A90D28BAD92C}"/>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432930" y="1858110"/>
              <a:ext cx="457200" cy="457200"/>
            </a:xfrm>
            <a:prstGeom prst="rect">
              <a:avLst/>
            </a:prstGeom>
          </p:spPr>
        </p:pic>
        <p:sp>
          <p:nvSpPr>
            <p:cNvPr id="47" name="TextBox 46">
              <a:extLst>
                <a:ext uri="{FF2B5EF4-FFF2-40B4-BE49-F238E27FC236}">
                  <a16:creationId xmlns:a16="http://schemas.microsoft.com/office/drawing/2014/main" id="{1EF2C308-F2B4-41A1-BAA6-EFC370762EFA}"/>
                </a:ext>
              </a:extLst>
            </p:cNvPr>
            <p:cNvSpPr txBox="1"/>
            <p:nvPr/>
          </p:nvSpPr>
          <p:spPr>
            <a:xfrm>
              <a:off x="1020747" y="2241183"/>
              <a:ext cx="1289253" cy="261610"/>
            </a:xfrm>
            <a:prstGeom prst="rect">
              <a:avLst/>
            </a:prstGeom>
            <a:noFill/>
          </p:spPr>
          <p:txBody>
            <a:bodyPr wrap="square" lIns="0" rIns="0" rtlCol="0" anchor="ctr">
              <a:spAutoFit/>
            </a:bodyPr>
            <a:lstStyle/>
            <a:p>
              <a:pPr algn="ctr"/>
              <a:r>
                <a:rPr lang="en-US" sz="1100" dirty="0"/>
                <a:t>Administrator</a:t>
              </a:r>
            </a:p>
          </p:txBody>
        </p:sp>
      </p:grpSp>
      <p:grpSp>
        <p:nvGrpSpPr>
          <p:cNvPr id="48" name="Group 47">
            <a:extLst>
              <a:ext uri="{FF2B5EF4-FFF2-40B4-BE49-F238E27FC236}">
                <a16:creationId xmlns:a16="http://schemas.microsoft.com/office/drawing/2014/main" id="{82D4864A-D45F-4BCC-AC93-2783640C467B}"/>
              </a:ext>
            </a:extLst>
          </p:cNvPr>
          <p:cNvGrpSpPr/>
          <p:nvPr/>
        </p:nvGrpSpPr>
        <p:grpSpPr>
          <a:xfrm>
            <a:off x="149701" y="1982662"/>
            <a:ext cx="1289253" cy="858054"/>
            <a:chOff x="2720142" y="1601140"/>
            <a:chExt cx="1289253" cy="858054"/>
          </a:xfrm>
        </p:grpSpPr>
        <p:pic>
          <p:nvPicPr>
            <p:cNvPr id="49" name="Graphic 48" descr="Users outline">
              <a:extLst>
                <a:ext uri="{FF2B5EF4-FFF2-40B4-BE49-F238E27FC236}">
                  <a16:creationId xmlns:a16="http://schemas.microsoft.com/office/drawing/2014/main" id="{ED99715B-3C1E-4547-8A23-19BF32B3EC0C}"/>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3086048" y="1601140"/>
              <a:ext cx="548640" cy="548640"/>
            </a:xfrm>
            <a:prstGeom prst="rect">
              <a:avLst/>
            </a:prstGeom>
          </p:spPr>
        </p:pic>
        <p:sp>
          <p:nvSpPr>
            <p:cNvPr id="50" name="TextBox 49">
              <a:extLst>
                <a:ext uri="{FF2B5EF4-FFF2-40B4-BE49-F238E27FC236}">
                  <a16:creationId xmlns:a16="http://schemas.microsoft.com/office/drawing/2014/main" id="{C30249CF-BB31-4515-B9CB-F39DF4A88361}"/>
                </a:ext>
              </a:extLst>
            </p:cNvPr>
            <p:cNvSpPr txBox="1"/>
            <p:nvPr/>
          </p:nvSpPr>
          <p:spPr>
            <a:xfrm>
              <a:off x="2720142" y="2028307"/>
              <a:ext cx="1289253" cy="430887"/>
            </a:xfrm>
            <a:prstGeom prst="rect">
              <a:avLst/>
            </a:prstGeom>
            <a:noFill/>
          </p:spPr>
          <p:txBody>
            <a:bodyPr wrap="square" lIns="0" rIns="0" rtlCol="0" anchor="ctr">
              <a:spAutoFit/>
            </a:bodyPr>
            <a:lstStyle/>
            <a:p>
              <a:pPr algn="ctr"/>
              <a:r>
                <a:rPr lang="en-US" sz="1100" dirty="0"/>
                <a:t>Administrators</a:t>
              </a:r>
            </a:p>
            <a:p>
              <a:pPr algn="ctr"/>
              <a:r>
                <a:rPr lang="en-US" sz="1100" dirty="0"/>
                <a:t>Group</a:t>
              </a:r>
            </a:p>
          </p:txBody>
        </p:sp>
      </p:grpSp>
      <p:sp>
        <p:nvSpPr>
          <p:cNvPr id="52" name="Content Placeholder 50">
            <a:extLst>
              <a:ext uri="{FF2B5EF4-FFF2-40B4-BE49-F238E27FC236}">
                <a16:creationId xmlns:a16="http://schemas.microsoft.com/office/drawing/2014/main" id="{EAB601B8-0B1D-4EEF-AC3E-31CFD8FC27E7}"/>
              </a:ext>
            </a:extLst>
          </p:cNvPr>
          <p:cNvSpPr txBox="1">
            <a:spLocks/>
          </p:cNvSpPr>
          <p:nvPr/>
        </p:nvSpPr>
        <p:spPr>
          <a:xfrm>
            <a:off x="3351643" y="1975160"/>
            <a:ext cx="4724803" cy="593431"/>
          </a:xfrm>
          <a:prstGeom prst="rect">
            <a:avLst/>
          </a:prstGeom>
        </p:spPr>
        <p:txBody>
          <a:bodyPr anchor="ct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8275" indent="-168275">
              <a:spcBef>
                <a:spcPts val="0"/>
              </a:spcBef>
              <a:spcAft>
                <a:spcPts val="600"/>
              </a:spcAft>
              <a:buFont typeface="Wingdings" panose="05000000000000000000" pitchFamily="2" charset="2"/>
              <a:buChar char="§"/>
            </a:pPr>
            <a:r>
              <a:rPr lang="en-US" sz="1100" dirty="0"/>
              <a:t>All access is </a:t>
            </a:r>
            <a:r>
              <a:rPr lang="en-US" sz="1100" b="1" dirty="0"/>
              <a:t>denied by default</a:t>
            </a:r>
            <a:r>
              <a:rPr lang="en-US" sz="1100" dirty="0"/>
              <a:t> except Administrators (full access).</a:t>
            </a:r>
          </a:p>
          <a:p>
            <a:pPr marL="168275" indent="-168275">
              <a:spcBef>
                <a:spcPts val="0"/>
              </a:spcBef>
              <a:spcAft>
                <a:spcPts val="600"/>
              </a:spcAft>
              <a:buFont typeface="Wingdings" panose="05000000000000000000" pitchFamily="2" charset="2"/>
              <a:buChar char="§"/>
            </a:pPr>
            <a:r>
              <a:rPr lang="en-US" sz="1100" dirty="0"/>
              <a:t>Use Administrator to configure the OCI account; </a:t>
            </a:r>
            <a:r>
              <a:rPr lang="en-US" sz="1100" b="1" dirty="0"/>
              <a:t>then protect it</a:t>
            </a:r>
            <a:r>
              <a:rPr lang="en-US" sz="1100" dirty="0"/>
              <a:t>.</a:t>
            </a:r>
          </a:p>
        </p:txBody>
      </p:sp>
      <p:cxnSp>
        <p:nvCxnSpPr>
          <p:cNvPr id="54" name="Straight Arrow Connector 53">
            <a:extLst>
              <a:ext uri="{FF2B5EF4-FFF2-40B4-BE49-F238E27FC236}">
                <a16:creationId xmlns:a16="http://schemas.microsoft.com/office/drawing/2014/main" id="{21CC3A84-948A-4C2A-9EEF-3C8F5AF7F678}"/>
              </a:ext>
            </a:extLst>
          </p:cNvPr>
          <p:cNvCxnSpPr>
            <a:cxnSpLocks/>
            <a:stCxn id="46" idx="0"/>
          </p:cNvCxnSpPr>
          <p:nvPr/>
        </p:nvCxnSpPr>
        <p:spPr>
          <a:xfrm flipV="1">
            <a:off x="791118" y="2832194"/>
            <a:ext cx="3210" cy="5218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1DF92EC-B5CB-49CB-BA89-6EE847A8050C}"/>
              </a:ext>
            </a:extLst>
          </p:cNvPr>
          <p:cNvCxnSpPr>
            <a:cxnSpLocks/>
            <a:endCxn id="33" idx="1"/>
          </p:cNvCxnSpPr>
          <p:nvPr/>
        </p:nvCxnSpPr>
        <p:spPr>
          <a:xfrm>
            <a:off x="1162878" y="2273546"/>
            <a:ext cx="60789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50">
            <a:extLst>
              <a:ext uri="{FF2B5EF4-FFF2-40B4-BE49-F238E27FC236}">
                <a16:creationId xmlns:a16="http://schemas.microsoft.com/office/drawing/2014/main" id="{C0724E68-C3A2-44F7-9BDE-C1FD659B028A}"/>
              </a:ext>
            </a:extLst>
          </p:cNvPr>
          <p:cNvSpPr txBox="1">
            <a:spLocks/>
          </p:cNvSpPr>
          <p:nvPr/>
        </p:nvSpPr>
        <p:spPr>
          <a:xfrm>
            <a:off x="1770772" y="4987033"/>
            <a:ext cx="7360871" cy="593431"/>
          </a:xfrm>
          <a:prstGeom prst="rect">
            <a:avLst/>
          </a:prstGeom>
        </p:spPr>
        <p:txBody>
          <a:bodyPr anchor="ct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600"/>
              </a:spcAft>
            </a:pPr>
            <a:r>
              <a:rPr lang="en-US" sz="1100" dirty="0">
                <a:cs typeface="Oracle Sans Semi Bold" panose="020B0603020204020204" pitchFamily="34" charset="0"/>
              </a:rPr>
              <a:t>Simple policy syntax is flexible and easy to understand::</a:t>
            </a:r>
          </a:p>
          <a:p>
            <a:pPr>
              <a:spcBef>
                <a:spcPts val="0"/>
              </a:spcBef>
              <a:spcAft>
                <a:spcPts val="600"/>
              </a:spcAft>
            </a:pPr>
            <a:r>
              <a:rPr lang="en-US" sz="1200" b="1" dirty="0">
                <a:cs typeface="Oracle Sans Semi Bold" panose="020B0603020204020204" pitchFamily="34" charset="0"/>
              </a:rPr>
              <a:t>Allow &lt;</a:t>
            </a:r>
            <a:r>
              <a:rPr lang="en-US" sz="1200" b="1" dirty="0" err="1">
                <a:cs typeface="Oracle Sans Semi Bold" panose="020B0603020204020204" pitchFamily="34" charset="0"/>
              </a:rPr>
              <a:t>identity_domain</a:t>
            </a:r>
            <a:r>
              <a:rPr lang="en-US" sz="1200" b="1" dirty="0">
                <a:cs typeface="Oracle Sans Semi Bold" panose="020B0603020204020204" pitchFamily="34" charset="0"/>
              </a:rPr>
              <a:t>&gt;/&lt;subject&gt; to &lt;verb&gt; &lt;resource-type&gt; in &lt;location&gt; where &lt;conditions&gt;</a:t>
            </a:r>
          </a:p>
        </p:txBody>
      </p:sp>
      <p:grpSp>
        <p:nvGrpSpPr>
          <p:cNvPr id="83" name="Group 82">
            <a:extLst>
              <a:ext uri="{FF2B5EF4-FFF2-40B4-BE49-F238E27FC236}">
                <a16:creationId xmlns:a16="http://schemas.microsoft.com/office/drawing/2014/main" id="{6A626AD8-3A08-44B7-B6CD-39048C6F4823}"/>
              </a:ext>
            </a:extLst>
          </p:cNvPr>
          <p:cNvGrpSpPr/>
          <p:nvPr/>
        </p:nvGrpSpPr>
        <p:grpSpPr>
          <a:xfrm>
            <a:off x="1734394" y="2809571"/>
            <a:ext cx="9552773" cy="1990307"/>
            <a:chOff x="1734394" y="2735429"/>
            <a:chExt cx="9552773" cy="1990307"/>
          </a:xfrm>
        </p:grpSpPr>
        <p:sp>
          <p:nvSpPr>
            <p:cNvPr id="82" name="Rectangle 81">
              <a:extLst>
                <a:ext uri="{FF2B5EF4-FFF2-40B4-BE49-F238E27FC236}">
                  <a16:creationId xmlns:a16="http://schemas.microsoft.com/office/drawing/2014/main" id="{BC0E520D-6EDC-43E3-82AB-3763C12A90D1}"/>
                </a:ext>
              </a:extLst>
            </p:cNvPr>
            <p:cNvSpPr/>
            <p:nvPr/>
          </p:nvSpPr>
          <p:spPr>
            <a:xfrm>
              <a:off x="3355759" y="2887829"/>
              <a:ext cx="5169095" cy="1837907"/>
            </a:xfrm>
            <a:prstGeom prst="rect">
              <a:avLst/>
            </a:prstGeom>
            <a:solidFill>
              <a:schemeClr val="bg1"/>
            </a:solidFill>
            <a:ln w="19050" cmpd="sng">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solidFill>
                  <a:effectLst/>
                  <a:uLnTx/>
                  <a:uFillTx/>
                  <a:latin typeface="Oracle Sans" panose="020B0503020204020204" pitchFamily="34" charset="0"/>
                  <a:ea typeface="+mn-ea"/>
                  <a:cs typeface="Oracle Sans" panose="020B0503020204020204" pitchFamily="34" charset="0"/>
                </a:rPr>
                <a:t>Compartment </a:t>
              </a:r>
              <a:r>
                <a:rPr lang="en-US" sz="1100" b="1" dirty="0">
                  <a:solidFill>
                    <a:schemeClr val="tx1"/>
                  </a:solidFill>
                  <a:latin typeface="Oracle Sans" panose="020B0503020204020204" pitchFamily="34" charset="0"/>
                  <a:cs typeface="Oracle Sans" panose="020B0503020204020204" pitchFamily="34" charset="0"/>
                </a:rPr>
                <a:t>2</a:t>
              </a:r>
              <a:endParaRPr kumimoji="0" lang="en-US" sz="1100" b="1" i="0" u="none" strike="noStrike" kern="1200" cap="none" spc="0" normalizeH="0" baseline="0" noProof="0" dirty="0">
                <a:ln>
                  <a:noFill/>
                </a:ln>
                <a:solidFill>
                  <a:schemeClr val="tx1"/>
                </a:solidFill>
                <a:effectLst/>
                <a:uLnTx/>
                <a:uFillTx/>
                <a:latin typeface="Oracle Sans" panose="020B0503020204020204" pitchFamily="34" charset="0"/>
                <a:ea typeface="+mn-ea"/>
                <a:cs typeface="Oracle Sans" panose="020B0503020204020204" pitchFamily="34" charset="0"/>
              </a:endParaRPr>
            </a:p>
          </p:txBody>
        </p:sp>
        <p:sp>
          <p:nvSpPr>
            <p:cNvPr id="62" name="Content Placeholder 50">
              <a:extLst>
                <a:ext uri="{FF2B5EF4-FFF2-40B4-BE49-F238E27FC236}">
                  <a16:creationId xmlns:a16="http://schemas.microsoft.com/office/drawing/2014/main" id="{1CC8E26C-1047-4C59-B976-8CC758F4179B}"/>
                </a:ext>
              </a:extLst>
            </p:cNvPr>
            <p:cNvSpPr txBox="1">
              <a:spLocks/>
            </p:cNvSpPr>
            <p:nvPr/>
          </p:nvSpPr>
          <p:spPr>
            <a:xfrm>
              <a:off x="8599664" y="2735430"/>
              <a:ext cx="2687503" cy="1990306"/>
            </a:xfrm>
            <a:prstGeom prst="rect">
              <a:avLst/>
            </a:prstGeom>
          </p:spPr>
          <p:txBody>
            <a:bodyPr anchor="ct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8275" indent="-168275">
                <a:spcBef>
                  <a:spcPts val="0"/>
                </a:spcBef>
                <a:spcAft>
                  <a:spcPts val="600"/>
                </a:spcAft>
                <a:buFont typeface="Wingdings" panose="05000000000000000000" pitchFamily="2" charset="2"/>
                <a:buChar char="§"/>
              </a:pPr>
              <a:r>
                <a:rPr lang="en-US" sz="1100" b="1" dirty="0"/>
                <a:t>Compartments</a:t>
              </a:r>
              <a:r>
                <a:rPr lang="en-US" sz="1100" dirty="0"/>
                <a:t> provide security boundaries within accounts.</a:t>
              </a:r>
            </a:p>
            <a:p>
              <a:pPr marL="168275" indent="-168275">
                <a:spcBef>
                  <a:spcPts val="0"/>
                </a:spcBef>
                <a:spcAft>
                  <a:spcPts val="600"/>
                </a:spcAft>
                <a:buFont typeface="Wingdings" panose="05000000000000000000" pitchFamily="2" charset="2"/>
                <a:buChar char="§"/>
              </a:pPr>
              <a:r>
                <a:rPr lang="en-US" sz="1100" b="1" dirty="0"/>
                <a:t>Organize access</a:t>
              </a:r>
              <a:r>
                <a:rPr lang="en-US" sz="1100" dirty="0"/>
                <a:t> by resource type, business unit, or project.</a:t>
              </a:r>
            </a:p>
            <a:p>
              <a:pPr marL="168275" indent="-168275">
                <a:spcBef>
                  <a:spcPts val="0"/>
                </a:spcBef>
                <a:spcAft>
                  <a:spcPts val="600"/>
                </a:spcAft>
                <a:buFont typeface="Wingdings" panose="05000000000000000000" pitchFamily="2" charset="2"/>
                <a:buChar char="§"/>
              </a:pPr>
              <a:r>
                <a:rPr lang="en-US" sz="1100" dirty="0"/>
                <a:t>Policies support </a:t>
              </a:r>
              <a:r>
                <a:rPr lang="en-US" sz="1100" b="1" dirty="0"/>
                <a:t>tag-based access control</a:t>
              </a:r>
              <a:r>
                <a:rPr lang="en-US" sz="1100" dirty="0"/>
                <a:t> for groups and/or resources</a:t>
              </a:r>
            </a:p>
            <a:p>
              <a:pPr marL="168275" indent="-168275">
                <a:spcBef>
                  <a:spcPts val="0"/>
                </a:spcBef>
                <a:spcAft>
                  <a:spcPts val="600"/>
                </a:spcAft>
                <a:buFont typeface="Wingdings" panose="05000000000000000000" pitchFamily="2" charset="2"/>
                <a:buChar char="§"/>
              </a:pPr>
              <a:r>
                <a:rPr lang="en-US" sz="1100" dirty="0"/>
                <a:t>A </a:t>
              </a:r>
              <a:r>
                <a:rPr lang="en-US" sz="1100" b="1" dirty="0"/>
                <a:t>default identity domain</a:t>
              </a:r>
              <a:r>
                <a:rPr lang="en-US" sz="1100" dirty="0"/>
                <a:t> provides an IAM service to manage access.</a:t>
              </a:r>
            </a:p>
            <a:p>
              <a:pPr marL="168275" indent="-168275">
                <a:spcBef>
                  <a:spcPts val="0"/>
                </a:spcBef>
                <a:spcAft>
                  <a:spcPts val="600"/>
                </a:spcAft>
                <a:buFont typeface="Wingdings" panose="05000000000000000000" pitchFamily="2" charset="2"/>
                <a:buChar char="§"/>
              </a:pPr>
              <a:r>
                <a:rPr lang="en-US" sz="1100" dirty="0"/>
                <a:t>Additional identity domains support additional </a:t>
              </a:r>
              <a:r>
                <a:rPr lang="en-US" sz="1100" b="1" dirty="0"/>
                <a:t>IAM use-cases</a:t>
              </a:r>
              <a:r>
                <a:rPr lang="en-US" sz="1100" dirty="0"/>
                <a:t>.</a:t>
              </a:r>
            </a:p>
          </p:txBody>
        </p:sp>
        <p:grpSp>
          <p:nvGrpSpPr>
            <p:cNvPr id="78" name="Group 77">
              <a:extLst>
                <a:ext uri="{FF2B5EF4-FFF2-40B4-BE49-F238E27FC236}">
                  <a16:creationId xmlns:a16="http://schemas.microsoft.com/office/drawing/2014/main" id="{906D8D7E-732D-46AB-80F0-A5045358DA93}"/>
                </a:ext>
              </a:extLst>
            </p:cNvPr>
            <p:cNvGrpSpPr/>
            <p:nvPr/>
          </p:nvGrpSpPr>
          <p:grpSpPr>
            <a:xfrm>
              <a:off x="3203359" y="2735429"/>
              <a:ext cx="5169095" cy="1837907"/>
              <a:chOff x="3203359" y="2500648"/>
              <a:chExt cx="5169095" cy="1837907"/>
            </a:xfrm>
          </p:grpSpPr>
          <p:sp>
            <p:nvSpPr>
              <p:cNvPr id="35" name="Rectangle 34">
                <a:extLst>
                  <a:ext uri="{FF2B5EF4-FFF2-40B4-BE49-F238E27FC236}">
                    <a16:creationId xmlns:a16="http://schemas.microsoft.com/office/drawing/2014/main" id="{55FB8663-0FE9-4CA7-987B-D14FB59C6D07}"/>
                  </a:ext>
                </a:extLst>
              </p:cNvPr>
              <p:cNvSpPr/>
              <p:nvPr/>
            </p:nvSpPr>
            <p:spPr>
              <a:xfrm>
                <a:off x="3203359" y="2500648"/>
                <a:ext cx="5169095" cy="1837907"/>
              </a:xfrm>
              <a:prstGeom prst="rect">
                <a:avLst/>
              </a:prstGeom>
              <a:solidFill>
                <a:schemeClr val="bg1"/>
              </a:solidFill>
              <a:ln w="19050" cmpd="sng">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solidFill>
                    <a:effectLst/>
                    <a:uLnTx/>
                    <a:uFillTx/>
                    <a:latin typeface="Oracle Sans" panose="020B0503020204020204" pitchFamily="34" charset="0"/>
                    <a:ea typeface="+mn-ea"/>
                    <a:cs typeface="Oracle Sans" panose="020B0503020204020204" pitchFamily="34" charset="0"/>
                  </a:rPr>
                  <a:t>Compartment 1</a:t>
                </a:r>
              </a:p>
            </p:txBody>
          </p:sp>
          <p:sp>
            <p:nvSpPr>
              <p:cNvPr id="36" name="Rectangle 35">
                <a:extLst>
                  <a:ext uri="{FF2B5EF4-FFF2-40B4-BE49-F238E27FC236}">
                    <a16:creationId xmlns:a16="http://schemas.microsoft.com/office/drawing/2014/main" id="{3A186DE3-8E8C-493D-89FC-2AAED9081A38}"/>
                  </a:ext>
                </a:extLst>
              </p:cNvPr>
              <p:cNvSpPr/>
              <p:nvPr/>
            </p:nvSpPr>
            <p:spPr>
              <a:xfrm>
                <a:off x="5924503" y="3037654"/>
                <a:ext cx="969115" cy="452387"/>
              </a:xfrm>
              <a:prstGeom prst="rect">
                <a:avLst/>
              </a:prstGeom>
              <a:no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12D2A"/>
                    </a:solidFill>
                    <a:effectLst/>
                    <a:uLnTx/>
                    <a:uFillTx/>
                    <a:latin typeface="Oracle Sans Semi Bold" panose="020B0603020204020204" pitchFamily="34" charset="0"/>
                    <a:cs typeface="Oracle Sans Semi Bold" panose="020B0603020204020204" pitchFamily="34" charset="0"/>
                  </a:rPr>
                  <a:t>Resource 2</a:t>
                </a:r>
              </a:p>
            </p:txBody>
          </p:sp>
          <p:sp>
            <p:nvSpPr>
              <p:cNvPr id="37" name="Rectangle 36">
                <a:extLst>
                  <a:ext uri="{FF2B5EF4-FFF2-40B4-BE49-F238E27FC236}">
                    <a16:creationId xmlns:a16="http://schemas.microsoft.com/office/drawing/2014/main" id="{2BD07DD2-00E8-4A6D-BF50-45414ACE819E}"/>
                  </a:ext>
                </a:extLst>
              </p:cNvPr>
              <p:cNvSpPr/>
              <p:nvPr/>
            </p:nvSpPr>
            <p:spPr>
              <a:xfrm>
                <a:off x="4750264" y="3687129"/>
                <a:ext cx="969115" cy="452387"/>
              </a:xfrm>
              <a:prstGeom prst="rect">
                <a:avLst/>
              </a:prstGeom>
              <a:no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12D2A"/>
                    </a:solidFill>
                    <a:effectLst/>
                    <a:uLnTx/>
                    <a:uFillTx/>
                    <a:latin typeface="Oracle Sans Semi Bold" panose="020B0603020204020204" pitchFamily="34" charset="0"/>
                    <a:cs typeface="Oracle Sans Semi Bold" panose="020B0603020204020204" pitchFamily="34" charset="0"/>
                  </a:rPr>
                  <a:t>Identity Domain 1</a:t>
                </a:r>
              </a:p>
            </p:txBody>
          </p:sp>
          <p:sp>
            <p:nvSpPr>
              <p:cNvPr id="38" name="Rectangle 37">
                <a:extLst>
                  <a:ext uri="{FF2B5EF4-FFF2-40B4-BE49-F238E27FC236}">
                    <a16:creationId xmlns:a16="http://schemas.microsoft.com/office/drawing/2014/main" id="{5B2E5642-F55F-4D15-8FB4-812E49A34118}"/>
                  </a:ext>
                </a:extLst>
              </p:cNvPr>
              <p:cNvSpPr/>
              <p:nvPr/>
            </p:nvSpPr>
            <p:spPr>
              <a:xfrm>
                <a:off x="5924503" y="3687128"/>
                <a:ext cx="969115" cy="452387"/>
              </a:xfrm>
              <a:prstGeom prst="rect">
                <a:avLst/>
              </a:prstGeom>
              <a:no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12D2A"/>
                    </a:solidFill>
                    <a:effectLst/>
                    <a:uLnTx/>
                    <a:uFillTx/>
                    <a:latin typeface="Oracle Sans Semi Bold" panose="020B0603020204020204" pitchFamily="34" charset="0"/>
                    <a:cs typeface="Oracle Sans Semi Bold" panose="020B0603020204020204" pitchFamily="34" charset="0"/>
                  </a:rPr>
                  <a:t>Identity Domain 2</a:t>
                </a:r>
              </a:p>
            </p:txBody>
          </p:sp>
          <p:grpSp>
            <p:nvGrpSpPr>
              <p:cNvPr id="39" name="Group 38">
                <a:extLst>
                  <a:ext uri="{FF2B5EF4-FFF2-40B4-BE49-F238E27FC236}">
                    <a16:creationId xmlns:a16="http://schemas.microsoft.com/office/drawing/2014/main" id="{17892278-83D2-49A3-8EEE-9E22BE9AA02F}"/>
                  </a:ext>
                </a:extLst>
              </p:cNvPr>
              <p:cNvGrpSpPr/>
              <p:nvPr/>
            </p:nvGrpSpPr>
            <p:grpSpPr>
              <a:xfrm>
                <a:off x="4750264" y="3037655"/>
                <a:ext cx="969115" cy="452546"/>
                <a:chOff x="6493334" y="1737548"/>
                <a:chExt cx="969115" cy="452546"/>
              </a:xfrm>
            </p:grpSpPr>
            <p:sp>
              <p:nvSpPr>
                <p:cNvPr id="43" name="Rectangle 42">
                  <a:extLst>
                    <a:ext uri="{FF2B5EF4-FFF2-40B4-BE49-F238E27FC236}">
                      <a16:creationId xmlns:a16="http://schemas.microsoft.com/office/drawing/2014/main" id="{FFCAA7EF-23FA-442E-93E3-E57A4AD6A4E0}"/>
                    </a:ext>
                  </a:extLst>
                </p:cNvPr>
                <p:cNvSpPr/>
                <p:nvPr/>
              </p:nvSpPr>
              <p:spPr>
                <a:xfrm>
                  <a:off x="6493334" y="1737548"/>
                  <a:ext cx="969115" cy="452387"/>
                </a:xfrm>
                <a:prstGeom prst="rect">
                  <a:avLst/>
                </a:prstGeom>
                <a:no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12D2A"/>
                      </a:solidFill>
                      <a:effectLst/>
                      <a:uLnTx/>
                      <a:uFillTx/>
                      <a:latin typeface="Oracle Sans Semi Bold" panose="020B0603020204020204" pitchFamily="34" charset="0"/>
                      <a:cs typeface="Oracle Sans Semi Bold" panose="020B0603020204020204" pitchFamily="34" charset="0"/>
                    </a:rPr>
                    <a:t>Resource 1</a:t>
                  </a:r>
                </a:p>
              </p:txBody>
            </p:sp>
            <p:sp>
              <p:nvSpPr>
                <p:cNvPr id="44" name="TextBox 43">
                  <a:extLst>
                    <a:ext uri="{FF2B5EF4-FFF2-40B4-BE49-F238E27FC236}">
                      <a16:creationId xmlns:a16="http://schemas.microsoft.com/office/drawing/2014/main" id="{060A5085-7881-41A8-B2ED-DE3CFB6B50C3}"/>
                    </a:ext>
                  </a:extLst>
                </p:cNvPr>
                <p:cNvSpPr txBox="1"/>
                <p:nvPr/>
              </p:nvSpPr>
              <p:spPr>
                <a:xfrm>
                  <a:off x="7005249" y="2007214"/>
                  <a:ext cx="457200" cy="182880"/>
                </a:xfrm>
                <a:prstGeom prst="rect">
                  <a:avLst/>
                </a:prstGeom>
                <a:noFill/>
              </p:spPr>
              <p:txBody>
                <a:bodyPr wrap="none" lIns="0" tIns="0" rIns="45720" bIns="0" rtlCol="0" anchor="ctr">
                  <a:noAutofit/>
                </a:bodyPr>
                <a:lstStyle/>
                <a:p>
                  <a:pPr algn="r"/>
                  <a:r>
                    <a:rPr lang="en-US" sz="900" dirty="0"/>
                    <a:t>Tags</a:t>
                  </a:r>
                </a:p>
              </p:txBody>
            </p:sp>
          </p:grpSp>
          <p:grpSp>
            <p:nvGrpSpPr>
              <p:cNvPr id="40" name="Group 39">
                <a:extLst>
                  <a:ext uri="{FF2B5EF4-FFF2-40B4-BE49-F238E27FC236}">
                    <a16:creationId xmlns:a16="http://schemas.microsoft.com/office/drawing/2014/main" id="{F1E13F45-B890-45D6-A4A8-C93DBE75C910}"/>
                  </a:ext>
                </a:extLst>
              </p:cNvPr>
              <p:cNvGrpSpPr/>
              <p:nvPr/>
            </p:nvGrpSpPr>
            <p:grpSpPr>
              <a:xfrm>
                <a:off x="7066830" y="3035406"/>
                <a:ext cx="969115" cy="452387"/>
                <a:chOff x="8809900" y="1735299"/>
                <a:chExt cx="969115" cy="452387"/>
              </a:xfrm>
            </p:grpSpPr>
            <p:sp>
              <p:nvSpPr>
                <p:cNvPr id="41" name="Rectangle 40">
                  <a:extLst>
                    <a:ext uri="{FF2B5EF4-FFF2-40B4-BE49-F238E27FC236}">
                      <a16:creationId xmlns:a16="http://schemas.microsoft.com/office/drawing/2014/main" id="{AEC13959-BEB0-403E-A2E0-27F7806373FA}"/>
                    </a:ext>
                  </a:extLst>
                </p:cNvPr>
                <p:cNvSpPr/>
                <p:nvPr/>
              </p:nvSpPr>
              <p:spPr>
                <a:xfrm>
                  <a:off x="8809900" y="1735299"/>
                  <a:ext cx="969115" cy="452387"/>
                </a:xfrm>
                <a:prstGeom prst="rect">
                  <a:avLst/>
                </a:prstGeom>
                <a:no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12D2A"/>
                      </a:solidFill>
                      <a:effectLst/>
                      <a:uLnTx/>
                      <a:uFillTx/>
                      <a:latin typeface="Oracle Sans Semi Bold" panose="020B0603020204020204" pitchFamily="34" charset="0"/>
                      <a:cs typeface="Oracle Sans Semi Bold" panose="020B0603020204020204" pitchFamily="34" charset="0"/>
                    </a:rPr>
                    <a:t>Resource 3</a:t>
                  </a:r>
                </a:p>
              </p:txBody>
            </p:sp>
            <p:sp>
              <p:nvSpPr>
                <p:cNvPr id="42" name="TextBox 41">
                  <a:extLst>
                    <a:ext uri="{FF2B5EF4-FFF2-40B4-BE49-F238E27FC236}">
                      <a16:creationId xmlns:a16="http://schemas.microsoft.com/office/drawing/2014/main" id="{5B3FB84D-30C6-4579-AE34-F662CDCD5F0F}"/>
                    </a:ext>
                  </a:extLst>
                </p:cNvPr>
                <p:cNvSpPr txBox="1"/>
                <p:nvPr/>
              </p:nvSpPr>
              <p:spPr>
                <a:xfrm>
                  <a:off x="9321815" y="2004806"/>
                  <a:ext cx="457200" cy="182880"/>
                </a:xfrm>
                <a:prstGeom prst="rect">
                  <a:avLst/>
                </a:prstGeom>
                <a:noFill/>
              </p:spPr>
              <p:txBody>
                <a:bodyPr wrap="none" lIns="0" tIns="0" rIns="45720" bIns="0" rtlCol="0" anchor="ctr">
                  <a:noAutofit/>
                </a:bodyPr>
                <a:lstStyle/>
                <a:p>
                  <a:pPr algn="r"/>
                  <a:r>
                    <a:rPr lang="en-US" sz="900" dirty="0"/>
                    <a:t>Tags</a:t>
                  </a:r>
                </a:p>
              </p:txBody>
            </p:sp>
          </p:grpSp>
          <p:grpSp>
            <p:nvGrpSpPr>
              <p:cNvPr id="10" name="Group 9">
                <a:extLst>
                  <a:ext uri="{FF2B5EF4-FFF2-40B4-BE49-F238E27FC236}">
                    <a16:creationId xmlns:a16="http://schemas.microsoft.com/office/drawing/2014/main" id="{2F173D68-DA2A-4AC3-AAF6-87725FCC988E}"/>
                  </a:ext>
                </a:extLst>
              </p:cNvPr>
              <p:cNvGrpSpPr/>
              <p:nvPr/>
            </p:nvGrpSpPr>
            <p:grpSpPr>
              <a:xfrm>
                <a:off x="3329599" y="2729231"/>
                <a:ext cx="1393186" cy="389032"/>
                <a:chOff x="9667138" y="2584543"/>
                <a:chExt cx="1393186" cy="389032"/>
              </a:xfrm>
            </p:grpSpPr>
            <p:pic>
              <p:nvPicPr>
                <p:cNvPr id="29" name="Graphic 28">
                  <a:extLst>
                    <a:ext uri="{FF2B5EF4-FFF2-40B4-BE49-F238E27FC236}">
                      <a16:creationId xmlns:a16="http://schemas.microsoft.com/office/drawing/2014/main" id="{DEE31D30-5A2C-4E14-9490-DDB2E3A36ECD}"/>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667138" y="2584543"/>
                  <a:ext cx="389032" cy="389032"/>
                </a:xfrm>
                <a:prstGeom prst="rect">
                  <a:avLst/>
                </a:prstGeom>
              </p:spPr>
            </p:pic>
            <p:sp>
              <p:nvSpPr>
                <p:cNvPr id="30" name="TextBox 29">
                  <a:extLst>
                    <a:ext uri="{FF2B5EF4-FFF2-40B4-BE49-F238E27FC236}">
                      <a16:creationId xmlns:a16="http://schemas.microsoft.com/office/drawing/2014/main" id="{CCDF696B-64C7-42C5-9FAE-73D94ABFFB67}"/>
                    </a:ext>
                  </a:extLst>
                </p:cNvPr>
                <p:cNvSpPr txBox="1"/>
                <p:nvPr/>
              </p:nvSpPr>
              <p:spPr>
                <a:xfrm>
                  <a:off x="10054109" y="2687619"/>
                  <a:ext cx="1006215" cy="182880"/>
                </a:xfrm>
                <a:prstGeom prst="rect">
                  <a:avLst/>
                </a:prstGeom>
                <a:noFill/>
              </p:spPr>
              <p:txBody>
                <a:bodyPr wrap="none" lIns="0" tIns="0" rIns="45720" bIns="0" rtlCol="0" anchor="ctr">
                  <a:noAutofit/>
                </a:bodyPr>
                <a:lstStyle/>
                <a:p>
                  <a:r>
                    <a:rPr lang="en-US" sz="900" dirty="0"/>
                    <a:t>Access Policies</a:t>
                  </a:r>
                </a:p>
              </p:txBody>
            </p:sp>
          </p:grpSp>
          <p:grpSp>
            <p:nvGrpSpPr>
              <p:cNvPr id="72" name="Group 71">
                <a:extLst>
                  <a:ext uri="{FF2B5EF4-FFF2-40B4-BE49-F238E27FC236}">
                    <a16:creationId xmlns:a16="http://schemas.microsoft.com/office/drawing/2014/main" id="{F6FBD0B6-EE2D-4FE5-84CB-899CE7FA9DE8}"/>
                  </a:ext>
                </a:extLst>
              </p:cNvPr>
              <p:cNvGrpSpPr/>
              <p:nvPr/>
            </p:nvGrpSpPr>
            <p:grpSpPr>
              <a:xfrm>
                <a:off x="3374405" y="3048616"/>
                <a:ext cx="1289253" cy="858054"/>
                <a:chOff x="2720142" y="1601140"/>
                <a:chExt cx="1289253" cy="858054"/>
              </a:xfrm>
            </p:grpSpPr>
            <p:pic>
              <p:nvPicPr>
                <p:cNvPr id="73" name="Graphic 72" descr="Users outline">
                  <a:extLst>
                    <a:ext uri="{FF2B5EF4-FFF2-40B4-BE49-F238E27FC236}">
                      <a16:creationId xmlns:a16="http://schemas.microsoft.com/office/drawing/2014/main" id="{04DF321B-3535-4103-9D5B-0467A70F502A}"/>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3086048" y="1601140"/>
                  <a:ext cx="548640" cy="548640"/>
                </a:xfrm>
                <a:prstGeom prst="rect">
                  <a:avLst/>
                </a:prstGeom>
              </p:spPr>
            </p:pic>
            <p:sp>
              <p:nvSpPr>
                <p:cNvPr id="74" name="TextBox 73">
                  <a:extLst>
                    <a:ext uri="{FF2B5EF4-FFF2-40B4-BE49-F238E27FC236}">
                      <a16:creationId xmlns:a16="http://schemas.microsoft.com/office/drawing/2014/main" id="{7B939FC9-E53F-4692-B817-F46A099B61F0}"/>
                    </a:ext>
                  </a:extLst>
                </p:cNvPr>
                <p:cNvSpPr txBox="1"/>
                <p:nvPr/>
              </p:nvSpPr>
              <p:spPr>
                <a:xfrm>
                  <a:off x="2720142" y="2028307"/>
                  <a:ext cx="1289253" cy="430887"/>
                </a:xfrm>
                <a:prstGeom prst="rect">
                  <a:avLst/>
                </a:prstGeom>
                <a:noFill/>
              </p:spPr>
              <p:txBody>
                <a:bodyPr wrap="square" lIns="0" rIns="0" rtlCol="0" anchor="ctr">
                  <a:spAutoFit/>
                </a:bodyPr>
                <a:lstStyle/>
                <a:p>
                  <a:pPr algn="ctr"/>
                  <a:r>
                    <a:rPr lang="en-US" sz="1100" dirty="0"/>
                    <a:t>Resource</a:t>
                  </a:r>
                </a:p>
                <a:p>
                  <a:pPr algn="ctr"/>
                  <a:r>
                    <a:rPr lang="en-US" sz="1100" dirty="0"/>
                    <a:t>Administrators</a:t>
                  </a:r>
                </a:p>
              </p:txBody>
            </p:sp>
          </p:grpSp>
          <p:cxnSp>
            <p:nvCxnSpPr>
              <p:cNvPr id="75" name="Straight Arrow Connector 74">
                <a:extLst>
                  <a:ext uri="{FF2B5EF4-FFF2-40B4-BE49-F238E27FC236}">
                    <a16:creationId xmlns:a16="http://schemas.microsoft.com/office/drawing/2014/main" id="{16A5B81A-7960-4164-A1F7-154A7A0C6B73}"/>
                  </a:ext>
                </a:extLst>
              </p:cNvPr>
              <p:cNvCxnSpPr>
                <a:cxnSpLocks/>
              </p:cNvCxnSpPr>
              <p:nvPr/>
            </p:nvCxnSpPr>
            <p:spPr>
              <a:xfrm>
                <a:off x="4359711" y="3350008"/>
                <a:ext cx="60789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A28D8A6C-EB2F-4B94-8D1E-30FC93A21FBF}"/>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968972" y="3235794"/>
                <a:ext cx="239989" cy="239989"/>
              </a:xfrm>
              <a:prstGeom prst="rect">
                <a:avLst/>
              </a:prstGeom>
            </p:spPr>
          </p:pic>
        </p:grpSp>
        <p:grpSp>
          <p:nvGrpSpPr>
            <p:cNvPr id="79" name="Group 78">
              <a:extLst>
                <a:ext uri="{FF2B5EF4-FFF2-40B4-BE49-F238E27FC236}">
                  <a16:creationId xmlns:a16="http://schemas.microsoft.com/office/drawing/2014/main" id="{41F871BB-13C5-4DBA-8A6F-664AFEBBA038}"/>
                </a:ext>
              </a:extLst>
            </p:cNvPr>
            <p:cNvGrpSpPr/>
            <p:nvPr/>
          </p:nvGrpSpPr>
          <p:grpSpPr>
            <a:xfrm>
              <a:off x="1734394" y="2840289"/>
              <a:ext cx="1621071" cy="858054"/>
              <a:chOff x="1734394" y="2605508"/>
              <a:chExt cx="1621071" cy="858054"/>
            </a:xfrm>
          </p:grpSpPr>
          <p:grpSp>
            <p:nvGrpSpPr>
              <p:cNvPr id="68" name="Group 67">
                <a:extLst>
                  <a:ext uri="{FF2B5EF4-FFF2-40B4-BE49-F238E27FC236}">
                    <a16:creationId xmlns:a16="http://schemas.microsoft.com/office/drawing/2014/main" id="{BC604D6E-54A5-4BD2-A7FC-E3627AC07241}"/>
                  </a:ext>
                </a:extLst>
              </p:cNvPr>
              <p:cNvGrpSpPr/>
              <p:nvPr/>
            </p:nvGrpSpPr>
            <p:grpSpPr>
              <a:xfrm>
                <a:off x="1734394" y="2605508"/>
                <a:ext cx="1289253" cy="858054"/>
                <a:chOff x="2720142" y="1601140"/>
                <a:chExt cx="1289253" cy="858054"/>
              </a:xfrm>
            </p:grpSpPr>
            <p:pic>
              <p:nvPicPr>
                <p:cNvPr id="69" name="Graphic 68" descr="Users outline">
                  <a:extLst>
                    <a:ext uri="{FF2B5EF4-FFF2-40B4-BE49-F238E27FC236}">
                      <a16:creationId xmlns:a16="http://schemas.microsoft.com/office/drawing/2014/main" id="{00C6CA20-CE2C-4600-8E37-658CA340CEC0}"/>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3086048" y="1601140"/>
                  <a:ext cx="548640" cy="548640"/>
                </a:xfrm>
                <a:prstGeom prst="rect">
                  <a:avLst/>
                </a:prstGeom>
              </p:spPr>
            </p:pic>
            <p:sp>
              <p:nvSpPr>
                <p:cNvPr id="70" name="TextBox 69">
                  <a:extLst>
                    <a:ext uri="{FF2B5EF4-FFF2-40B4-BE49-F238E27FC236}">
                      <a16:creationId xmlns:a16="http://schemas.microsoft.com/office/drawing/2014/main" id="{58EBCD29-A505-4C81-91BF-593255C37887}"/>
                    </a:ext>
                  </a:extLst>
                </p:cNvPr>
                <p:cNvSpPr txBox="1"/>
                <p:nvPr/>
              </p:nvSpPr>
              <p:spPr>
                <a:xfrm>
                  <a:off x="2720142" y="2028307"/>
                  <a:ext cx="1289253" cy="430887"/>
                </a:xfrm>
                <a:prstGeom prst="rect">
                  <a:avLst/>
                </a:prstGeom>
                <a:noFill/>
              </p:spPr>
              <p:txBody>
                <a:bodyPr wrap="square" lIns="0" rIns="0" rtlCol="0" anchor="ctr">
                  <a:spAutoFit/>
                </a:bodyPr>
                <a:lstStyle/>
                <a:p>
                  <a:pPr algn="ctr"/>
                  <a:r>
                    <a:rPr lang="en-US" sz="1100" dirty="0"/>
                    <a:t>Compartment</a:t>
                  </a:r>
                </a:p>
                <a:p>
                  <a:pPr algn="ctr"/>
                  <a:r>
                    <a:rPr lang="en-US" sz="1100" dirty="0"/>
                    <a:t>Administrators</a:t>
                  </a:r>
                </a:p>
              </p:txBody>
            </p:sp>
          </p:grpSp>
          <p:cxnSp>
            <p:nvCxnSpPr>
              <p:cNvPr id="71" name="Straight Arrow Connector 70">
                <a:extLst>
                  <a:ext uri="{FF2B5EF4-FFF2-40B4-BE49-F238E27FC236}">
                    <a16:creationId xmlns:a16="http://schemas.microsoft.com/office/drawing/2014/main" id="{0BA20996-3191-4DE6-979B-FC16310103FE}"/>
                  </a:ext>
                </a:extLst>
              </p:cNvPr>
              <p:cNvCxnSpPr>
                <a:cxnSpLocks/>
              </p:cNvCxnSpPr>
              <p:nvPr/>
            </p:nvCxnSpPr>
            <p:spPr>
              <a:xfrm>
                <a:off x="2747571" y="2896392"/>
                <a:ext cx="60789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1" name="Footer Placeholder 1">
            <a:extLst>
              <a:ext uri="{FF2B5EF4-FFF2-40B4-BE49-F238E27FC236}">
                <a16:creationId xmlns:a16="http://schemas.microsoft.com/office/drawing/2014/main" id="{F0281F6F-AC6C-47F7-AE1B-643B2D808C28}"/>
              </a:ext>
            </a:extLst>
          </p:cNvPr>
          <p:cNvSpPr txBox="1">
            <a:spLocks/>
          </p:cNvSpPr>
          <p:nvPr/>
        </p:nvSpPr>
        <p:spPr>
          <a:xfrm>
            <a:off x="1127759" y="6423978"/>
            <a:ext cx="5745379" cy="365125"/>
          </a:xfrm>
          <a:prstGeom prst="rect">
            <a:avLst/>
          </a:prstGeom>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900" dirty="0" smtClean="0">
                <a:solidFill>
                  <a:srgbClr val="8B8580"/>
                </a:solidFill>
                <a:latin typeface="Oracle Sans Tab"/>
              </a:rPr>
              <a:t>Copyright © 2024, </a:t>
            </a:r>
            <a:r>
              <a:rPr lang="en-US" sz="900" dirty="0">
                <a:solidFill>
                  <a:srgbClr val="8B8580"/>
                </a:solidFill>
                <a:latin typeface="Oracle Sans Tab"/>
              </a:rPr>
              <a:t>Oracle and/or its affiliates</a:t>
            </a:r>
          </a:p>
        </p:txBody>
      </p:sp>
      <p:sp>
        <p:nvSpPr>
          <p:cNvPr id="53" name="Slide Number Placeholder 2">
            <a:extLst>
              <a:ext uri="{FF2B5EF4-FFF2-40B4-BE49-F238E27FC236}">
                <a16:creationId xmlns:a16="http://schemas.microsoft.com/office/drawing/2014/main" id="{55C2780C-1965-4858-A0F2-0CEBD3001B87}"/>
              </a:ext>
            </a:extLst>
          </p:cNvPr>
          <p:cNvSpPr txBox="1">
            <a:spLocks/>
          </p:cNvSpPr>
          <p:nvPr/>
        </p:nvSpPr>
        <p:spPr>
          <a:xfrm>
            <a:off x="762000" y="6423660"/>
            <a:ext cx="365760" cy="365760"/>
          </a:xfrm>
          <a:prstGeom prst="rect">
            <a:avLst/>
          </a:prstGeom>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D60D9-5372-5F40-9443-0F9AE5BDC3C8}" type="slidenum">
              <a:rPr lang="en-US" sz="900" smtClean="0">
                <a:solidFill>
                  <a:srgbClr val="8B8580"/>
                </a:solidFill>
              </a:rPr>
              <a:pPr/>
              <a:t>14</a:t>
            </a:fld>
            <a:endParaRPr lang="en-US" sz="900" dirty="0">
              <a:solidFill>
                <a:srgbClr val="8B8580"/>
              </a:solidFill>
            </a:endParaRPr>
          </a:p>
        </p:txBody>
      </p:sp>
    </p:spTree>
    <p:extLst>
      <p:ext uri="{BB962C8B-B14F-4D97-AF65-F5344CB8AC3E}">
        <p14:creationId xmlns:p14="http://schemas.microsoft.com/office/powerpoint/2010/main" val="136395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5" name="Title 238">
            <a:extLst>
              <a:ext uri="{FF2B5EF4-FFF2-40B4-BE49-F238E27FC236}">
                <a16:creationId xmlns:a16="http://schemas.microsoft.com/office/drawing/2014/main" id="{E75AC1BE-61E7-4B87-9147-03644E0864A9}"/>
              </a:ext>
            </a:extLst>
          </p:cNvPr>
          <p:cNvSpPr txBox="1">
            <a:spLocks/>
          </p:cNvSpPr>
          <p:nvPr/>
        </p:nvSpPr>
        <p:spPr>
          <a:xfrm>
            <a:off x="768875" y="182403"/>
            <a:ext cx="10671048" cy="822960"/>
          </a:xfrm>
          <a:prstGeom prst="rect">
            <a:avLst/>
          </a:prstGeom>
        </p:spPr>
        <p:txBody>
          <a:bodyPr lIns="0" tIns="0" rIns="0" bIns="0" anchor="b"/>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312D2A"/>
                </a:solidFill>
                <a:effectLst/>
                <a:uLnTx/>
                <a:uFillTx/>
                <a:latin typeface="Oracle Sans Tab"/>
                <a:ea typeface="+mn-ea"/>
                <a:cs typeface="+mj-cs"/>
              </a:rPr>
              <a:t>OCI Identity &amp; Access Management (OCI IAM)</a:t>
            </a:r>
            <a:endParaRPr kumimoji="0" lang="en-US" sz="2400" b="1" i="0" u="none" strike="noStrike" kern="1200" cap="none" spc="0" normalizeH="0" baseline="0" noProof="0" dirty="0">
              <a:ln>
                <a:noFill/>
              </a:ln>
              <a:solidFill>
                <a:srgbClr val="312D2A">
                  <a:lumMod val="75000"/>
                  <a:lumOff val="25000"/>
                </a:srgbClr>
              </a:solidFill>
              <a:effectLst/>
              <a:uLnTx/>
              <a:uFillTx/>
              <a:latin typeface="Oracle Sans Tab"/>
              <a:ea typeface="+mn-ea"/>
              <a:cs typeface="+mj-cs"/>
            </a:endParaRPr>
          </a:p>
        </p:txBody>
      </p:sp>
      <p:sp>
        <p:nvSpPr>
          <p:cNvPr id="372" name="Text Placeholder 4">
            <a:extLst>
              <a:ext uri="{FF2B5EF4-FFF2-40B4-BE49-F238E27FC236}">
                <a16:creationId xmlns:a16="http://schemas.microsoft.com/office/drawing/2014/main" id="{CF5654E6-DB6B-4D80-90AA-FB05D75ED6C9}"/>
              </a:ext>
            </a:extLst>
          </p:cNvPr>
          <p:cNvSpPr txBox="1">
            <a:spLocks/>
          </p:cNvSpPr>
          <p:nvPr/>
        </p:nvSpPr>
        <p:spPr>
          <a:xfrm>
            <a:off x="766763" y="1014709"/>
            <a:ext cx="10671048" cy="33054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12D2A">
                    <a:lumMod val="75000"/>
                    <a:lumOff val="25000"/>
                  </a:srgbClr>
                </a:solidFill>
                <a:effectLst/>
                <a:uLnTx/>
                <a:uFillTx/>
                <a:latin typeface="Oracle Sans Tab"/>
                <a:ea typeface="+mn-ea"/>
                <a:cs typeface="+mn-cs"/>
              </a:rPr>
              <a:t>Core Functionality</a:t>
            </a:r>
          </a:p>
        </p:txBody>
      </p:sp>
      <p:sp>
        <p:nvSpPr>
          <p:cNvPr id="12" name="Footer Placeholder 3">
            <a:extLst>
              <a:ext uri="{FF2B5EF4-FFF2-40B4-BE49-F238E27FC236}">
                <a16:creationId xmlns:a16="http://schemas.microsoft.com/office/drawing/2014/main" id="{F4628585-E049-4748-AB83-14017714DDA0}"/>
              </a:ext>
            </a:extLst>
          </p:cNvPr>
          <p:cNvSpPr txBox="1">
            <a:spLocks/>
          </p:cNvSpPr>
          <p:nvPr/>
        </p:nvSpPr>
        <p:spPr>
          <a:xfrm>
            <a:off x="1127759" y="6423978"/>
            <a:ext cx="5745379" cy="365125"/>
          </a:xfrm>
          <a:prstGeom prst="rect">
            <a:avLst/>
          </a:prstGeom>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8B8580"/>
                </a:solidFill>
                <a:effectLst/>
                <a:uLnTx/>
                <a:uFillTx/>
                <a:latin typeface="Oracle Sans Tab"/>
                <a:ea typeface="+mn-ea"/>
                <a:cs typeface="+mn-cs"/>
              </a:rPr>
              <a:t>Copyright © 2024, </a:t>
            </a:r>
            <a:r>
              <a:rPr kumimoji="0" lang="en-US" sz="900" b="0" i="0" u="none" strike="noStrike" kern="1200" cap="none" spc="0" normalizeH="0" baseline="0" noProof="0" dirty="0">
                <a:ln>
                  <a:noFill/>
                </a:ln>
                <a:solidFill>
                  <a:srgbClr val="8B8580"/>
                </a:solidFill>
                <a:effectLst/>
                <a:uLnTx/>
                <a:uFillTx/>
                <a:latin typeface="Oracle Sans Tab"/>
                <a:ea typeface="+mn-ea"/>
                <a:cs typeface="+mn-cs"/>
              </a:rPr>
              <a:t>Oracle and/or its affiliates</a:t>
            </a:r>
          </a:p>
        </p:txBody>
      </p:sp>
      <p:sp>
        <p:nvSpPr>
          <p:cNvPr id="13" name="Slide Number Placeholder 4">
            <a:extLst>
              <a:ext uri="{FF2B5EF4-FFF2-40B4-BE49-F238E27FC236}">
                <a16:creationId xmlns:a16="http://schemas.microsoft.com/office/drawing/2014/main" id="{0A19A5BC-E6E5-4D6B-9404-DF749E0D7E06}"/>
              </a:ext>
            </a:extLst>
          </p:cNvPr>
          <p:cNvSpPr txBox="1">
            <a:spLocks/>
          </p:cNvSpPr>
          <p:nvPr/>
        </p:nvSpPr>
        <p:spPr>
          <a:xfrm>
            <a:off x="762000" y="6423660"/>
            <a:ext cx="365760" cy="365760"/>
          </a:xfrm>
          <a:prstGeom prst="rect">
            <a:avLst/>
          </a:prstGeom>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grpSp>
        <p:nvGrpSpPr>
          <p:cNvPr id="3" name="Group 2">
            <a:extLst>
              <a:ext uri="{FF2B5EF4-FFF2-40B4-BE49-F238E27FC236}">
                <a16:creationId xmlns:a16="http://schemas.microsoft.com/office/drawing/2014/main" id="{153132FF-CB69-4C11-9096-F92830A4CE3C}"/>
              </a:ext>
            </a:extLst>
          </p:cNvPr>
          <p:cNvGrpSpPr/>
          <p:nvPr/>
        </p:nvGrpSpPr>
        <p:grpSpPr>
          <a:xfrm>
            <a:off x="758298" y="1995241"/>
            <a:ext cx="10675403" cy="4025972"/>
            <a:chOff x="836200" y="1936116"/>
            <a:chExt cx="10675403" cy="4025972"/>
          </a:xfrm>
        </p:grpSpPr>
        <p:sp>
          <p:nvSpPr>
            <p:cNvPr id="62" name="Rectangle 61">
              <a:extLst>
                <a:ext uri="{FF2B5EF4-FFF2-40B4-BE49-F238E27FC236}">
                  <a16:creationId xmlns:a16="http://schemas.microsoft.com/office/drawing/2014/main" id="{001CE5CA-21F4-44BF-A239-55774D300236}"/>
                </a:ext>
              </a:extLst>
            </p:cNvPr>
            <p:cNvSpPr/>
            <p:nvPr/>
          </p:nvSpPr>
          <p:spPr>
            <a:xfrm>
              <a:off x="836200" y="1936116"/>
              <a:ext cx="8686800" cy="375133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31520" tIns="182880" rIns="91440" bIns="0" rtlCol="0" anchor="t"/>
            <a:lstStyle/>
            <a:p>
              <a:pPr lvl="0">
                <a:lnSpc>
                  <a:spcPct val="90000"/>
                </a:lnSpc>
              </a:pPr>
              <a:r>
                <a:rPr lang="en-US" sz="1100" b="1" dirty="0">
                  <a:solidFill>
                    <a:srgbClr val="312D2A"/>
                  </a:solidFill>
                  <a:latin typeface="Oracle Sans" panose="020B0503020204020204" pitchFamily="34" charset="0"/>
                  <a:cs typeface="Oracle Sans" panose="020B0503020204020204" pitchFamily="34" charset="0"/>
                </a:rPr>
                <a:t>OCI IDENTITY &amp; ACCESS MANAGEMENT (IAM)</a:t>
              </a:r>
            </a:p>
          </p:txBody>
        </p:sp>
        <p:pic>
          <p:nvPicPr>
            <p:cNvPr id="63" name="Graphic 62">
              <a:extLst>
                <a:ext uri="{FF2B5EF4-FFF2-40B4-BE49-F238E27FC236}">
                  <a16:creationId xmlns:a16="http://schemas.microsoft.com/office/drawing/2014/main" id="{9FE9E4C1-0D4C-4036-9B2E-A3C0A5EA661D}"/>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972400" y="2041623"/>
              <a:ext cx="638033" cy="638033"/>
            </a:xfrm>
            <a:prstGeom prst="rect">
              <a:avLst/>
            </a:prstGeom>
          </p:spPr>
        </p:pic>
        <p:grpSp>
          <p:nvGrpSpPr>
            <p:cNvPr id="64" name="Group 63">
              <a:extLst>
                <a:ext uri="{FF2B5EF4-FFF2-40B4-BE49-F238E27FC236}">
                  <a16:creationId xmlns:a16="http://schemas.microsoft.com/office/drawing/2014/main" id="{A5E0D7AA-705C-46FA-A40A-0C6900E22CFC}"/>
                </a:ext>
              </a:extLst>
            </p:cNvPr>
            <p:cNvGrpSpPr/>
            <p:nvPr/>
          </p:nvGrpSpPr>
          <p:grpSpPr>
            <a:xfrm>
              <a:off x="9675037" y="3604690"/>
              <a:ext cx="1836566" cy="1451049"/>
              <a:chOff x="10206844" y="3497875"/>
              <a:chExt cx="1836566" cy="1451049"/>
            </a:xfrm>
          </p:grpSpPr>
          <p:pic>
            <p:nvPicPr>
              <p:cNvPr id="99" name="Graphic 98" descr="Cloud">
                <a:extLst>
                  <a:ext uri="{FF2B5EF4-FFF2-40B4-BE49-F238E27FC236}">
                    <a16:creationId xmlns:a16="http://schemas.microsoft.com/office/drawing/2014/main" id="{D8F9C2FB-15E8-4F95-AC74-24EC70D1EF5A}"/>
                  </a:ext>
                </a:extLst>
              </p:cNvPr>
              <p:cNvPicPr>
                <a:picLocks noChangeAspect="1"/>
              </p:cNvPicPr>
              <p:nvPr/>
            </p:nvPicPr>
            <p:blipFill rotWithShape="1">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t="21478" b="19581"/>
              <a:stretch/>
            </p:blipFill>
            <p:spPr>
              <a:xfrm>
                <a:off x="10582956" y="3497875"/>
                <a:ext cx="619922" cy="365377"/>
              </a:xfrm>
              <a:prstGeom prst="rect">
                <a:avLst/>
              </a:prstGeom>
              <a:effectLst/>
            </p:spPr>
          </p:pic>
          <p:pic>
            <p:nvPicPr>
              <p:cNvPr id="100" name="Graphic 99">
                <a:extLst>
                  <a:ext uri="{FF2B5EF4-FFF2-40B4-BE49-F238E27FC236}">
                    <a16:creationId xmlns:a16="http://schemas.microsoft.com/office/drawing/2014/main" id="{FE483F45-20CB-4466-AD83-0C8D38CED624}"/>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10650247" y="3980730"/>
                <a:ext cx="485339" cy="485339"/>
              </a:xfrm>
              <a:prstGeom prst="rect">
                <a:avLst/>
              </a:prstGeom>
            </p:spPr>
          </p:pic>
          <p:sp>
            <p:nvSpPr>
              <p:cNvPr id="101" name="Rectangle 100">
                <a:extLst>
                  <a:ext uri="{FF2B5EF4-FFF2-40B4-BE49-F238E27FC236}">
                    <a16:creationId xmlns:a16="http://schemas.microsoft.com/office/drawing/2014/main" id="{F11236FD-AE36-4E27-AD54-3740F3D11C90}"/>
                  </a:ext>
                </a:extLst>
              </p:cNvPr>
              <p:cNvSpPr/>
              <p:nvPr/>
            </p:nvSpPr>
            <p:spPr>
              <a:xfrm>
                <a:off x="11224624" y="3565148"/>
                <a:ext cx="818786" cy="230832"/>
              </a:xfrm>
              <a:prstGeom prst="rect">
                <a:avLst/>
              </a:prstGeom>
            </p:spPr>
            <p:txBody>
              <a:bodyPr wrap="square" lIns="0" tIns="0" rIns="0" bIns="0">
                <a:spAutoFit/>
              </a:bodyPr>
              <a:lstStyle/>
              <a:p>
                <a:pP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Oracle </a:t>
                </a:r>
                <a:br>
                  <a:rPr lang="en-US" sz="800" b="1" dirty="0">
                    <a:solidFill>
                      <a:schemeClr val="tx2"/>
                    </a:solidFill>
                    <a:latin typeface="Oracle Sans" panose="020B0503020204020204" pitchFamily="34" charset="0"/>
                    <a:ea typeface="Arial" charset="0"/>
                    <a:cs typeface="Oracle Sans" panose="020B0503020204020204" pitchFamily="34" charset="0"/>
                  </a:rPr>
                </a:br>
                <a:r>
                  <a:rPr lang="en-US" sz="800" b="1" dirty="0">
                    <a:solidFill>
                      <a:schemeClr val="tx2"/>
                    </a:solidFill>
                    <a:latin typeface="Oracle Sans" panose="020B0503020204020204" pitchFamily="34" charset="0"/>
                    <a:ea typeface="Arial" charset="0"/>
                    <a:cs typeface="Oracle Sans" panose="020B0503020204020204" pitchFamily="34" charset="0"/>
                  </a:rPr>
                  <a:t>IaaS/PaaS/SaaS</a:t>
                </a:r>
              </a:p>
            </p:txBody>
          </p:sp>
          <p:sp>
            <p:nvSpPr>
              <p:cNvPr id="102" name="Rectangle 101">
                <a:extLst>
                  <a:ext uri="{FF2B5EF4-FFF2-40B4-BE49-F238E27FC236}">
                    <a16:creationId xmlns:a16="http://schemas.microsoft.com/office/drawing/2014/main" id="{F8F0A416-250A-4F4E-95DA-C0C97F4C29B5}"/>
                  </a:ext>
                </a:extLst>
              </p:cNvPr>
              <p:cNvSpPr/>
              <p:nvPr/>
            </p:nvSpPr>
            <p:spPr>
              <a:xfrm>
                <a:off x="11224624" y="4107984"/>
                <a:ext cx="664551" cy="230832"/>
              </a:xfrm>
              <a:prstGeom prst="rect">
                <a:avLst/>
              </a:prstGeom>
            </p:spPr>
            <p:txBody>
              <a:bodyPr wrap="square" lIns="0" tIns="0" rIns="0" bIns="0">
                <a:spAutoFit/>
              </a:bodyPr>
              <a:lstStyle/>
              <a:p>
                <a:pP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Customer Data Centers</a:t>
                </a:r>
              </a:p>
            </p:txBody>
          </p:sp>
          <p:pic>
            <p:nvPicPr>
              <p:cNvPr id="103" name="Graphic 102" descr="Cloud">
                <a:extLst>
                  <a:ext uri="{FF2B5EF4-FFF2-40B4-BE49-F238E27FC236}">
                    <a16:creationId xmlns:a16="http://schemas.microsoft.com/office/drawing/2014/main" id="{3B0F779C-85D3-4BC8-9E77-9AC5E5CCBCC3}"/>
                  </a:ext>
                </a:extLst>
              </p:cNvPr>
              <p:cNvPicPr>
                <a:picLocks noChangeAspect="1"/>
              </p:cNvPicPr>
              <p:nvPr/>
            </p:nvPicPr>
            <p:blipFill rotWithShape="1">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t="21478" b="19581"/>
              <a:stretch/>
            </p:blipFill>
            <p:spPr>
              <a:xfrm>
                <a:off x="10582956" y="4583547"/>
                <a:ext cx="619922" cy="365377"/>
              </a:xfrm>
              <a:prstGeom prst="rect">
                <a:avLst/>
              </a:prstGeom>
              <a:effectLst/>
            </p:spPr>
          </p:pic>
          <p:sp>
            <p:nvSpPr>
              <p:cNvPr id="104" name="Rectangle 103">
                <a:extLst>
                  <a:ext uri="{FF2B5EF4-FFF2-40B4-BE49-F238E27FC236}">
                    <a16:creationId xmlns:a16="http://schemas.microsoft.com/office/drawing/2014/main" id="{C4E2C647-A88C-43F2-95C5-099E527A795D}"/>
                  </a:ext>
                </a:extLst>
              </p:cNvPr>
              <p:cNvSpPr/>
              <p:nvPr/>
            </p:nvSpPr>
            <p:spPr>
              <a:xfrm>
                <a:off x="11224624" y="4650820"/>
                <a:ext cx="818786" cy="230832"/>
              </a:xfrm>
              <a:prstGeom prst="rect">
                <a:avLst/>
              </a:prstGeom>
            </p:spPr>
            <p:txBody>
              <a:bodyPr wrap="square" lIns="0" tIns="0" rIns="0" bIns="0">
                <a:spAutoFit/>
              </a:bodyPr>
              <a:lstStyle/>
              <a:p>
                <a:pP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Third-Party</a:t>
                </a:r>
                <a:br>
                  <a:rPr lang="en-US" sz="800" b="1" dirty="0">
                    <a:solidFill>
                      <a:schemeClr val="tx2"/>
                    </a:solidFill>
                    <a:latin typeface="Oracle Sans" panose="020B0503020204020204" pitchFamily="34" charset="0"/>
                    <a:ea typeface="Arial" charset="0"/>
                    <a:cs typeface="Oracle Sans" panose="020B0503020204020204" pitchFamily="34" charset="0"/>
                  </a:rPr>
                </a:br>
                <a:r>
                  <a:rPr lang="en-US" sz="800" b="1" dirty="0">
                    <a:solidFill>
                      <a:schemeClr val="tx2"/>
                    </a:solidFill>
                    <a:latin typeface="Oracle Sans" panose="020B0503020204020204" pitchFamily="34" charset="0"/>
                    <a:ea typeface="Arial" charset="0"/>
                    <a:cs typeface="Oracle Sans" panose="020B0503020204020204" pitchFamily="34" charset="0"/>
                  </a:rPr>
                  <a:t>IaaS/PaaS/SaaS</a:t>
                </a:r>
              </a:p>
            </p:txBody>
          </p:sp>
          <p:cxnSp>
            <p:nvCxnSpPr>
              <p:cNvPr id="105" name="Straight Arrow Connector 104">
                <a:extLst>
                  <a:ext uri="{FF2B5EF4-FFF2-40B4-BE49-F238E27FC236}">
                    <a16:creationId xmlns:a16="http://schemas.microsoft.com/office/drawing/2014/main" id="{7A5AE390-7908-424B-972F-79DBF5F69497}"/>
                  </a:ext>
                </a:extLst>
              </p:cNvPr>
              <p:cNvCxnSpPr>
                <a:cxnSpLocks/>
              </p:cNvCxnSpPr>
              <p:nvPr/>
            </p:nvCxnSpPr>
            <p:spPr bwMode="auto">
              <a:xfrm>
                <a:off x="10206844" y="3699408"/>
                <a:ext cx="274320" cy="0"/>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6" name="Straight Arrow Connector 105">
                <a:extLst>
                  <a:ext uri="{FF2B5EF4-FFF2-40B4-BE49-F238E27FC236}">
                    <a16:creationId xmlns:a16="http://schemas.microsoft.com/office/drawing/2014/main" id="{6FC13EB4-2581-45F9-9205-D2339C40A5EF}"/>
                  </a:ext>
                </a:extLst>
              </p:cNvPr>
              <p:cNvCxnSpPr>
                <a:cxnSpLocks/>
              </p:cNvCxnSpPr>
              <p:nvPr/>
            </p:nvCxnSpPr>
            <p:spPr bwMode="auto">
              <a:xfrm>
                <a:off x="10206844" y="4228998"/>
                <a:ext cx="274320" cy="0"/>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7" name="Straight Arrow Connector 106">
                <a:extLst>
                  <a:ext uri="{FF2B5EF4-FFF2-40B4-BE49-F238E27FC236}">
                    <a16:creationId xmlns:a16="http://schemas.microsoft.com/office/drawing/2014/main" id="{4E59A38B-E9E5-4413-ABC6-BEF13ECBBE09}"/>
                  </a:ext>
                </a:extLst>
              </p:cNvPr>
              <p:cNvCxnSpPr>
                <a:cxnSpLocks/>
              </p:cNvCxnSpPr>
              <p:nvPr/>
            </p:nvCxnSpPr>
            <p:spPr bwMode="auto">
              <a:xfrm>
                <a:off x="10206844" y="4781448"/>
                <a:ext cx="274320" cy="0"/>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95" name="Rectangle 94">
              <a:extLst>
                <a:ext uri="{FF2B5EF4-FFF2-40B4-BE49-F238E27FC236}">
                  <a16:creationId xmlns:a16="http://schemas.microsoft.com/office/drawing/2014/main" id="{A227EB09-F883-4DA8-B027-291290E13914}"/>
                </a:ext>
              </a:extLst>
            </p:cNvPr>
            <p:cNvSpPr/>
            <p:nvPr/>
          </p:nvSpPr>
          <p:spPr>
            <a:xfrm>
              <a:off x="7413014" y="3116189"/>
              <a:ext cx="1920240" cy="23774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0" bIns="0" rtlCol="0" anchor="t"/>
            <a:lstStyle/>
            <a:p>
              <a:pPr lvl="0">
                <a:lnSpc>
                  <a:spcPct val="90000"/>
                </a:lnSpc>
                <a:spcAft>
                  <a:spcPts val="600"/>
                </a:spcAft>
              </a:pPr>
              <a:r>
                <a:rPr lang="en-US" sz="1100" b="1" dirty="0">
                  <a:solidFill>
                    <a:srgbClr val="312D2A"/>
                  </a:solidFill>
                  <a:latin typeface="Oracle Sans" panose="020B0503020204020204" pitchFamily="34" charset="0"/>
                  <a:cs typeface="Oracle Sans" panose="020B0503020204020204" pitchFamily="34" charset="0"/>
                </a:rPr>
                <a:t>Authentication and SSO (Outbound)</a:t>
              </a:r>
            </a:p>
            <a:p>
              <a:r>
                <a:rPr lang="en-US" sz="1100" dirty="0">
                  <a:solidFill>
                    <a:srgbClr val="312D2A"/>
                  </a:solidFill>
                  <a:latin typeface="Oracle Sans" panose="020B0503020204020204" pitchFamily="34" charset="0"/>
                  <a:cs typeface="Oracle Sans" panose="020B0503020204020204" pitchFamily="34" charset="0"/>
                </a:rPr>
                <a:t>Federated SSO</a:t>
              </a:r>
            </a:p>
            <a:p>
              <a:pPr marL="168275" indent="-55563">
                <a:buFont typeface="Arial" panose="020B0604020202020204" pitchFamily="34" charset="0"/>
                <a:buChar char="•"/>
              </a:pPr>
              <a:r>
                <a:rPr lang="en-US" sz="1000" dirty="0">
                  <a:solidFill>
                    <a:srgbClr val="312D2A"/>
                  </a:solidFill>
                  <a:latin typeface="Oracle Sans" panose="020B0503020204020204" pitchFamily="34" charset="0"/>
                  <a:cs typeface="Oracle Sans" panose="020B0503020204020204" pitchFamily="34" charset="0"/>
                </a:rPr>
                <a:t>SAML, OIDC, OAuth</a:t>
              </a:r>
            </a:p>
            <a:p>
              <a:r>
                <a:rPr lang="en-US" sz="1100" dirty="0">
                  <a:solidFill>
                    <a:srgbClr val="312D2A"/>
                  </a:solidFill>
                  <a:latin typeface="Oracle Sans" panose="020B0503020204020204" pitchFamily="34" charset="0"/>
                  <a:cs typeface="Oracle Sans" panose="020B0503020204020204" pitchFamily="34" charset="0"/>
                </a:rPr>
                <a:t>Social Logon</a:t>
              </a:r>
            </a:p>
            <a:p>
              <a:r>
                <a:rPr lang="en-US" sz="1100" dirty="0">
                  <a:solidFill>
                    <a:srgbClr val="312D2A"/>
                  </a:solidFill>
                  <a:latin typeface="Oracle Sans" panose="020B0503020204020204" pitchFamily="34" charset="0"/>
                  <a:cs typeface="Oracle Sans" panose="020B0503020204020204" pitchFamily="34" charset="0"/>
                </a:rPr>
                <a:t>Application Catalog</a:t>
              </a:r>
            </a:p>
            <a:p>
              <a:r>
                <a:rPr lang="en-US" sz="1100" dirty="0">
                  <a:solidFill>
                    <a:srgbClr val="312D2A"/>
                  </a:solidFill>
                  <a:latin typeface="Oracle Sans" panose="020B0503020204020204" pitchFamily="34" charset="0"/>
                  <a:cs typeface="Oracle Sans" panose="020B0503020204020204" pitchFamily="34" charset="0"/>
                </a:rPr>
                <a:t>Generic/Custom Templates</a:t>
              </a:r>
            </a:p>
            <a:p>
              <a:r>
                <a:rPr lang="en-US" sz="1100" dirty="0">
                  <a:solidFill>
                    <a:srgbClr val="312D2A"/>
                  </a:solidFill>
                  <a:latin typeface="Oracle Sans" panose="020B0503020204020204" pitchFamily="34" charset="0"/>
                  <a:cs typeface="Oracle Sans" panose="020B0503020204020204" pitchFamily="34" charset="0"/>
                </a:rPr>
                <a:t>Password Vault | Form-fill</a:t>
              </a:r>
            </a:p>
            <a:p>
              <a:pPr marL="117475" indent="-117475"/>
              <a:r>
                <a:rPr lang="en-US" sz="1100" dirty="0">
                  <a:solidFill>
                    <a:srgbClr val="312D2A"/>
                  </a:solidFill>
                  <a:latin typeface="Oracle Sans" panose="020B0503020204020204" pitchFamily="34" charset="0"/>
                  <a:cs typeface="Oracle Sans" panose="020B0503020204020204" pitchFamily="34" charset="0"/>
                </a:rPr>
                <a:t>Gateways and Proxies support Hybrid IAM</a:t>
              </a:r>
            </a:p>
            <a:p>
              <a:pPr marL="168275" indent="-55563">
                <a:buFont typeface="Arial" panose="020B0604020202020204" pitchFamily="34" charset="0"/>
                <a:buChar char="•"/>
              </a:pPr>
              <a:r>
                <a:rPr lang="en-US" sz="1000" dirty="0">
                  <a:solidFill>
                    <a:srgbClr val="312D2A"/>
                  </a:solidFill>
                  <a:latin typeface="Oracle Sans" panose="020B0503020204020204" pitchFamily="34" charset="0"/>
                  <a:cs typeface="Oracle Sans" panose="020B0503020204020204" pitchFamily="34" charset="0"/>
                </a:rPr>
                <a:t>App Gateway</a:t>
              </a:r>
            </a:p>
            <a:p>
              <a:pPr marL="168275" indent="-55563">
                <a:buFont typeface="Arial" panose="020B0604020202020204" pitchFamily="34" charset="0"/>
                <a:buChar char="•"/>
              </a:pPr>
              <a:r>
                <a:rPr lang="en-US" sz="1000" dirty="0">
                  <a:solidFill>
                    <a:srgbClr val="312D2A"/>
                  </a:solidFill>
                  <a:latin typeface="Oracle Sans" panose="020B0503020204020204" pitchFamily="34" charset="0"/>
                  <a:cs typeface="Oracle Sans" panose="020B0503020204020204" pitchFamily="34" charset="0"/>
                </a:rPr>
                <a:t>RADIUS Proxy</a:t>
              </a:r>
            </a:p>
            <a:p>
              <a:pPr marL="168275" indent="-55563">
                <a:buFont typeface="Arial" panose="020B0604020202020204" pitchFamily="34" charset="0"/>
                <a:buChar char="•"/>
              </a:pPr>
              <a:r>
                <a:rPr lang="en-US" sz="1000" dirty="0">
                  <a:solidFill>
                    <a:srgbClr val="312D2A"/>
                  </a:solidFill>
                  <a:latin typeface="Oracle Sans" panose="020B0503020204020204" pitchFamily="34" charset="0"/>
                  <a:cs typeface="Oracle Sans" panose="020B0503020204020204" pitchFamily="34" charset="0"/>
                </a:rPr>
                <a:t>Linux PAM Module</a:t>
              </a:r>
            </a:p>
            <a:p>
              <a:pPr lvl="0">
                <a:lnSpc>
                  <a:spcPct val="90000"/>
                </a:lnSpc>
              </a:pPr>
              <a:endParaRPr lang="en-US" sz="1100" dirty="0">
                <a:solidFill>
                  <a:srgbClr val="312D2A"/>
                </a:solidFill>
                <a:latin typeface="Oracle Sans" panose="020B0503020204020204" pitchFamily="34" charset="0"/>
                <a:cs typeface="Oracle Sans" panose="020B0503020204020204" pitchFamily="34" charset="0"/>
              </a:endParaRPr>
            </a:p>
          </p:txBody>
        </p:sp>
        <p:grpSp>
          <p:nvGrpSpPr>
            <p:cNvPr id="96" name="Group 95">
              <a:extLst>
                <a:ext uri="{FF2B5EF4-FFF2-40B4-BE49-F238E27FC236}">
                  <a16:creationId xmlns:a16="http://schemas.microsoft.com/office/drawing/2014/main" id="{31D83E23-9D2E-4D78-BF54-188DFD62B65D}"/>
                </a:ext>
              </a:extLst>
            </p:cNvPr>
            <p:cNvGrpSpPr/>
            <p:nvPr/>
          </p:nvGrpSpPr>
          <p:grpSpPr>
            <a:xfrm>
              <a:off x="7953046" y="2599387"/>
              <a:ext cx="748735" cy="513130"/>
              <a:chOff x="5275885" y="1295569"/>
              <a:chExt cx="748735" cy="513130"/>
            </a:xfrm>
          </p:grpSpPr>
          <p:pic>
            <p:nvPicPr>
              <p:cNvPr id="97" name="Graphic 96" descr="Cloud">
                <a:extLst>
                  <a:ext uri="{FF2B5EF4-FFF2-40B4-BE49-F238E27FC236}">
                    <a16:creationId xmlns:a16="http://schemas.microsoft.com/office/drawing/2014/main" id="{8D12E024-990D-4F1F-AB7D-6EC6AF7199D6}"/>
                  </a:ext>
                </a:extLst>
              </p:cNvPr>
              <p:cNvPicPr>
                <a:picLocks noChangeAspect="1"/>
              </p:cNvPicPr>
              <p:nvPr/>
            </p:nvPicPr>
            <p:blipFill rotWithShape="1">
              <a:blip r:embed="rId9" cstate="hq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t="21478" b="9490"/>
              <a:stretch/>
            </p:blipFill>
            <p:spPr>
              <a:xfrm>
                <a:off x="5275885" y="1295569"/>
                <a:ext cx="743339" cy="513130"/>
              </a:xfrm>
              <a:prstGeom prst="rect">
                <a:avLst/>
              </a:prstGeom>
              <a:effectLst/>
            </p:spPr>
          </p:pic>
          <p:sp>
            <p:nvSpPr>
              <p:cNvPr id="98" name="Rectangle: Rounded Corners 97">
                <a:extLst>
                  <a:ext uri="{FF2B5EF4-FFF2-40B4-BE49-F238E27FC236}">
                    <a16:creationId xmlns:a16="http://schemas.microsoft.com/office/drawing/2014/main" id="{E7805ADE-FCEA-42D1-B92F-FCC6CA37C183}"/>
                  </a:ext>
                </a:extLst>
              </p:cNvPr>
              <p:cNvSpPr/>
              <p:nvPr/>
            </p:nvSpPr>
            <p:spPr>
              <a:xfrm>
                <a:off x="5517922" y="1510357"/>
                <a:ext cx="506698" cy="113812"/>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54864" rIns="0" bIns="0" rtlCol="0" anchor="ctr"/>
              <a:lstStyle/>
              <a:p>
                <a:pPr algn="ctr"/>
                <a:r>
                  <a:rPr lang="en-US" sz="1000" dirty="0">
                    <a:solidFill>
                      <a:schemeClr val="tx1"/>
                    </a:solidFill>
                  </a:rPr>
                  <a:t>****</a:t>
                </a:r>
              </a:p>
            </p:txBody>
          </p:sp>
        </p:grpSp>
        <p:sp>
          <p:nvSpPr>
            <p:cNvPr id="90" name="Rectangle 89">
              <a:extLst>
                <a:ext uri="{FF2B5EF4-FFF2-40B4-BE49-F238E27FC236}">
                  <a16:creationId xmlns:a16="http://schemas.microsoft.com/office/drawing/2014/main" id="{0828997D-BFA2-4681-A647-C254C966459A}"/>
                </a:ext>
              </a:extLst>
            </p:cNvPr>
            <p:cNvSpPr/>
            <p:nvPr/>
          </p:nvSpPr>
          <p:spPr>
            <a:xfrm>
              <a:off x="5309894" y="3116189"/>
              <a:ext cx="1920240" cy="23774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0" bIns="0" rtlCol="0" anchor="t"/>
            <a:lstStyle/>
            <a:p>
              <a:pPr lvl="0">
                <a:lnSpc>
                  <a:spcPct val="90000"/>
                </a:lnSpc>
                <a:spcAft>
                  <a:spcPts val="600"/>
                </a:spcAft>
              </a:pPr>
              <a:r>
                <a:rPr lang="en-US" sz="1100" b="1" dirty="0">
                  <a:solidFill>
                    <a:srgbClr val="312D2A"/>
                  </a:solidFill>
                  <a:latin typeface="Oracle Sans" panose="020B0503020204020204" pitchFamily="34" charset="0"/>
                  <a:cs typeface="Oracle Sans" panose="020B0503020204020204" pitchFamily="34" charset="0"/>
                </a:rPr>
                <a:t>Oracle Cloud IaaS/PaaS</a:t>
              </a:r>
              <a:br>
                <a:rPr lang="en-US" sz="1100" b="1" dirty="0">
                  <a:solidFill>
                    <a:srgbClr val="312D2A"/>
                  </a:solidFill>
                  <a:latin typeface="Oracle Sans" panose="020B0503020204020204" pitchFamily="34" charset="0"/>
                  <a:cs typeface="Oracle Sans" panose="020B0503020204020204" pitchFamily="34" charset="0"/>
                </a:rPr>
              </a:br>
              <a:r>
                <a:rPr lang="en-US" sz="1100" b="1" dirty="0">
                  <a:solidFill>
                    <a:srgbClr val="312D2A"/>
                  </a:solidFill>
                  <a:latin typeface="Oracle Sans" panose="020B0503020204020204" pitchFamily="34" charset="0"/>
                  <a:cs typeface="Oracle Sans" panose="020B0503020204020204" pitchFamily="34" charset="0"/>
                </a:rPr>
                <a:t>Access Policies</a:t>
              </a:r>
            </a:p>
            <a:p>
              <a:pPr marL="117475" lvl="0" indent="-117475"/>
              <a:r>
                <a:rPr lang="en-US" sz="1100" dirty="0">
                  <a:solidFill>
                    <a:srgbClr val="312D2A"/>
                  </a:solidFill>
                  <a:latin typeface="Oracle Sans" panose="020B0503020204020204" pitchFamily="34" charset="0"/>
                  <a:cs typeface="Oracle Sans" panose="020B0503020204020204" pitchFamily="34" charset="0"/>
                </a:rPr>
                <a:t>Simple Policy Syntax</a:t>
              </a:r>
            </a:p>
            <a:p>
              <a:pPr marL="117475" lvl="0" indent="-117475"/>
              <a:r>
                <a:rPr lang="en-US" sz="1100" dirty="0">
                  <a:solidFill>
                    <a:srgbClr val="312D2A"/>
                  </a:solidFill>
                  <a:latin typeface="Oracle Sans" panose="020B0503020204020204" pitchFamily="34" charset="0"/>
                  <a:cs typeface="Oracle Sans" panose="020B0503020204020204" pitchFamily="34" charset="0"/>
                </a:rPr>
                <a:t>Access Denied by Default</a:t>
              </a:r>
            </a:p>
            <a:p>
              <a:pPr marL="117475" lvl="0" indent="-117475"/>
              <a:r>
                <a:rPr lang="en-US" sz="1100" dirty="0">
                  <a:solidFill>
                    <a:srgbClr val="312D2A"/>
                  </a:solidFill>
                  <a:latin typeface="Oracle Sans" panose="020B0503020204020204" pitchFamily="34" charset="0"/>
                  <a:cs typeface="Oracle Sans" panose="020B0503020204020204" pitchFamily="34" charset="0"/>
                </a:rPr>
                <a:t>Group-Based Access</a:t>
              </a:r>
            </a:p>
            <a:p>
              <a:pPr marL="117475" lvl="0" indent="-117475"/>
              <a:r>
                <a:rPr lang="en-US" sz="1100" dirty="0">
                  <a:solidFill>
                    <a:srgbClr val="312D2A"/>
                  </a:solidFill>
                  <a:latin typeface="Oracle Sans" panose="020B0503020204020204" pitchFamily="34" charset="0"/>
                  <a:cs typeface="Oracle Sans" panose="020B0503020204020204" pitchFamily="34" charset="0"/>
                </a:rPr>
                <a:t>Location Restrictions</a:t>
              </a:r>
            </a:p>
            <a:p>
              <a:pPr marL="117475" lvl="0" indent="-117475"/>
              <a:r>
                <a:rPr lang="en-US" sz="1100" dirty="0">
                  <a:solidFill>
                    <a:srgbClr val="312D2A"/>
                  </a:solidFill>
                  <a:latin typeface="Oracle Sans" panose="020B0503020204020204" pitchFamily="34" charset="0"/>
                  <a:cs typeface="Oracle Sans" panose="020B0503020204020204" pitchFamily="34" charset="0"/>
                </a:rPr>
                <a:t>Time-Based Restrictions</a:t>
              </a:r>
            </a:p>
            <a:p>
              <a:pPr marL="117475" lvl="0" indent="-117475"/>
              <a:r>
                <a:rPr lang="en-US" sz="1100" dirty="0">
                  <a:solidFill>
                    <a:srgbClr val="312D2A"/>
                  </a:solidFill>
                  <a:latin typeface="Oracle Sans" panose="020B0503020204020204" pitchFamily="34" charset="0"/>
                  <a:cs typeface="Oracle Sans" panose="020B0503020204020204" pitchFamily="34" charset="0"/>
                </a:rPr>
                <a:t>Supports OCI Compartments</a:t>
              </a:r>
            </a:p>
            <a:p>
              <a:pPr marL="117475" lvl="0" indent="-117475"/>
              <a:r>
                <a:rPr lang="en-US" sz="1100" dirty="0">
                  <a:solidFill>
                    <a:srgbClr val="312D2A"/>
                  </a:solidFill>
                  <a:latin typeface="Oracle Sans" panose="020B0503020204020204" pitchFamily="34" charset="0"/>
                  <a:cs typeface="Oracle Sans" panose="020B0503020204020204" pitchFamily="34" charset="0"/>
                </a:rPr>
                <a:t>Supports Resource Tagging</a:t>
              </a:r>
            </a:p>
            <a:p>
              <a:pPr marL="117475" lvl="0" indent="-117475"/>
              <a:r>
                <a:rPr lang="en-US" sz="1100" dirty="0">
                  <a:solidFill>
                    <a:srgbClr val="312D2A"/>
                  </a:solidFill>
                  <a:latin typeface="Oracle Sans" panose="020B0503020204020204" pitchFamily="34" charset="0"/>
                  <a:cs typeface="Oracle Sans" panose="020B0503020204020204" pitchFamily="34" charset="0"/>
                </a:rPr>
                <a:t>Provides Unified IAM</a:t>
              </a:r>
            </a:p>
            <a:p>
              <a:pPr marL="117475" lvl="0" indent="-117475"/>
              <a:r>
                <a:rPr lang="en-US" sz="1100" dirty="0">
                  <a:solidFill>
                    <a:srgbClr val="312D2A"/>
                  </a:solidFill>
                  <a:latin typeface="Oracle Sans" panose="020B0503020204020204" pitchFamily="34" charset="0"/>
                  <a:cs typeface="Oracle Sans" panose="020B0503020204020204" pitchFamily="34" charset="0"/>
                </a:rPr>
                <a:t>Replicated to All Subscribed OCI Regions</a:t>
              </a:r>
            </a:p>
          </p:txBody>
        </p:sp>
        <p:grpSp>
          <p:nvGrpSpPr>
            <p:cNvPr id="91" name="Group 90">
              <a:extLst>
                <a:ext uri="{FF2B5EF4-FFF2-40B4-BE49-F238E27FC236}">
                  <a16:creationId xmlns:a16="http://schemas.microsoft.com/office/drawing/2014/main" id="{77F85F4E-34EE-4656-81BD-B67C5C52EDCC}"/>
                </a:ext>
              </a:extLst>
            </p:cNvPr>
            <p:cNvGrpSpPr/>
            <p:nvPr/>
          </p:nvGrpSpPr>
          <p:grpSpPr>
            <a:xfrm>
              <a:off x="3759125" y="2560286"/>
              <a:ext cx="743339" cy="572149"/>
              <a:chOff x="7042374" y="1278710"/>
              <a:chExt cx="743339" cy="572149"/>
            </a:xfrm>
          </p:grpSpPr>
          <p:pic>
            <p:nvPicPr>
              <p:cNvPr id="92" name="Graphic 91" descr="Cloud">
                <a:extLst>
                  <a:ext uri="{FF2B5EF4-FFF2-40B4-BE49-F238E27FC236}">
                    <a16:creationId xmlns:a16="http://schemas.microsoft.com/office/drawing/2014/main" id="{47AD8313-43C8-4A42-8243-F617EFE2E1BF}"/>
                  </a:ext>
                </a:extLst>
              </p:cNvPr>
              <p:cNvPicPr>
                <a:picLocks noChangeAspect="1"/>
              </p:cNvPicPr>
              <p:nvPr/>
            </p:nvPicPr>
            <p:blipFill rotWithShape="1">
              <a:blip r:embed="rId11" cstate="hq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t="21478" b="9490"/>
              <a:stretch/>
            </p:blipFill>
            <p:spPr>
              <a:xfrm>
                <a:off x="7042374" y="1337729"/>
                <a:ext cx="743339" cy="513130"/>
              </a:xfrm>
              <a:prstGeom prst="rect">
                <a:avLst/>
              </a:prstGeom>
              <a:effectLst/>
            </p:spPr>
          </p:pic>
          <p:sp>
            <p:nvSpPr>
              <p:cNvPr id="93" name="Isosceles Triangle 92">
                <a:extLst>
                  <a:ext uri="{FF2B5EF4-FFF2-40B4-BE49-F238E27FC236}">
                    <a16:creationId xmlns:a16="http://schemas.microsoft.com/office/drawing/2014/main" id="{C1D514B6-F73C-4111-AC41-9D314CF8A776}"/>
                  </a:ext>
                </a:extLst>
              </p:cNvPr>
              <p:cNvSpPr/>
              <p:nvPr/>
            </p:nvSpPr>
            <p:spPr>
              <a:xfrm>
                <a:off x="7203723" y="1278710"/>
                <a:ext cx="427865" cy="36884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2F238A55-F40A-45E1-BDCB-02A2EFF9F235}"/>
                  </a:ext>
                </a:extLst>
              </p:cNvPr>
              <p:cNvSpPr/>
              <p:nvPr/>
            </p:nvSpPr>
            <p:spPr>
              <a:xfrm>
                <a:off x="7173111" y="1572882"/>
                <a:ext cx="267253" cy="1436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Rectangle 83">
              <a:extLst>
                <a:ext uri="{FF2B5EF4-FFF2-40B4-BE49-F238E27FC236}">
                  <a16:creationId xmlns:a16="http://schemas.microsoft.com/office/drawing/2014/main" id="{78C9596E-E698-48B2-A989-58C49F4A96CC}"/>
                </a:ext>
              </a:extLst>
            </p:cNvPr>
            <p:cNvSpPr/>
            <p:nvPr/>
          </p:nvSpPr>
          <p:spPr>
            <a:xfrm>
              <a:off x="3206774" y="3116189"/>
              <a:ext cx="1920240" cy="23774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0" bIns="0" rtlCol="0" anchor="t"/>
            <a:lstStyle/>
            <a:p>
              <a:pPr lvl="0">
                <a:lnSpc>
                  <a:spcPct val="90000"/>
                </a:lnSpc>
                <a:spcAft>
                  <a:spcPts val="600"/>
                </a:spcAft>
              </a:pPr>
              <a:r>
                <a:rPr lang="en-US" sz="1100" b="1" dirty="0">
                  <a:solidFill>
                    <a:srgbClr val="312D2A"/>
                  </a:solidFill>
                  <a:latin typeface="Oracle Sans" panose="020B0503020204020204" pitchFamily="34" charset="0"/>
                  <a:cs typeface="Oracle Sans" panose="020B0503020204020204" pitchFamily="34" charset="0"/>
                </a:rPr>
                <a:t>Identity Store and </a:t>
              </a:r>
              <a:br>
                <a:rPr lang="en-US" sz="1100" b="1" dirty="0">
                  <a:solidFill>
                    <a:srgbClr val="312D2A"/>
                  </a:solidFill>
                  <a:latin typeface="Oracle Sans" panose="020B0503020204020204" pitchFamily="34" charset="0"/>
                  <a:cs typeface="Oracle Sans" panose="020B0503020204020204" pitchFamily="34" charset="0"/>
                </a:rPr>
              </a:br>
              <a:r>
                <a:rPr lang="en-US" sz="1100" b="1" dirty="0">
                  <a:solidFill>
                    <a:srgbClr val="312D2A"/>
                  </a:solidFill>
                  <a:latin typeface="Oracle Sans" panose="020B0503020204020204" pitchFamily="34" charset="0"/>
                  <a:cs typeface="Oracle Sans" panose="020B0503020204020204" pitchFamily="34" charset="0"/>
                </a:rPr>
                <a:t>Lifecycle Management</a:t>
              </a:r>
            </a:p>
            <a:p>
              <a:pPr lvl="0"/>
              <a:r>
                <a:rPr lang="en-US" sz="1100" dirty="0">
                  <a:solidFill>
                    <a:srgbClr val="312D2A"/>
                  </a:solidFill>
                  <a:latin typeface="Oracle Sans" panose="020B0503020204020204" pitchFamily="34" charset="0"/>
                  <a:cs typeface="Oracle Sans" panose="020B0503020204020204" pitchFamily="34" charset="0"/>
                </a:rPr>
                <a:t>Console | CLI | APIs</a:t>
              </a:r>
            </a:p>
            <a:p>
              <a:pPr lvl="0"/>
              <a:r>
                <a:rPr lang="en-US" sz="1100" dirty="0">
                  <a:solidFill>
                    <a:srgbClr val="312D2A"/>
                  </a:solidFill>
                  <a:latin typeface="Oracle Sans" panose="020B0503020204020204" pitchFamily="34" charset="0"/>
                  <a:cs typeface="Oracle Sans" panose="020B0503020204020204" pitchFamily="34" charset="0"/>
                </a:rPr>
                <a:t>Custom Schema support</a:t>
              </a:r>
            </a:p>
            <a:p>
              <a:pPr lvl="0"/>
              <a:r>
                <a:rPr lang="en-US" sz="1100" dirty="0">
                  <a:solidFill>
                    <a:srgbClr val="312D2A"/>
                  </a:solidFill>
                  <a:latin typeface="Oracle Sans" panose="020B0503020204020204" pitchFamily="34" charset="0"/>
                  <a:cs typeface="Oracle Sans" panose="020B0503020204020204" pitchFamily="34" charset="0"/>
                </a:rPr>
                <a:t>Attribute Synchronization</a:t>
              </a:r>
            </a:p>
            <a:p>
              <a:pPr lvl="0"/>
              <a:r>
                <a:rPr lang="en-US" sz="1100" dirty="0">
                  <a:solidFill>
                    <a:srgbClr val="312D2A"/>
                  </a:solidFill>
                  <a:latin typeface="Oracle Sans" panose="020B0503020204020204" pitchFamily="34" charset="0"/>
                  <a:cs typeface="Oracle Sans" panose="020B0503020204020204" pitchFamily="34" charset="0"/>
                </a:rPr>
                <a:t>Auto- and JIT Provisioning</a:t>
              </a:r>
            </a:p>
            <a:p>
              <a:pPr lvl="0"/>
              <a:r>
                <a:rPr lang="en-US" sz="1100" dirty="0">
                  <a:solidFill>
                    <a:srgbClr val="312D2A"/>
                  </a:solidFill>
                  <a:latin typeface="Oracle Sans" panose="020B0503020204020204" pitchFamily="34" charset="0"/>
                  <a:cs typeface="Oracle Sans" panose="020B0503020204020204" pitchFamily="34" charset="0"/>
                </a:rPr>
                <a:t>Application Catalog</a:t>
              </a:r>
            </a:p>
            <a:p>
              <a:pPr lvl="0"/>
              <a:r>
                <a:rPr lang="en-US" sz="1100" dirty="0">
                  <a:solidFill>
                    <a:srgbClr val="312D2A"/>
                  </a:solidFill>
                  <a:latin typeface="Oracle Sans" panose="020B0503020204020204" pitchFamily="34" charset="0"/>
                  <a:cs typeface="Oracle Sans" panose="020B0503020204020204" pitchFamily="34" charset="0"/>
                </a:rPr>
                <a:t>Provisioning Bridge</a:t>
              </a:r>
            </a:p>
            <a:p>
              <a:pPr lvl="0"/>
              <a:r>
                <a:rPr lang="en-US" sz="1100" dirty="0">
                  <a:solidFill>
                    <a:srgbClr val="312D2A"/>
                  </a:solidFill>
                  <a:latin typeface="Oracle Sans" panose="020B0503020204020204" pitchFamily="34" charset="0"/>
                  <a:cs typeface="Oracle Sans" panose="020B0503020204020204" pitchFamily="34" charset="0"/>
                </a:rPr>
                <a:t>Active Directory Bridge</a:t>
              </a:r>
            </a:p>
            <a:p>
              <a:pPr lvl="0"/>
              <a:r>
                <a:rPr lang="en-US" sz="1100" dirty="0">
                  <a:solidFill>
                    <a:srgbClr val="312D2A"/>
                  </a:solidFill>
                  <a:latin typeface="Oracle Sans" panose="020B0503020204020204" pitchFamily="34" charset="0"/>
                  <a:cs typeface="Oracle Sans" panose="020B0503020204020204" pitchFamily="34" charset="0"/>
                </a:rPr>
                <a:t>User Self-Service</a:t>
              </a:r>
            </a:p>
            <a:p>
              <a:pPr marL="168275" lvl="0" indent="-55563">
                <a:buFont typeface="Arial" panose="020B0604020202020204" pitchFamily="34" charset="0"/>
                <a:buChar char="•"/>
              </a:pPr>
              <a:r>
                <a:rPr lang="en-US" sz="1000" dirty="0">
                  <a:solidFill>
                    <a:srgbClr val="312D2A"/>
                  </a:solidFill>
                  <a:latin typeface="Oracle Sans" panose="020B0503020204020204" pitchFamily="34" charset="0"/>
                  <a:cs typeface="Oracle Sans" panose="020B0503020204020204" pitchFamily="34" charset="0"/>
                </a:rPr>
                <a:t>Enrollment</a:t>
              </a:r>
            </a:p>
            <a:p>
              <a:pPr marL="168275" lvl="0" indent="-55563">
                <a:buFont typeface="Arial" panose="020B0604020202020204" pitchFamily="34" charset="0"/>
                <a:buChar char="•"/>
              </a:pPr>
              <a:r>
                <a:rPr lang="en-US" sz="1000" dirty="0">
                  <a:solidFill>
                    <a:srgbClr val="312D2A"/>
                  </a:solidFill>
                  <a:latin typeface="Oracle Sans" panose="020B0503020204020204" pitchFamily="34" charset="0"/>
                  <a:cs typeface="Oracle Sans" panose="020B0503020204020204" pitchFamily="34" charset="0"/>
                </a:rPr>
                <a:t>Consent Management</a:t>
              </a:r>
            </a:p>
            <a:p>
              <a:pPr marL="168275" lvl="0" indent="-55563">
                <a:buFont typeface="Arial" panose="020B0604020202020204" pitchFamily="34" charset="0"/>
                <a:buChar char="•"/>
              </a:pPr>
              <a:r>
                <a:rPr lang="en-US" sz="1000" dirty="0">
                  <a:solidFill>
                    <a:srgbClr val="312D2A"/>
                  </a:solidFill>
                  <a:latin typeface="Oracle Sans" panose="020B0503020204020204" pitchFamily="34" charset="0"/>
                  <a:cs typeface="Oracle Sans" panose="020B0503020204020204" pitchFamily="34" charset="0"/>
                </a:rPr>
                <a:t>Password Management</a:t>
              </a:r>
            </a:p>
          </p:txBody>
        </p:sp>
        <p:grpSp>
          <p:nvGrpSpPr>
            <p:cNvPr id="85" name="Group 84">
              <a:extLst>
                <a:ext uri="{FF2B5EF4-FFF2-40B4-BE49-F238E27FC236}">
                  <a16:creationId xmlns:a16="http://schemas.microsoft.com/office/drawing/2014/main" id="{43301C5A-7FC2-4593-9A8A-5420591B65C8}"/>
                </a:ext>
              </a:extLst>
            </p:cNvPr>
            <p:cNvGrpSpPr/>
            <p:nvPr/>
          </p:nvGrpSpPr>
          <p:grpSpPr>
            <a:xfrm>
              <a:off x="1801646" y="2583530"/>
              <a:ext cx="475433" cy="452403"/>
              <a:chOff x="1747838" y="3380845"/>
              <a:chExt cx="475433" cy="452403"/>
            </a:xfrm>
          </p:grpSpPr>
          <p:sp>
            <p:nvSpPr>
              <p:cNvPr id="86" name="Isosceles Triangle 85">
                <a:extLst>
                  <a:ext uri="{FF2B5EF4-FFF2-40B4-BE49-F238E27FC236}">
                    <a16:creationId xmlns:a16="http://schemas.microsoft.com/office/drawing/2014/main" id="{1718FD2A-86B1-46C6-9D50-590BBB5C86D8}"/>
                  </a:ext>
                </a:extLst>
              </p:cNvPr>
              <p:cNvSpPr/>
              <p:nvPr/>
            </p:nvSpPr>
            <p:spPr>
              <a:xfrm>
                <a:off x="1828711" y="3466132"/>
                <a:ext cx="312623" cy="300973"/>
              </a:xfrm>
              <a:prstGeom prst="triangl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Isosceles Triangle 86">
                <a:extLst>
                  <a:ext uri="{FF2B5EF4-FFF2-40B4-BE49-F238E27FC236}">
                    <a16:creationId xmlns:a16="http://schemas.microsoft.com/office/drawing/2014/main" id="{31CDADA6-1CFD-408A-A3DC-5780962CED11}"/>
                  </a:ext>
                </a:extLst>
              </p:cNvPr>
              <p:cNvSpPr/>
              <p:nvPr/>
            </p:nvSpPr>
            <p:spPr>
              <a:xfrm>
                <a:off x="1880984" y="3380845"/>
                <a:ext cx="203700" cy="184077"/>
              </a:xfrm>
              <a:prstGeom prst="triangle">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54864" rtlCol="0" anchor="ctr"/>
              <a:lstStyle/>
              <a:p>
                <a:pPr algn="ctr"/>
                <a:r>
                  <a:rPr lang="en-US" sz="1000" dirty="0">
                    <a:latin typeface="Oracle Sans" panose="020B0503020204020204" pitchFamily="34" charset="0"/>
                    <a:cs typeface="Oracle Sans" panose="020B0503020204020204" pitchFamily="34" charset="0"/>
                  </a:rPr>
                  <a:t>!</a:t>
                </a:r>
              </a:p>
            </p:txBody>
          </p:sp>
          <p:sp>
            <p:nvSpPr>
              <p:cNvPr id="88" name="Rectangle: Rounded Corners 87">
                <a:extLst>
                  <a:ext uri="{FF2B5EF4-FFF2-40B4-BE49-F238E27FC236}">
                    <a16:creationId xmlns:a16="http://schemas.microsoft.com/office/drawing/2014/main" id="{078670F5-59BE-4992-A59D-C86C4C17AC84}"/>
                  </a:ext>
                </a:extLst>
              </p:cNvPr>
              <p:cNvSpPr/>
              <p:nvPr/>
            </p:nvSpPr>
            <p:spPr>
              <a:xfrm>
                <a:off x="1747838" y="3660711"/>
                <a:ext cx="170846" cy="17253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latin typeface="Oracle Sans" panose="020B0503020204020204" pitchFamily="34" charset="0"/>
                    <a:cs typeface="Oracle Sans" panose="020B0503020204020204" pitchFamily="34" charset="0"/>
                  </a:rPr>
                  <a:t>?</a:t>
                </a:r>
              </a:p>
            </p:txBody>
          </p:sp>
          <p:sp>
            <p:nvSpPr>
              <p:cNvPr id="89" name="Oval 88">
                <a:extLst>
                  <a:ext uri="{FF2B5EF4-FFF2-40B4-BE49-F238E27FC236}">
                    <a16:creationId xmlns:a16="http://schemas.microsoft.com/office/drawing/2014/main" id="{DBE10841-FDFC-4E3E-B7BE-2372073194DD}"/>
                  </a:ext>
                </a:extLst>
              </p:cNvPr>
              <p:cNvSpPr/>
              <p:nvPr/>
            </p:nvSpPr>
            <p:spPr>
              <a:xfrm>
                <a:off x="2066202" y="3666980"/>
                <a:ext cx="157069" cy="1570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ym typeface="Wingdings" panose="05000000000000000000" pitchFamily="2" charset="2"/>
                  </a:rPr>
                  <a:t></a:t>
                </a:r>
                <a:endParaRPr lang="en-US" sz="1000" dirty="0"/>
              </a:p>
            </p:txBody>
          </p:sp>
        </p:grpSp>
        <p:sp>
          <p:nvSpPr>
            <p:cNvPr id="70" name="Rectangle 69">
              <a:extLst>
                <a:ext uri="{FF2B5EF4-FFF2-40B4-BE49-F238E27FC236}">
                  <a16:creationId xmlns:a16="http://schemas.microsoft.com/office/drawing/2014/main" id="{7A475660-4DFD-4516-A903-A4ADBA080C73}"/>
                </a:ext>
              </a:extLst>
            </p:cNvPr>
            <p:cNvSpPr/>
            <p:nvPr/>
          </p:nvSpPr>
          <p:spPr>
            <a:xfrm>
              <a:off x="1103654" y="3116189"/>
              <a:ext cx="1920240" cy="237744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0" bIns="0" rtlCol="0" anchor="t"/>
            <a:lstStyle/>
            <a:p>
              <a:pPr lvl="0">
                <a:lnSpc>
                  <a:spcPct val="90000"/>
                </a:lnSpc>
                <a:spcAft>
                  <a:spcPts val="600"/>
                </a:spcAft>
              </a:pPr>
              <a:r>
                <a:rPr lang="en-US" sz="1100" b="1" dirty="0">
                  <a:solidFill>
                    <a:srgbClr val="312D2A"/>
                  </a:solidFill>
                  <a:latin typeface="Oracle Sans" panose="020B0503020204020204" pitchFamily="34" charset="0"/>
                  <a:cs typeface="Oracle Sans" panose="020B0503020204020204" pitchFamily="34" charset="0"/>
                </a:rPr>
                <a:t>Authentication and SSO (Inbound)</a:t>
              </a:r>
            </a:p>
            <a:p>
              <a:pPr lvl="0"/>
              <a:r>
                <a:rPr lang="en-US" sz="1100" dirty="0">
                  <a:solidFill>
                    <a:srgbClr val="312D2A"/>
                  </a:solidFill>
                  <a:latin typeface="Oracle Sans" panose="020B0503020204020204" pitchFamily="34" charset="0"/>
                  <a:cs typeface="Oracle Sans" panose="020B0503020204020204" pitchFamily="34" charset="0"/>
                </a:rPr>
                <a:t>Basic Authentication</a:t>
              </a:r>
            </a:p>
            <a:p>
              <a:pPr lvl="0"/>
              <a:r>
                <a:rPr lang="en-US" sz="1100" dirty="0">
                  <a:solidFill>
                    <a:srgbClr val="312D2A"/>
                  </a:solidFill>
                  <a:latin typeface="Oracle Sans" panose="020B0503020204020204" pitchFamily="34" charset="0"/>
                  <a:cs typeface="Oracle Sans" panose="020B0503020204020204" pitchFamily="34" charset="0"/>
                </a:rPr>
                <a:t>Federated Logon</a:t>
              </a:r>
            </a:p>
            <a:p>
              <a:pPr lvl="0"/>
              <a:r>
                <a:rPr lang="en-US" sz="1100" dirty="0">
                  <a:solidFill>
                    <a:srgbClr val="312D2A"/>
                  </a:solidFill>
                  <a:latin typeface="Oracle Sans" panose="020B0503020204020204" pitchFamily="34" charset="0"/>
                  <a:cs typeface="Oracle Sans" panose="020B0503020204020204" pitchFamily="34" charset="0"/>
                </a:rPr>
                <a:t>Social Logon</a:t>
              </a:r>
            </a:p>
            <a:p>
              <a:pPr lvl="0"/>
              <a:r>
                <a:rPr lang="en-US" sz="1100" dirty="0">
                  <a:solidFill>
                    <a:srgbClr val="312D2A"/>
                  </a:solidFill>
                  <a:latin typeface="Oracle Sans" panose="020B0503020204020204" pitchFamily="34" charset="0"/>
                  <a:cs typeface="Oracle Sans" panose="020B0503020204020204" pitchFamily="34" charset="0"/>
                </a:rPr>
                <a:t>Multi-Factor Authentication</a:t>
              </a:r>
            </a:p>
            <a:p>
              <a:pPr marL="174625" lvl="0" indent="-63500">
                <a:buFont typeface="Arial" panose="020B0604020202020204" pitchFamily="34" charset="0"/>
                <a:buChar char="•"/>
              </a:pPr>
              <a:r>
                <a:rPr lang="en-US" sz="1000" dirty="0">
                  <a:solidFill>
                    <a:srgbClr val="312D2A"/>
                  </a:solidFill>
                  <a:latin typeface="Oracle Sans" panose="020B0503020204020204" pitchFamily="34" charset="0"/>
                  <a:cs typeface="Oracle Sans" panose="020B0503020204020204" pitchFamily="34" charset="0"/>
                </a:rPr>
                <a:t>Included mobile app</a:t>
              </a:r>
            </a:p>
            <a:p>
              <a:pPr marL="174625" lvl="0" indent="-63500">
                <a:buFont typeface="Arial" panose="020B0604020202020204" pitchFamily="34" charset="0"/>
                <a:buChar char="•"/>
              </a:pPr>
              <a:r>
                <a:rPr lang="en-US" sz="1000" dirty="0">
                  <a:solidFill>
                    <a:srgbClr val="312D2A"/>
                  </a:solidFill>
                  <a:latin typeface="Oracle Sans" panose="020B0503020204020204" pitchFamily="34" charset="0"/>
                  <a:cs typeface="Oracle Sans" panose="020B0503020204020204" pitchFamily="34" charset="0"/>
                </a:rPr>
                <a:t>Numerous factor options</a:t>
              </a:r>
            </a:p>
            <a:p>
              <a:pPr marL="174625" lvl="0" indent="-63500">
                <a:buFont typeface="Arial" panose="020B0604020202020204" pitchFamily="34" charset="0"/>
                <a:buChar char="•"/>
              </a:pPr>
              <a:r>
                <a:rPr lang="en-US" sz="1000" dirty="0">
                  <a:solidFill>
                    <a:srgbClr val="312D2A"/>
                  </a:solidFill>
                  <a:latin typeface="Oracle Sans" panose="020B0503020204020204" pitchFamily="34" charset="0"/>
                  <a:cs typeface="Oracle Sans" panose="020B0503020204020204" pitchFamily="34" charset="0"/>
                </a:rPr>
                <a:t>Passwordless support</a:t>
              </a:r>
            </a:p>
            <a:p>
              <a:pPr marL="174625" lvl="0" indent="-63500">
                <a:buFont typeface="Arial" panose="020B0604020202020204" pitchFamily="34" charset="0"/>
                <a:buChar char="•"/>
              </a:pPr>
              <a:r>
                <a:rPr lang="en-US" sz="1000" dirty="0">
                  <a:solidFill>
                    <a:srgbClr val="312D2A"/>
                  </a:solidFill>
                  <a:latin typeface="Oracle Sans" panose="020B0503020204020204" pitchFamily="34" charset="0"/>
                  <a:cs typeface="Oracle Sans" panose="020B0503020204020204" pitchFamily="34" charset="0"/>
                </a:rPr>
                <a:t>Third-party MFA support</a:t>
              </a:r>
            </a:p>
            <a:p>
              <a:pPr lvl="0"/>
              <a:r>
                <a:rPr lang="en-US" sz="1100" dirty="0">
                  <a:solidFill>
                    <a:srgbClr val="312D2A"/>
                  </a:solidFill>
                  <a:latin typeface="Oracle Sans" panose="020B0503020204020204" pitchFamily="34" charset="0"/>
                  <a:cs typeface="Oracle Sans" panose="020B0503020204020204" pitchFamily="34" charset="0"/>
                </a:rPr>
                <a:t>Adaptive Security</a:t>
              </a:r>
            </a:p>
            <a:p>
              <a:pPr marL="176213" lvl="0" indent="-58738">
                <a:buFont typeface="Arial" panose="020B0604020202020204" pitchFamily="34" charset="0"/>
                <a:buChar char="•"/>
              </a:pPr>
              <a:r>
                <a:rPr lang="en-US" sz="1100" dirty="0">
                  <a:solidFill>
                    <a:srgbClr val="312D2A"/>
                  </a:solidFill>
                  <a:latin typeface="Oracle Sans" panose="020B0503020204020204" pitchFamily="34" charset="0"/>
                  <a:cs typeface="Oracle Sans" panose="020B0503020204020204" pitchFamily="34" charset="0"/>
                </a:rPr>
                <a:t>Device, location, behavior</a:t>
              </a:r>
            </a:p>
            <a:p>
              <a:pPr lvl="0"/>
              <a:r>
                <a:rPr lang="en-US" sz="1100" dirty="0">
                  <a:solidFill>
                    <a:srgbClr val="312D2A"/>
                  </a:solidFill>
                  <a:latin typeface="Oracle Sans" panose="020B0503020204020204" pitchFamily="34" charset="0"/>
                  <a:cs typeface="Oracle Sans" panose="020B0503020204020204" pitchFamily="34" charset="0"/>
                </a:rPr>
                <a:t>Delegated Authentication</a:t>
              </a:r>
            </a:p>
          </p:txBody>
        </p:sp>
        <p:grpSp>
          <p:nvGrpSpPr>
            <p:cNvPr id="2" name="Group 1">
              <a:extLst>
                <a:ext uri="{FF2B5EF4-FFF2-40B4-BE49-F238E27FC236}">
                  <a16:creationId xmlns:a16="http://schemas.microsoft.com/office/drawing/2014/main" id="{BDDE3B71-2CEC-4E21-9105-C8F29BF7FB00}"/>
                </a:ext>
              </a:extLst>
            </p:cNvPr>
            <p:cNvGrpSpPr/>
            <p:nvPr/>
          </p:nvGrpSpPr>
          <p:grpSpPr>
            <a:xfrm>
              <a:off x="5856408" y="2505028"/>
              <a:ext cx="743339" cy="607489"/>
              <a:chOff x="6221050" y="2364588"/>
              <a:chExt cx="743339" cy="607489"/>
            </a:xfrm>
          </p:grpSpPr>
          <p:pic>
            <p:nvPicPr>
              <p:cNvPr id="110" name="Graphic 109" descr="Cloud">
                <a:extLst>
                  <a:ext uri="{FF2B5EF4-FFF2-40B4-BE49-F238E27FC236}">
                    <a16:creationId xmlns:a16="http://schemas.microsoft.com/office/drawing/2014/main" id="{5CFAAC51-FBA0-4DB6-B3BF-1F6558E8425A}"/>
                  </a:ext>
                </a:extLst>
              </p:cNvPr>
              <p:cNvPicPr>
                <a:picLocks noChangeAspect="1"/>
              </p:cNvPicPr>
              <p:nvPr/>
            </p:nvPicPr>
            <p:blipFill rotWithShape="1">
              <a:blip r:embed="rId11" cstate="hq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t="21478" b="9490"/>
              <a:stretch/>
            </p:blipFill>
            <p:spPr>
              <a:xfrm>
                <a:off x="6221050" y="2458947"/>
                <a:ext cx="743339" cy="513130"/>
              </a:xfrm>
              <a:prstGeom prst="rect">
                <a:avLst/>
              </a:prstGeom>
              <a:effectLst/>
            </p:spPr>
          </p:pic>
          <p:pic>
            <p:nvPicPr>
              <p:cNvPr id="108" name="Graphic 107">
                <a:extLst>
                  <a:ext uri="{FF2B5EF4-FFF2-40B4-BE49-F238E27FC236}">
                    <a16:creationId xmlns:a16="http://schemas.microsoft.com/office/drawing/2014/main" id="{13228B9F-A6F4-490B-BB3C-D4782C06A067}"/>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6375175" y="2364588"/>
                <a:ext cx="459876" cy="459876"/>
              </a:xfrm>
              <a:prstGeom prst="rect">
                <a:avLst/>
              </a:prstGeom>
            </p:spPr>
          </p:pic>
        </p:grpSp>
        <p:sp>
          <p:nvSpPr>
            <p:cNvPr id="69" name="Rectangle 68">
              <a:extLst>
                <a:ext uri="{FF2B5EF4-FFF2-40B4-BE49-F238E27FC236}">
                  <a16:creationId xmlns:a16="http://schemas.microsoft.com/office/drawing/2014/main" id="{9C834505-2388-4198-8688-5EC61A6649A4}"/>
                </a:ext>
              </a:extLst>
            </p:cNvPr>
            <p:cNvSpPr/>
            <p:nvPr/>
          </p:nvSpPr>
          <p:spPr>
            <a:xfrm>
              <a:off x="836200" y="5687768"/>
              <a:ext cx="8686800" cy="274320"/>
            </a:xfrm>
            <a:prstGeom prst="rect">
              <a:avLst/>
            </a:prstGeom>
            <a:solidFill>
              <a:schemeClr val="tx1">
                <a:lumMod val="75000"/>
                <a:lumOff val="2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576263" algn="ctr"/>
                  <a:tab pos="1716088" algn="ctr"/>
                  <a:tab pos="2855913" algn="ctr"/>
                  <a:tab pos="4284663" algn="ctr"/>
                  <a:tab pos="5661025" algn="ctr"/>
                  <a:tab pos="6915150" algn="ctr"/>
                  <a:tab pos="7942263" algn="ctr"/>
                </a:tabLst>
              </a:pPr>
              <a:r>
                <a:rPr lang="en-US" sz="1400" dirty="0">
                  <a:latin typeface="Oracle Sans" panose="020B0503020204020204" pitchFamily="34" charset="0"/>
                  <a:cs typeface="Oracle Sans" panose="020B0503020204020204" pitchFamily="34" charset="0"/>
                </a:rPr>
                <a:t>	OATH 	OAuth	FIDO2	 REST APIs 	SAML	OIDC	SCIM</a:t>
              </a:r>
            </a:p>
          </p:txBody>
        </p:sp>
      </p:grpSp>
    </p:spTree>
    <p:extLst>
      <p:ext uri="{BB962C8B-B14F-4D97-AF65-F5344CB8AC3E}">
        <p14:creationId xmlns:p14="http://schemas.microsoft.com/office/powerpoint/2010/main" val="341616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80FA391-CCC2-4863-9AAE-73FBCD3FA566}"/>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4" name="Slide Number Placeholder 3">
            <a:extLst>
              <a:ext uri="{FF2B5EF4-FFF2-40B4-BE49-F238E27FC236}">
                <a16:creationId xmlns:a16="http://schemas.microsoft.com/office/drawing/2014/main" id="{C0C873DC-162D-4720-BD90-63DD1EAF1BD0}"/>
              </a:ext>
            </a:extLst>
          </p:cNvPr>
          <p:cNvSpPr>
            <a:spLocks noGrp="1"/>
          </p:cNvSpPr>
          <p:nvPr>
            <p:ph type="sldNum" sz="quarter" idx="12"/>
          </p:nvPr>
        </p:nvSpPr>
        <p:spPr/>
        <p:txBody>
          <a:bodyPr/>
          <a:lstStyle/>
          <a:p>
            <a:fld id="{345D60D9-5372-5F40-9443-0F9AE5BDC3C8}" type="slidenum">
              <a:rPr lang="en-US" smtClean="0"/>
              <a:pPr/>
              <a:t>16</a:t>
            </a:fld>
            <a:endParaRPr lang="en-US" dirty="0"/>
          </a:p>
        </p:txBody>
      </p:sp>
      <p:sp>
        <p:nvSpPr>
          <p:cNvPr id="5" name="Title 4">
            <a:extLst>
              <a:ext uri="{FF2B5EF4-FFF2-40B4-BE49-F238E27FC236}">
                <a16:creationId xmlns:a16="http://schemas.microsoft.com/office/drawing/2014/main" id="{A0D723A4-B94B-44DD-8AFE-423050811F29}"/>
              </a:ext>
            </a:extLst>
          </p:cNvPr>
          <p:cNvSpPr>
            <a:spLocks noGrp="1"/>
          </p:cNvSpPr>
          <p:nvPr>
            <p:ph type="title"/>
          </p:nvPr>
        </p:nvSpPr>
        <p:spPr/>
        <p:txBody>
          <a:bodyPr/>
          <a:lstStyle/>
          <a:p>
            <a:r>
              <a:rPr lang="en-US" dirty="0"/>
              <a:t>Transitioning to OCI IAM Identity Domains</a:t>
            </a:r>
          </a:p>
        </p:txBody>
      </p:sp>
      <p:sp>
        <p:nvSpPr>
          <p:cNvPr id="6" name="Text Placeholder 5">
            <a:extLst>
              <a:ext uri="{FF2B5EF4-FFF2-40B4-BE49-F238E27FC236}">
                <a16:creationId xmlns:a16="http://schemas.microsoft.com/office/drawing/2014/main" id="{ED81CABA-712F-455F-871C-003556DB81B1}"/>
              </a:ext>
            </a:extLst>
          </p:cNvPr>
          <p:cNvSpPr>
            <a:spLocks noGrp="1"/>
          </p:cNvSpPr>
          <p:nvPr>
            <p:ph type="body" sz="quarter" idx="33"/>
          </p:nvPr>
        </p:nvSpPr>
        <p:spPr/>
        <p:txBody>
          <a:bodyPr/>
          <a:lstStyle/>
          <a:p>
            <a:endParaRPr lang="en-US"/>
          </a:p>
        </p:txBody>
      </p:sp>
    </p:spTree>
    <p:extLst>
      <p:ext uri="{BB962C8B-B14F-4D97-AF65-F5344CB8AC3E}">
        <p14:creationId xmlns:p14="http://schemas.microsoft.com/office/powerpoint/2010/main" val="4063461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Arrow: Bent-Up 28">
            <a:extLst>
              <a:ext uri="{FF2B5EF4-FFF2-40B4-BE49-F238E27FC236}">
                <a16:creationId xmlns:a16="http://schemas.microsoft.com/office/drawing/2014/main" id="{CE7BE9C8-197D-4713-BA47-360E95D17664}"/>
              </a:ext>
            </a:extLst>
          </p:cNvPr>
          <p:cNvSpPr/>
          <p:nvPr/>
        </p:nvSpPr>
        <p:spPr>
          <a:xfrm rot="5400000" flipV="1">
            <a:off x="7350965" y="3417735"/>
            <a:ext cx="2274351" cy="1669152"/>
          </a:xfrm>
          <a:prstGeom prst="bentUpArrow">
            <a:avLst>
              <a:gd name="adj1" fmla="val 19792"/>
              <a:gd name="adj2" fmla="val 25326"/>
              <a:gd name="adj3" fmla="val 32161"/>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Bent-Up 27">
            <a:extLst>
              <a:ext uri="{FF2B5EF4-FFF2-40B4-BE49-F238E27FC236}">
                <a16:creationId xmlns:a16="http://schemas.microsoft.com/office/drawing/2014/main" id="{EBD0373F-5D03-4023-913B-58B9D547D319}"/>
              </a:ext>
            </a:extLst>
          </p:cNvPr>
          <p:cNvSpPr/>
          <p:nvPr/>
        </p:nvSpPr>
        <p:spPr>
          <a:xfrm rot="5400000">
            <a:off x="2507806" y="3419714"/>
            <a:ext cx="2274351" cy="1669152"/>
          </a:xfrm>
          <a:prstGeom prst="bentUpArrow">
            <a:avLst>
              <a:gd name="adj1" fmla="val 19792"/>
              <a:gd name="adj2" fmla="val 25326"/>
              <a:gd name="adj3" fmla="val 32161"/>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FF0B8F58-FE52-4997-9E3A-80974FCD7E9A}"/>
              </a:ext>
            </a:extLst>
          </p:cNvPr>
          <p:cNvSpPr>
            <a:spLocks noGrp="1"/>
          </p:cNvSpPr>
          <p:nvPr>
            <p:ph type="body" sz="quarter" idx="11"/>
          </p:nvPr>
        </p:nvSpPr>
        <p:spPr/>
        <p:txBody>
          <a:bodyPr/>
          <a:lstStyle/>
          <a:p>
            <a:r>
              <a:rPr lang="en-US" dirty="0"/>
              <a:t>Oracle is merging IDCS and OCI IAM and keeping the OCI IAM branding.</a:t>
            </a:r>
          </a:p>
        </p:txBody>
      </p:sp>
      <p:sp>
        <p:nvSpPr>
          <p:cNvPr id="6" name="Title 5">
            <a:extLst>
              <a:ext uri="{FF2B5EF4-FFF2-40B4-BE49-F238E27FC236}">
                <a16:creationId xmlns:a16="http://schemas.microsoft.com/office/drawing/2014/main" id="{BF092BAC-8314-48B6-85D0-87B8A2B77AE4}"/>
              </a:ext>
            </a:extLst>
          </p:cNvPr>
          <p:cNvSpPr>
            <a:spLocks noGrp="1"/>
          </p:cNvSpPr>
          <p:nvPr>
            <p:ph type="title"/>
          </p:nvPr>
        </p:nvSpPr>
        <p:spPr/>
        <p:txBody>
          <a:bodyPr/>
          <a:lstStyle/>
          <a:p>
            <a:r>
              <a:rPr lang="en-US" dirty="0"/>
              <a:t>OCI IAM Identity Domains</a:t>
            </a:r>
          </a:p>
        </p:txBody>
      </p:sp>
      <p:sp>
        <p:nvSpPr>
          <p:cNvPr id="2" name="Footer Placeholder 1">
            <a:extLst>
              <a:ext uri="{FF2B5EF4-FFF2-40B4-BE49-F238E27FC236}">
                <a16:creationId xmlns:a16="http://schemas.microsoft.com/office/drawing/2014/main" id="{71622030-B19E-4103-B450-935C7DFA9F67}"/>
              </a:ext>
            </a:extLst>
          </p:cNvPr>
          <p:cNvSpPr>
            <a:spLocks noGrp="1"/>
          </p:cNvSpPr>
          <p:nvPr>
            <p:ph type="ftr" sz="quarter" idx="13"/>
          </p:nvPr>
        </p:nvSpPr>
        <p:spPr/>
        <p:txBody>
          <a:bodyPr/>
          <a:lstStyle/>
          <a:p>
            <a:r>
              <a:rPr lang="en-US" dirty="0" smtClean="0"/>
              <a:t>Copyright © 2024, </a:t>
            </a:r>
            <a:r>
              <a:rPr lang="en-US" dirty="0"/>
              <a:t>Oracle and/or its affiliates</a:t>
            </a:r>
          </a:p>
        </p:txBody>
      </p:sp>
      <p:sp>
        <p:nvSpPr>
          <p:cNvPr id="3" name="Slide Number Placeholder 2">
            <a:extLst>
              <a:ext uri="{FF2B5EF4-FFF2-40B4-BE49-F238E27FC236}">
                <a16:creationId xmlns:a16="http://schemas.microsoft.com/office/drawing/2014/main" id="{4F9FAF02-04D8-4992-B071-0BDFB1643C9A}"/>
              </a:ext>
            </a:extLst>
          </p:cNvPr>
          <p:cNvSpPr>
            <a:spLocks noGrp="1"/>
          </p:cNvSpPr>
          <p:nvPr>
            <p:ph type="sldNum" sz="quarter" idx="14"/>
          </p:nvPr>
        </p:nvSpPr>
        <p:spPr/>
        <p:txBody>
          <a:bodyPr/>
          <a:lstStyle/>
          <a:p>
            <a:fld id="{345D60D9-5372-5F40-9443-0F9AE5BDC3C8}" type="slidenum">
              <a:rPr lang="en-US" smtClean="0"/>
              <a:pPr/>
              <a:t>17</a:t>
            </a:fld>
            <a:endParaRPr lang="en-US" dirty="0"/>
          </a:p>
        </p:txBody>
      </p:sp>
      <p:grpSp>
        <p:nvGrpSpPr>
          <p:cNvPr id="17" name="Group 16">
            <a:extLst>
              <a:ext uri="{FF2B5EF4-FFF2-40B4-BE49-F238E27FC236}">
                <a16:creationId xmlns:a16="http://schemas.microsoft.com/office/drawing/2014/main" id="{33BB8155-7013-4BBA-9334-2D6B27192661}"/>
              </a:ext>
            </a:extLst>
          </p:cNvPr>
          <p:cNvGrpSpPr/>
          <p:nvPr/>
        </p:nvGrpSpPr>
        <p:grpSpPr>
          <a:xfrm>
            <a:off x="1443463" y="1392474"/>
            <a:ext cx="3101691" cy="1977155"/>
            <a:chOff x="2573960" y="3975646"/>
            <a:chExt cx="3101691" cy="1977155"/>
          </a:xfrm>
        </p:grpSpPr>
        <p:pic>
          <p:nvPicPr>
            <p:cNvPr id="12" name="Graphic 11" descr="Cloud">
              <a:extLst>
                <a:ext uri="{FF2B5EF4-FFF2-40B4-BE49-F238E27FC236}">
                  <a16:creationId xmlns:a16="http://schemas.microsoft.com/office/drawing/2014/main" id="{AD468D5C-2269-4B3D-9285-4F6D8C2CEE4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l="3869" t="21061" r="3573" b="19938"/>
            <a:stretch/>
          </p:blipFill>
          <p:spPr>
            <a:xfrm>
              <a:off x="2573960" y="3975646"/>
              <a:ext cx="3101691" cy="1977155"/>
            </a:xfrm>
            <a:prstGeom prst="rect">
              <a:avLst/>
            </a:prstGeom>
            <a:effectLst>
              <a:outerShdw blurRad="152400" sx="102000" sy="102000" algn="ctr" rotWithShape="0">
                <a:prstClr val="black">
                  <a:alpha val="20000"/>
                </a:prstClr>
              </a:outerShdw>
            </a:effectLst>
          </p:spPr>
        </p:pic>
        <p:sp>
          <p:nvSpPr>
            <p:cNvPr id="13" name="TextBox 12">
              <a:extLst>
                <a:ext uri="{FF2B5EF4-FFF2-40B4-BE49-F238E27FC236}">
                  <a16:creationId xmlns:a16="http://schemas.microsoft.com/office/drawing/2014/main" id="{3F9DB933-9953-4B41-BE3C-C1DE41700A96}"/>
                </a:ext>
              </a:extLst>
            </p:cNvPr>
            <p:cNvSpPr txBox="1"/>
            <p:nvPr/>
          </p:nvSpPr>
          <p:spPr>
            <a:xfrm>
              <a:off x="3073898" y="4815573"/>
              <a:ext cx="1132226" cy="622316"/>
            </a:xfrm>
            <a:prstGeom prst="rect">
              <a:avLst/>
            </a:prstGeom>
            <a:noFill/>
          </p:spPr>
          <p:txBody>
            <a:bodyPr wrap="square" lIns="0" tIns="0" rIns="0" bIns="0" rtlCol="0" anchor="ctr">
              <a:noAutofit/>
            </a:bodyPr>
            <a:lstStyle/>
            <a:p>
              <a:pPr algn="ctr">
                <a:lnSpc>
                  <a:spcPct val="90000"/>
                </a:lnSpc>
              </a:pPr>
              <a:r>
                <a:rPr lang="en-US" sz="2400" dirty="0">
                  <a:solidFill>
                    <a:prstClr val="white"/>
                  </a:solidFill>
                  <a:latin typeface="Oracle Sans" panose="020B0503020204020204" pitchFamily="34" charset="0"/>
                  <a:cs typeface="Oracle Sans" panose="020B0503020204020204" pitchFamily="34" charset="0"/>
                </a:rPr>
                <a:t>OCI IAM</a:t>
              </a:r>
            </a:p>
            <a:p>
              <a:pPr algn="ctr">
                <a:lnSpc>
                  <a:spcPct val="90000"/>
                </a:lnSpc>
              </a:pPr>
              <a:r>
                <a:rPr lang="en-US" sz="1600" dirty="0">
                  <a:solidFill>
                    <a:prstClr val="white"/>
                  </a:solidFill>
                  <a:latin typeface="Oracle Sans" panose="020B0503020204020204" pitchFamily="34" charset="0"/>
                  <a:cs typeface="Oracle Sans" panose="020B0503020204020204" pitchFamily="34" charset="0"/>
                </a:rPr>
                <a:t>(legacy)</a:t>
              </a:r>
              <a:endParaRPr lang="en-US" sz="2400" dirty="0">
                <a:solidFill>
                  <a:prstClr val="white"/>
                </a:solidFill>
                <a:latin typeface="Oracle Sans" panose="020B0503020204020204" pitchFamily="34" charset="0"/>
                <a:cs typeface="Oracle Sans" panose="020B0503020204020204" pitchFamily="34" charset="0"/>
              </a:endParaRPr>
            </a:p>
          </p:txBody>
        </p:sp>
        <p:pic>
          <p:nvPicPr>
            <p:cNvPr id="14" name="Picture 13">
              <a:extLst>
                <a:ext uri="{FF2B5EF4-FFF2-40B4-BE49-F238E27FC236}">
                  <a16:creationId xmlns:a16="http://schemas.microsoft.com/office/drawing/2014/main" id="{4553F453-BE77-4357-8CD1-1286D861B54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622610" y="5457860"/>
              <a:ext cx="1004387" cy="312778"/>
            </a:xfrm>
            <a:prstGeom prst="rect">
              <a:avLst/>
            </a:prstGeom>
          </p:spPr>
        </p:pic>
        <p:pic>
          <p:nvPicPr>
            <p:cNvPr id="15" name="Graphic 14">
              <a:extLst>
                <a:ext uri="{FF2B5EF4-FFF2-40B4-BE49-F238E27FC236}">
                  <a16:creationId xmlns:a16="http://schemas.microsoft.com/office/drawing/2014/main" id="{83048557-02B4-4CC4-972E-0D4E835EA275}"/>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4374467" y="4815573"/>
              <a:ext cx="622317" cy="622317"/>
            </a:xfrm>
            <a:prstGeom prst="rect">
              <a:avLst/>
            </a:prstGeom>
          </p:spPr>
        </p:pic>
      </p:grpSp>
      <p:grpSp>
        <p:nvGrpSpPr>
          <p:cNvPr id="18" name="Group 17">
            <a:extLst>
              <a:ext uri="{FF2B5EF4-FFF2-40B4-BE49-F238E27FC236}">
                <a16:creationId xmlns:a16="http://schemas.microsoft.com/office/drawing/2014/main" id="{D2DA96BC-2905-4DCA-AA24-1092BE910F93}"/>
              </a:ext>
            </a:extLst>
          </p:cNvPr>
          <p:cNvGrpSpPr/>
          <p:nvPr/>
        </p:nvGrpSpPr>
        <p:grpSpPr>
          <a:xfrm>
            <a:off x="7646845" y="1392474"/>
            <a:ext cx="3101691" cy="1977155"/>
            <a:chOff x="2573960" y="3975646"/>
            <a:chExt cx="3101691" cy="1977155"/>
          </a:xfrm>
        </p:grpSpPr>
        <p:pic>
          <p:nvPicPr>
            <p:cNvPr id="19" name="Graphic 18" descr="Cloud">
              <a:extLst>
                <a:ext uri="{FF2B5EF4-FFF2-40B4-BE49-F238E27FC236}">
                  <a16:creationId xmlns:a16="http://schemas.microsoft.com/office/drawing/2014/main" id="{1AD991C6-EB69-4F46-91E9-FEA9FCE8A02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l="3869" t="21061" r="3573" b="19938"/>
            <a:stretch/>
          </p:blipFill>
          <p:spPr>
            <a:xfrm>
              <a:off x="2573960" y="3975646"/>
              <a:ext cx="3101691" cy="1977155"/>
            </a:xfrm>
            <a:prstGeom prst="rect">
              <a:avLst/>
            </a:prstGeom>
            <a:effectLst>
              <a:outerShdw blurRad="152400" sx="102000" sy="102000" algn="ctr" rotWithShape="0">
                <a:prstClr val="black">
                  <a:alpha val="20000"/>
                </a:prstClr>
              </a:outerShdw>
            </a:effectLst>
          </p:spPr>
        </p:pic>
        <p:sp>
          <p:nvSpPr>
            <p:cNvPr id="20" name="TextBox 19">
              <a:extLst>
                <a:ext uri="{FF2B5EF4-FFF2-40B4-BE49-F238E27FC236}">
                  <a16:creationId xmlns:a16="http://schemas.microsoft.com/office/drawing/2014/main" id="{D8B32DE5-A88C-4663-9811-66FA41FDE8E6}"/>
                </a:ext>
              </a:extLst>
            </p:cNvPr>
            <p:cNvSpPr txBox="1"/>
            <p:nvPr/>
          </p:nvSpPr>
          <p:spPr>
            <a:xfrm>
              <a:off x="3073898" y="4815573"/>
              <a:ext cx="1132226" cy="622316"/>
            </a:xfrm>
            <a:prstGeom prst="rect">
              <a:avLst/>
            </a:prstGeom>
            <a:noFill/>
          </p:spPr>
          <p:txBody>
            <a:bodyPr wrap="square" lIns="0" tIns="0" rIns="0" bIns="0" rtlCol="0" anchor="ctr">
              <a:noAutofit/>
            </a:bodyPr>
            <a:lstStyle/>
            <a:p>
              <a:pPr algn="ctr">
                <a:lnSpc>
                  <a:spcPct val="90000"/>
                </a:lnSpc>
              </a:pPr>
              <a:r>
                <a:rPr lang="en-US" sz="2400" dirty="0">
                  <a:solidFill>
                    <a:prstClr val="white"/>
                  </a:solidFill>
                  <a:latin typeface="Oracle Sans" panose="020B0503020204020204" pitchFamily="34" charset="0"/>
                  <a:cs typeface="Oracle Sans" panose="020B0503020204020204" pitchFamily="34" charset="0"/>
                </a:rPr>
                <a:t>IDCS</a:t>
              </a:r>
            </a:p>
            <a:p>
              <a:pPr algn="ctr">
                <a:lnSpc>
                  <a:spcPct val="90000"/>
                </a:lnSpc>
              </a:pPr>
              <a:r>
                <a:rPr lang="en-US" sz="1600" dirty="0">
                  <a:solidFill>
                    <a:prstClr val="white"/>
                  </a:solidFill>
                  <a:latin typeface="Oracle Sans" panose="020B0503020204020204" pitchFamily="34" charset="0"/>
                  <a:cs typeface="Oracle Sans" panose="020B0503020204020204" pitchFamily="34" charset="0"/>
                </a:rPr>
                <a:t>(legacy)</a:t>
              </a:r>
              <a:endParaRPr lang="en-US" sz="2400" dirty="0">
                <a:solidFill>
                  <a:prstClr val="white"/>
                </a:solidFill>
                <a:latin typeface="Oracle Sans" panose="020B0503020204020204" pitchFamily="34" charset="0"/>
                <a:cs typeface="Oracle Sans" panose="020B0503020204020204" pitchFamily="34" charset="0"/>
              </a:endParaRPr>
            </a:p>
          </p:txBody>
        </p:sp>
        <p:pic>
          <p:nvPicPr>
            <p:cNvPr id="21" name="Picture 20">
              <a:extLst>
                <a:ext uri="{FF2B5EF4-FFF2-40B4-BE49-F238E27FC236}">
                  <a16:creationId xmlns:a16="http://schemas.microsoft.com/office/drawing/2014/main" id="{4AE5AC26-541C-437B-90B9-BF384F5DFFC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622610" y="5457860"/>
              <a:ext cx="1004387" cy="312778"/>
            </a:xfrm>
            <a:prstGeom prst="rect">
              <a:avLst/>
            </a:prstGeom>
          </p:spPr>
        </p:pic>
        <p:pic>
          <p:nvPicPr>
            <p:cNvPr id="22" name="Graphic 21">
              <a:extLst>
                <a:ext uri="{FF2B5EF4-FFF2-40B4-BE49-F238E27FC236}">
                  <a16:creationId xmlns:a16="http://schemas.microsoft.com/office/drawing/2014/main" id="{A19790BC-8E57-4415-BB43-52970E104DFD}"/>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4374467" y="4815573"/>
              <a:ext cx="622317" cy="622317"/>
            </a:xfrm>
            <a:prstGeom prst="rect">
              <a:avLst/>
            </a:prstGeom>
          </p:spPr>
        </p:pic>
      </p:grpSp>
      <p:grpSp>
        <p:nvGrpSpPr>
          <p:cNvPr id="23" name="Group 22">
            <a:extLst>
              <a:ext uri="{FF2B5EF4-FFF2-40B4-BE49-F238E27FC236}">
                <a16:creationId xmlns:a16="http://schemas.microsoft.com/office/drawing/2014/main" id="{D6BB961D-3444-4C6B-ACBA-302C84B6D103}"/>
              </a:ext>
            </a:extLst>
          </p:cNvPr>
          <p:cNvGrpSpPr/>
          <p:nvPr/>
        </p:nvGrpSpPr>
        <p:grpSpPr>
          <a:xfrm>
            <a:off x="4545154" y="3788958"/>
            <a:ext cx="3101691" cy="1977155"/>
            <a:chOff x="2573960" y="3975646"/>
            <a:chExt cx="3101691" cy="1977155"/>
          </a:xfrm>
        </p:grpSpPr>
        <p:pic>
          <p:nvPicPr>
            <p:cNvPr id="24" name="Graphic 23" descr="Cloud">
              <a:extLst>
                <a:ext uri="{FF2B5EF4-FFF2-40B4-BE49-F238E27FC236}">
                  <a16:creationId xmlns:a16="http://schemas.microsoft.com/office/drawing/2014/main" id="{295DBD1F-9A71-44AA-80A4-72D79D7C38F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l="3869" t="21061" r="3573" b="19938"/>
            <a:stretch/>
          </p:blipFill>
          <p:spPr>
            <a:xfrm>
              <a:off x="2573960" y="3975646"/>
              <a:ext cx="3101691" cy="1977155"/>
            </a:xfrm>
            <a:prstGeom prst="rect">
              <a:avLst/>
            </a:prstGeom>
            <a:effectLst>
              <a:outerShdw blurRad="152400" sx="102000" sy="102000" algn="ctr" rotWithShape="0">
                <a:prstClr val="black">
                  <a:alpha val="20000"/>
                </a:prstClr>
              </a:outerShdw>
            </a:effectLst>
          </p:spPr>
        </p:pic>
        <p:sp>
          <p:nvSpPr>
            <p:cNvPr id="25" name="TextBox 24">
              <a:extLst>
                <a:ext uri="{FF2B5EF4-FFF2-40B4-BE49-F238E27FC236}">
                  <a16:creationId xmlns:a16="http://schemas.microsoft.com/office/drawing/2014/main" id="{B8BFE40D-295C-45B6-888D-2A738BA7E3F5}"/>
                </a:ext>
              </a:extLst>
            </p:cNvPr>
            <p:cNvSpPr txBox="1"/>
            <p:nvPr/>
          </p:nvSpPr>
          <p:spPr>
            <a:xfrm>
              <a:off x="3073898" y="4815573"/>
              <a:ext cx="1132226" cy="622316"/>
            </a:xfrm>
            <a:prstGeom prst="rect">
              <a:avLst/>
            </a:prstGeom>
            <a:noFill/>
          </p:spPr>
          <p:txBody>
            <a:bodyPr wrap="square" lIns="0" tIns="0" rIns="0" bIns="0" rtlCol="0" anchor="ctr">
              <a:noAutofit/>
            </a:bodyPr>
            <a:lstStyle/>
            <a:p>
              <a:pPr algn="ctr">
                <a:lnSpc>
                  <a:spcPct val="90000"/>
                </a:lnSpc>
              </a:pPr>
              <a:r>
                <a:rPr lang="en-US" sz="2400" dirty="0">
                  <a:solidFill>
                    <a:prstClr val="white"/>
                  </a:solidFill>
                  <a:latin typeface="Oracle Sans" panose="020B0503020204020204" pitchFamily="34" charset="0"/>
                  <a:cs typeface="Oracle Sans" panose="020B0503020204020204" pitchFamily="34" charset="0"/>
                </a:rPr>
                <a:t>OCI IAM</a:t>
              </a:r>
            </a:p>
          </p:txBody>
        </p:sp>
        <p:pic>
          <p:nvPicPr>
            <p:cNvPr id="26" name="Picture 25">
              <a:extLst>
                <a:ext uri="{FF2B5EF4-FFF2-40B4-BE49-F238E27FC236}">
                  <a16:creationId xmlns:a16="http://schemas.microsoft.com/office/drawing/2014/main" id="{17E54F9A-DA3D-4014-A77D-4D28E420D4DD}"/>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622610" y="5457860"/>
              <a:ext cx="1004387" cy="312778"/>
            </a:xfrm>
            <a:prstGeom prst="rect">
              <a:avLst/>
            </a:prstGeom>
          </p:spPr>
        </p:pic>
        <p:pic>
          <p:nvPicPr>
            <p:cNvPr id="27" name="Graphic 26">
              <a:extLst>
                <a:ext uri="{FF2B5EF4-FFF2-40B4-BE49-F238E27FC236}">
                  <a16:creationId xmlns:a16="http://schemas.microsoft.com/office/drawing/2014/main" id="{7BA2B034-6A45-4A76-B615-529ADF7B0F00}"/>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4374467" y="4815573"/>
              <a:ext cx="622317" cy="622317"/>
            </a:xfrm>
            <a:prstGeom prst="rect">
              <a:avLst/>
            </a:prstGeom>
          </p:spPr>
        </p:pic>
      </p:grpSp>
      <p:sp>
        <p:nvSpPr>
          <p:cNvPr id="30" name="TextBox 29">
            <a:extLst>
              <a:ext uri="{FF2B5EF4-FFF2-40B4-BE49-F238E27FC236}">
                <a16:creationId xmlns:a16="http://schemas.microsoft.com/office/drawing/2014/main" id="{D76BC8D1-804E-4B30-8329-A94D786965A8}"/>
              </a:ext>
            </a:extLst>
          </p:cNvPr>
          <p:cNvSpPr txBox="1"/>
          <p:nvPr/>
        </p:nvSpPr>
        <p:spPr>
          <a:xfrm>
            <a:off x="9447352" y="3369628"/>
            <a:ext cx="1992571" cy="1757920"/>
          </a:xfrm>
          <a:prstGeom prst="rect">
            <a:avLst/>
          </a:prstGeom>
          <a:noFill/>
        </p:spPr>
        <p:txBody>
          <a:bodyPr wrap="none" lIns="0" tIns="0" rIns="0" bIns="0" rtlCol="0" anchor="ctr">
            <a:noAutofit/>
          </a:bodyPr>
          <a:lstStyle/>
          <a:p>
            <a:pPr>
              <a:spcAft>
                <a:spcPts val="200"/>
              </a:spcAft>
              <a:defRPr/>
            </a:pPr>
            <a:r>
              <a:rPr lang="en-US" sz="1100" b="1" kern="0" dirty="0">
                <a:cs typeface="Oracle Sans Semi Bold" panose="020B0603020204020204" pitchFamily="34" charset="0"/>
              </a:rPr>
              <a:t>Brings Existing Value:</a:t>
            </a:r>
          </a:p>
          <a:p>
            <a:pPr marL="0" marR="0" lvl="0" indent="0" defTabSz="914400" rtl="0" eaLnBrk="1" fontAlgn="auto" latinLnBrk="0" hangingPunct="1">
              <a:spcBef>
                <a:spcPts val="0"/>
              </a:spcBef>
              <a:spcAft>
                <a:spcPts val="200"/>
              </a:spcAft>
              <a:buClrTx/>
              <a:buSzTx/>
              <a:buFontTx/>
              <a:buNone/>
              <a:tabLst/>
              <a:defRPr/>
            </a:pPr>
            <a:r>
              <a:rPr kumimoji="0" lang="en-US" sz="1100" b="0" i="0" u="none" strike="noStrike" kern="0" cap="none" spc="0" normalizeH="0" baseline="0" noProof="0" dirty="0">
                <a:ln>
                  <a:noFill/>
                </a:ln>
                <a:effectLst/>
                <a:uLnTx/>
                <a:uFillTx/>
                <a:latin typeface="Oracle Sans Tab"/>
                <a:ea typeface="+mn-ea"/>
                <a:cs typeface="Oracle Sans Semi Bold" panose="020B0603020204020204" pitchFamily="34" charset="0"/>
              </a:rPr>
              <a:t>Advanced MFA Options</a:t>
            </a:r>
          </a:p>
          <a:p>
            <a:pPr marL="0" marR="0" lvl="0" indent="0" defTabSz="914400" rtl="0" eaLnBrk="1" fontAlgn="auto" latinLnBrk="0" hangingPunct="1">
              <a:spcBef>
                <a:spcPts val="0"/>
              </a:spcBef>
              <a:spcAft>
                <a:spcPts val="200"/>
              </a:spcAft>
              <a:buClrTx/>
              <a:buSzTx/>
              <a:buFontTx/>
              <a:buNone/>
              <a:tabLst/>
              <a:defRPr/>
            </a:pPr>
            <a:r>
              <a:rPr lang="en-US" sz="1100" kern="0" dirty="0">
                <a:latin typeface="Oracle Sans Tab"/>
                <a:cs typeface="Oracle Sans Semi Bold" panose="020B0603020204020204" pitchFamily="34" charset="0"/>
              </a:rPr>
              <a:t>Adaptive Security</a:t>
            </a:r>
          </a:p>
          <a:p>
            <a:pPr marL="0" marR="0" lvl="0" indent="0" defTabSz="914400" rtl="0" eaLnBrk="1" fontAlgn="auto" latinLnBrk="0" hangingPunct="1">
              <a:spcBef>
                <a:spcPts val="0"/>
              </a:spcBef>
              <a:spcAft>
                <a:spcPts val="200"/>
              </a:spcAft>
              <a:buClrTx/>
              <a:buSzTx/>
              <a:buFontTx/>
              <a:buNone/>
              <a:tabLst/>
              <a:defRPr/>
            </a:pPr>
            <a:r>
              <a:rPr kumimoji="0" lang="en-US" sz="1100" b="0" i="0" u="none" strike="noStrike" kern="0" cap="none" spc="0" normalizeH="0" baseline="0" noProof="0" dirty="0">
                <a:ln>
                  <a:noFill/>
                </a:ln>
                <a:effectLst/>
                <a:uLnTx/>
                <a:uFillTx/>
                <a:latin typeface="Oracle Sans Tab"/>
                <a:ea typeface="+mn-ea"/>
                <a:cs typeface="Oracle Sans Semi Bold" panose="020B0603020204020204" pitchFamily="34" charset="0"/>
              </a:rPr>
              <a:t>Lifecycle Management</a:t>
            </a:r>
          </a:p>
          <a:p>
            <a:pPr marL="0" marR="0" lvl="0" indent="0" defTabSz="914400" rtl="0" eaLnBrk="1" fontAlgn="auto" latinLnBrk="0" hangingPunct="1">
              <a:spcBef>
                <a:spcPts val="0"/>
              </a:spcBef>
              <a:spcAft>
                <a:spcPts val="200"/>
              </a:spcAft>
              <a:buClrTx/>
              <a:buSzTx/>
              <a:buFontTx/>
              <a:buNone/>
              <a:tabLst/>
              <a:defRPr/>
            </a:pPr>
            <a:r>
              <a:rPr lang="en-US" sz="1100" kern="0" dirty="0">
                <a:latin typeface="Oracle Sans Tab"/>
                <a:cs typeface="Oracle Sans Semi Bold" panose="020B0603020204020204" pitchFamily="34" charset="0"/>
              </a:rPr>
              <a:t>Broad Support for 3</a:t>
            </a:r>
            <a:r>
              <a:rPr lang="en-US" sz="1100" kern="0" baseline="30000" dirty="0">
                <a:latin typeface="Oracle Sans Tab"/>
                <a:cs typeface="Oracle Sans Semi Bold" panose="020B0603020204020204" pitchFamily="34" charset="0"/>
              </a:rPr>
              <a:t>rd</a:t>
            </a:r>
            <a:r>
              <a:rPr lang="en-US" sz="1100" kern="0" dirty="0">
                <a:latin typeface="Oracle Sans Tab"/>
                <a:cs typeface="Oracle Sans Semi Bold" panose="020B0603020204020204" pitchFamily="34" charset="0"/>
              </a:rPr>
              <a:t>-Party Apps</a:t>
            </a:r>
          </a:p>
          <a:p>
            <a:pPr marL="0" marR="0" lvl="0" indent="0" defTabSz="914400" rtl="0" eaLnBrk="1" fontAlgn="auto" latinLnBrk="0" hangingPunct="1">
              <a:spcBef>
                <a:spcPts val="0"/>
              </a:spcBef>
              <a:spcAft>
                <a:spcPts val="200"/>
              </a:spcAft>
              <a:buClrTx/>
              <a:buSzTx/>
              <a:buFontTx/>
              <a:buNone/>
              <a:tabLst/>
              <a:defRPr/>
            </a:pPr>
            <a:r>
              <a:rPr lang="en-US" sz="1100" kern="0" dirty="0">
                <a:latin typeface="Oracle Sans Tab"/>
                <a:cs typeface="Oracle Sans Semi Bold" panose="020B0603020204020204" pitchFamily="34" charset="0"/>
              </a:rPr>
              <a:t>Consumer IAM</a:t>
            </a:r>
          </a:p>
          <a:p>
            <a:pPr marL="0" marR="0" lvl="0" indent="0" defTabSz="914400" rtl="0" eaLnBrk="1" fontAlgn="auto" latinLnBrk="0" hangingPunct="1">
              <a:spcBef>
                <a:spcPts val="0"/>
              </a:spcBef>
              <a:spcAft>
                <a:spcPts val="200"/>
              </a:spcAft>
              <a:buClrTx/>
              <a:buSzTx/>
              <a:buFontTx/>
              <a:buNone/>
              <a:tabLst/>
              <a:defRPr/>
            </a:pPr>
            <a:r>
              <a:rPr lang="en-US" sz="1100" kern="0" dirty="0">
                <a:latin typeface="Oracle Sans Tab"/>
                <a:cs typeface="Oracle Sans Semi Bold" panose="020B0603020204020204" pitchFamily="34" charset="0"/>
              </a:rPr>
              <a:t>Broad Support for Hybrid IT</a:t>
            </a:r>
          </a:p>
        </p:txBody>
      </p:sp>
      <p:sp>
        <p:nvSpPr>
          <p:cNvPr id="31" name="TextBox 30">
            <a:extLst>
              <a:ext uri="{FF2B5EF4-FFF2-40B4-BE49-F238E27FC236}">
                <a16:creationId xmlns:a16="http://schemas.microsoft.com/office/drawing/2014/main" id="{DE7E2827-986D-4512-B8ED-C1B7C94C6ACD}"/>
              </a:ext>
            </a:extLst>
          </p:cNvPr>
          <p:cNvSpPr txBox="1"/>
          <p:nvPr/>
        </p:nvSpPr>
        <p:spPr>
          <a:xfrm>
            <a:off x="714859" y="3369628"/>
            <a:ext cx="1992571" cy="1757920"/>
          </a:xfrm>
          <a:prstGeom prst="rect">
            <a:avLst/>
          </a:prstGeom>
          <a:noFill/>
        </p:spPr>
        <p:txBody>
          <a:bodyPr wrap="none" lIns="0" tIns="0" rIns="0" bIns="0" rtlCol="0" anchor="ctr">
            <a:noAutofit/>
          </a:bodyPr>
          <a:lstStyle/>
          <a:p>
            <a:pPr marL="0" marR="0" lvl="0" indent="0" algn="r" defTabSz="914400" rtl="0" eaLnBrk="1" fontAlgn="auto" latinLnBrk="0" hangingPunct="1">
              <a:spcBef>
                <a:spcPts val="0"/>
              </a:spcBef>
              <a:spcAft>
                <a:spcPts val="200"/>
              </a:spcAft>
              <a:buClrTx/>
              <a:buSzTx/>
              <a:buFontTx/>
              <a:buNone/>
              <a:tabLst/>
              <a:defRPr/>
            </a:pPr>
            <a:r>
              <a:rPr kumimoji="0" lang="en-US" sz="1100" b="1" i="0" u="none" strike="noStrike" kern="0" cap="none" spc="0" normalizeH="0" baseline="0" noProof="0" dirty="0">
                <a:ln>
                  <a:noFill/>
                </a:ln>
                <a:effectLst/>
                <a:uLnTx/>
                <a:uFillTx/>
                <a:latin typeface="Oracle Sans Tab"/>
                <a:ea typeface="+mn-ea"/>
                <a:cs typeface="Oracle Sans Semi Bold" panose="020B0603020204020204" pitchFamily="34" charset="0"/>
              </a:rPr>
              <a:t>Brings Existing Value:</a:t>
            </a:r>
          </a:p>
          <a:p>
            <a:pPr marL="0" marR="0" lvl="0" indent="0" algn="r" defTabSz="914400" rtl="0" eaLnBrk="1" fontAlgn="auto" latinLnBrk="0" hangingPunct="1">
              <a:spcBef>
                <a:spcPts val="0"/>
              </a:spcBef>
              <a:spcAft>
                <a:spcPts val="200"/>
              </a:spcAft>
              <a:buClrTx/>
              <a:buSzTx/>
              <a:buFontTx/>
              <a:buNone/>
              <a:tabLst/>
              <a:defRPr/>
            </a:pPr>
            <a:r>
              <a:rPr kumimoji="0" lang="en-US" sz="1100" b="0" i="0" u="none" strike="noStrike" kern="0" cap="none" spc="0" normalizeH="0" baseline="0" noProof="0" dirty="0">
                <a:ln>
                  <a:noFill/>
                </a:ln>
                <a:effectLst/>
                <a:uLnTx/>
                <a:uFillTx/>
                <a:latin typeface="Oracle Sans Tab"/>
                <a:ea typeface="+mn-ea"/>
                <a:cs typeface="Oracle Sans Semi Bold" panose="020B0603020204020204" pitchFamily="34" charset="0"/>
              </a:rPr>
              <a:t>Native OCI Service</a:t>
            </a:r>
          </a:p>
          <a:p>
            <a:pPr marL="0" marR="0" lvl="0" indent="0" algn="r" defTabSz="914400" rtl="0" eaLnBrk="1" fontAlgn="auto" latinLnBrk="0" hangingPunct="1">
              <a:spcBef>
                <a:spcPts val="0"/>
              </a:spcBef>
              <a:spcAft>
                <a:spcPts val="200"/>
              </a:spcAft>
              <a:buClrTx/>
              <a:buSzTx/>
              <a:buFontTx/>
              <a:buNone/>
              <a:tabLst/>
              <a:defRPr/>
            </a:pPr>
            <a:r>
              <a:rPr lang="en-US" sz="1100" kern="0" dirty="0">
                <a:latin typeface="Oracle Sans Tab"/>
                <a:cs typeface="Oracle Sans Semi Bold" panose="020B0603020204020204" pitchFamily="34" charset="0"/>
              </a:rPr>
              <a:t>30+ Geographical Regions</a:t>
            </a:r>
          </a:p>
          <a:p>
            <a:pPr marL="0" marR="0" lvl="0" indent="0" algn="r" defTabSz="914400" rtl="0" eaLnBrk="1" fontAlgn="auto" latinLnBrk="0" hangingPunct="1">
              <a:spcBef>
                <a:spcPts val="0"/>
              </a:spcBef>
              <a:spcAft>
                <a:spcPts val="200"/>
              </a:spcAft>
              <a:buClrTx/>
              <a:buSzTx/>
              <a:buFontTx/>
              <a:buNone/>
              <a:tabLst/>
              <a:defRPr/>
            </a:pPr>
            <a:r>
              <a:rPr lang="en-US" sz="1100" kern="0" dirty="0">
                <a:latin typeface="Oracle Sans Tab"/>
                <a:cs typeface="Oracle Sans Semi Bold" panose="020B0603020204020204" pitchFamily="34" charset="0"/>
              </a:rPr>
              <a:t>OCI Access Policies</a:t>
            </a:r>
          </a:p>
          <a:p>
            <a:pPr marL="0" marR="0" lvl="0" indent="0" algn="r" defTabSz="914400" rtl="0" eaLnBrk="1" fontAlgn="auto" latinLnBrk="0" hangingPunct="1">
              <a:spcBef>
                <a:spcPts val="0"/>
              </a:spcBef>
              <a:spcAft>
                <a:spcPts val="200"/>
              </a:spcAft>
              <a:buClrTx/>
              <a:buSzTx/>
              <a:buFontTx/>
              <a:buNone/>
              <a:tabLst/>
              <a:defRPr/>
            </a:pPr>
            <a:r>
              <a:rPr lang="en-US" sz="1100" kern="0" dirty="0">
                <a:latin typeface="Oracle Sans Tab"/>
                <a:cs typeface="Oracle Sans Semi Bold" panose="020B0603020204020204" pitchFamily="34" charset="0"/>
              </a:rPr>
              <a:t>OCI Logging</a:t>
            </a:r>
          </a:p>
        </p:txBody>
      </p:sp>
      <p:sp>
        <p:nvSpPr>
          <p:cNvPr id="32" name="TextBox 31">
            <a:extLst>
              <a:ext uri="{FF2B5EF4-FFF2-40B4-BE49-F238E27FC236}">
                <a16:creationId xmlns:a16="http://schemas.microsoft.com/office/drawing/2014/main" id="{166615ED-77A4-40EA-ACC3-337D743F2E93}"/>
              </a:ext>
            </a:extLst>
          </p:cNvPr>
          <p:cNvSpPr txBox="1"/>
          <p:nvPr/>
        </p:nvSpPr>
        <p:spPr>
          <a:xfrm>
            <a:off x="4545151" y="5730017"/>
            <a:ext cx="3101691" cy="641582"/>
          </a:xfrm>
          <a:prstGeom prst="rect">
            <a:avLst/>
          </a:prstGeom>
          <a:noFill/>
        </p:spPr>
        <p:txBody>
          <a:bodyPr wrap="none" lIns="0" tIns="0" rIns="0" bIns="0" rtlCol="0" anchor="ctr">
            <a:noAutofit/>
          </a:bodyPr>
          <a:lstStyle/>
          <a:p>
            <a:pPr marL="0" marR="0" lvl="0" indent="0" algn="ctr" defTabSz="914400" rtl="0" eaLnBrk="1" fontAlgn="auto" latinLnBrk="0" hangingPunct="1">
              <a:spcBef>
                <a:spcPts val="0"/>
              </a:spcBef>
              <a:spcAft>
                <a:spcPts val="200"/>
              </a:spcAft>
              <a:buClrTx/>
              <a:buSzTx/>
              <a:buFontTx/>
              <a:buNone/>
              <a:tabLst/>
              <a:defRPr/>
            </a:pPr>
            <a:r>
              <a:rPr kumimoji="0" lang="en-US" sz="1000" b="1" i="0" u="none" strike="noStrike" kern="0" cap="none" spc="0" normalizeH="0" baseline="0" noProof="0" dirty="0">
                <a:ln>
                  <a:noFill/>
                </a:ln>
                <a:effectLst/>
                <a:uLnTx/>
                <a:uFillTx/>
                <a:latin typeface="Oracle Sans Tab"/>
                <a:ea typeface="+mn-ea"/>
                <a:cs typeface="Oracle Sans Semi Bold" panose="020B0603020204020204" pitchFamily="34" charset="0"/>
              </a:rPr>
              <a:t>Adds New Value:</a:t>
            </a:r>
            <a:endParaRPr kumimoji="0" lang="en-US" sz="1100" b="1" i="0" u="none" strike="noStrike" kern="0" cap="none" spc="0" normalizeH="0" baseline="0" noProof="0" dirty="0">
              <a:ln>
                <a:noFill/>
              </a:ln>
              <a:effectLst/>
              <a:uLnTx/>
              <a:uFillTx/>
              <a:latin typeface="Oracle Sans Tab"/>
              <a:ea typeface="+mn-ea"/>
              <a:cs typeface="Oracle Sans Semi Bold" panose="020B0603020204020204" pitchFamily="34" charset="0"/>
            </a:endParaRPr>
          </a:p>
          <a:p>
            <a:pPr marL="0" marR="0" lvl="0" indent="0" algn="ctr" defTabSz="914400" rtl="0" eaLnBrk="1" fontAlgn="auto" latinLnBrk="0" hangingPunct="1">
              <a:spcBef>
                <a:spcPts val="0"/>
              </a:spcBef>
              <a:spcAft>
                <a:spcPts val="200"/>
              </a:spcAft>
              <a:buClrTx/>
              <a:buSzTx/>
              <a:buFontTx/>
              <a:buNone/>
              <a:tabLst/>
              <a:defRPr/>
            </a:pPr>
            <a:r>
              <a:rPr kumimoji="0" lang="en-US" sz="1100" b="0" i="0" u="none" strike="noStrike" kern="0" cap="none" spc="0" normalizeH="0" baseline="0" noProof="0" dirty="0">
                <a:ln>
                  <a:noFill/>
                </a:ln>
                <a:effectLst/>
                <a:uLnTx/>
                <a:uFillTx/>
                <a:latin typeface="Oracle Sans Tab"/>
                <a:ea typeface="+mn-ea"/>
                <a:cs typeface="Oracle Sans Semi Bold" panose="020B0603020204020204" pitchFamily="34" charset="0"/>
              </a:rPr>
              <a:t>Unified IAM for Oracle Cloud and SaaS</a:t>
            </a:r>
          </a:p>
          <a:p>
            <a:pPr marL="0" marR="0" lvl="0" indent="0" algn="ctr" defTabSz="914400" rtl="0" eaLnBrk="1" fontAlgn="auto" latinLnBrk="0" hangingPunct="1">
              <a:spcBef>
                <a:spcPts val="0"/>
              </a:spcBef>
              <a:spcAft>
                <a:spcPts val="200"/>
              </a:spcAft>
              <a:buClrTx/>
              <a:buSzTx/>
              <a:buFontTx/>
              <a:buNone/>
              <a:tabLst/>
              <a:defRPr/>
            </a:pPr>
            <a:r>
              <a:rPr lang="en-US" sz="1100" b="1" kern="0" dirty="0">
                <a:latin typeface="Oracle Sans Tab"/>
                <a:cs typeface="Oracle Sans Semi Bold" panose="020B0603020204020204" pitchFamily="34" charset="0"/>
              </a:rPr>
              <a:t>Identity Domains</a:t>
            </a:r>
            <a:r>
              <a:rPr lang="en-US" sz="1100" kern="0" dirty="0">
                <a:latin typeface="Oracle Sans Tab"/>
                <a:cs typeface="Oracle Sans Semi Bold" panose="020B0603020204020204" pitchFamily="34" charset="0"/>
              </a:rPr>
              <a:t> Admin Experience</a:t>
            </a:r>
            <a:endParaRPr kumimoji="0" lang="en-US" sz="1100" b="0" i="0" u="none" strike="noStrike" kern="0" cap="none" spc="0" normalizeH="0" baseline="0" noProof="0" dirty="0">
              <a:ln>
                <a:noFill/>
              </a:ln>
              <a:effectLst/>
              <a:uLnTx/>
              <a:uFillTx/>
              <a:latin typeface="Oracle Sans Tab"/>
              <a:ea typeface="+mn-ea"/>
              <a:cs typeface="Oracle Sans Semi Bold" panose="020B0603020204020204" pitchFamily="34" charset="0"/>
            </a:endParaRPr>
          </a:p>
          <a:p>
            <a:pPr marL="0" marR="0" lvl="0" indent="0" algn="ctr" defTabSz="914400" rtl="0" eaLnBrk="1" fontAlgn="auto" latinLnBrk="0" hangingPunct="1">
              <a:spcBef>
                <a:spcPts val="0"/>
              </a:spcBef>
              <a:spcAft>
                <a:spcPts val="200"/>
              </a:spcAft>
              <a:buClrTx/>
              <a:buSzTx/>
              <a:buFontTx/>
              <a:buNone/>
              <a:tabLst/>
              <a:defRPr/>
            </a:pPr>
            <a:r>
              <a:rPr kumimoji="0" lang="en-US" sz="1100" b="0" i="0" u="none" strike="noStrike" kern="0" cap="none" spc="0" normalizeH="0" baseline="0" noProof="0" dirty="0">
                <a:ln>
                  <a:noFill/>
                </a:ln>
                <a:effectLst/>
                <a:uLnTx/>
                <a:uFillTx/>
                <a:latin typeface="Oracle Sans Tab"/>
                <a:ea typeface="+mn-ea"/>
                <a:cs typeface="Oracle Sans Semi Bold" panose="020B0603020204020204" pitchFamily="34" charset="0"/>
              </a:rPr>
              <a:t>Cross-Regions DR</a:t>
            </a:r>
            <a:endParaRPr lang="en-US" sz="1100" kern="0" dirty="0">
              <a:latin typeface="Oracle Sans Tab"/>
              <a:cs typeface="Oracle Sans Semi Bold" panose="020B0603020204020204" pitchFamily="34" charset="0"/>
            </a:endParaRPr>
          </a:p>
        </p:txBody>
      </p:sp>
    </p:spTree>
    <p:extLst>
      <p:ext uri="{BB962C8B-B14F-4D97-AF65-F5344CB8AC3E}">
        <p14:creationId xmlns:p14="http://schemas.microsoft.com/office/powerpoint/2010/main" val="401125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90755833-FB0D-4D23-816B-5AE19F1693CF}"/>
              </a:ext>
            </a:extLst>
          </p:cNvPr>
          <p:cNvCxnSpPr>
            <a:cxnSpLocks/>
          </p:cNvCxnSpPr>
          <p:nvPr/>
        </p:nvCxnSpPr>
        <p:spPr>
          <a:xfrm>
            <a:off x="4883844" y="1363181"/>
            <a:ext cx="0" cy="3894101"/>
          </a:xfrm>
          <a:prstGeom prst="line">
            <a:avLst/>
          </a:prstGeom>
          <a:ln w="190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14FBA20C-4C27-4F3A-B96B-F77012B36290}"/>
              </a:ext>
            </a:extLst>
          </p:cNvPr>
          <p:cNvSpPr>
            <a:spLocks noGrp="1"/>
          </p:cNvSpPr>
          <p:nvPr>
            <p:ph type="title"/>
          </p:nvPr>
        </p:nvSpPr>
        <p:spPr/>
        <p:txBody>
          <a:bodyPr/>
          <a:lstStyle/>
          <a:p>
            <a:r>
              <a:rPr lang="en-US" dirty="0"/>
              <a:t>OCI IAM Identity Domains Timeline</a:t>
            </a:r>
          </a:p>
        </p:txBody>
      </p:sp>
      <p:sp>
        <p:nvSpPr>
          <p:cNvPr id="4" name="Footer Placeholder 3">
            <a:extLst>
              <a:ext uri="{FF2B5EF4-FFF2-40B4-BE49-F238E27FC236}">
                <a16:creationId xmlns:a16="http://schemas.microsoft.com/office/drawing/2014/main" id="{03161B89-B464-4325-AE3A-809AD5B4BF52}"/>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5" name="Slide Number Placeholder 4">
            <a:extLst>
              <a:ext uri="{FF2B5EF4-FFF2-40B4-BE49-F238E27FC236}">
                <a16:creationId xmlns:a16="http://schemas.microsoft.com/office/drawing/2014/main" id="{1E4DD0DD-C447-4381-9315-FBB7B8D74DDA}"/>
              </a:ext>
            </a:extLst>
          </p:cNvPr>
          <p:cNvSpPr>
            <a:spLocks noGrp="1"/>
          </p:cNvSpPr>
          <p:nvPr>
            <p:ph type="sldNum" sz="quarter" idx="12"/>
          </p:nvPr>
        </p:nvSpPr>
        <p:spPr/>
        <p:txBody>
          <a:bodyPr/>
          <a:lstStyle/>
          <a:p>
            <a:fld id="{345D60D9-5372-5F40-9443-0F9AE5BDC3C8}" type="slidenum">
              <a:rPr lang="en-US" smtClean="0"/>
              <a:pPr/>
              <a:t>18</a:t>
            </a:fld>
            <a:endParaRPr lang="en-US" dirty="0"/>
          </a:p>
        </p:txBody>
      </p:sp>
      <p:cxnSp>
        <p:nvCxnSpPr>
          <p:cNvPr id="7" name="Straight Connector 6">
            <a:extLst>
              <a:ext uri="{FF2B5EF4-FFF2-40B4-BE49-F238E27FC236}">
                <a16:creationId xmlns:a16="http://schemas.microsoft.com/office/drawing/2014/main" id="{77FA34D2-EDDD-421A-9FD7-BAC01DB950C2}"/>
              </a:ext>
            </a:extLst>
          </p:cNvPr>
          <p:cNvCxnSpPr>
            <a:cxnSpLocks/>
          </p:cNvCxnSpPr>
          <p:nvPr/>
        </p:nvCxnSpPr>
        <p:spPr>
          <a:xfrm flipV="1">
            <a:off x="762000" y="3879062"/>
            <a:ext cx="10253003" cy="1"/>
          </a:xfrm>
          <a:prstGeom prst="line">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DCCDA88-55F9-47C2-AB58-485114D03AE4}"/>
              </a:ext>
            </a:extLst>
          </p:cNvPr>
          <p:cNvSpPr/>
          <p:nvPr/>
        </p:nvSpPr>
        <p:spPr>
          <a:xfrm>
            <a:off x="1043356" y="378058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93449F7-D2AE-456C-A899-E6D5E38C5765}"/>
              </a:ext>
            </a:extLst>
          </p:cNvPr>
          <p:cNvSpPr/>
          <p:nvPr/>
        </p:nvSpPr>
        <p:spPr>
          <a:xfrm>
            <a:off x="1705074" y="378058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D6981A7-B5E5-445B-B5AF-69557A3DB0C1}"/>
              </a:ext>
            </a:extLst>
          </p:cNvPr>
          <p:cNvSpPr/>
          <p:nvPr/>
        </p:nvSpPr>
        <p:spPr>
          <a:xfrm>
            <a:off x="2872653" y="378058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A0A0BF6-1758-4AC3-8C16-9F626F40D510}"/>
              </a:ext>
            </a:extLst>
          </p:cNvPr>
          <p:cNvSpPr/>
          <p:nvPr/>
        </p:nvSpPr>
        <p:spPr>
          <a:xfrm>
            <a:off x="5383535" y="37805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97E0B99-FD9C-4098-8B3F-B8FFBD29FAB2}"/>
              </a:ext>
            </a:extLst>
          </p:cNvPr>
          <p:cNvSpPr/>
          <p:nvPr/>
        </p:nvSpPr>
        <p:spPr>
          <a:xfrm>
            <a:off x="9692309" y="378058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BFAA9C8-FA05-46AB-B48F-70E4D7506F83}"/>
              </a:ext>
            </a:extLst>
          </p:cNvPr>
          <p:cNvSpPr txBox="1"/>
          <p:nvPr/>
        </p:nvSpPr>
        <p:spPr>
          <a:xfrm>
            <a:off x="815369" y="4090918"/>
            <a:ext cx="10624554" cy="274320"/>
          </a:xfrm>
          <a:prstGeom prst="rect">
            <a:avLst/>
          </a:prstGeom>
          <a:noFill/>
        </p:spPr>
        <p:txBody>
          <a:bodyPr wrap="square" lIns="0" rIns="0" rtlCol="0" anchor="ctr">
            <a:noAutofit/>
          </a:bodyPr>
          <a:lstStyle/>
          <a:p>
            <a:r>
              <a:rPr lang="en-US" sz="1400" dirty="0">
                <a:solidFill>
                  <a:schemeClr val="accent1"/>
                </a:solidFill>
                <a:latin typeface="Oracle Sans Semi Bold" panose="020B0603020204020204" pitchFamily="34" charset="0"/>
                <a:cs typeface="Oracle Sans Semi Bold" panose="020B0603020204020204" pitchFamily="34" charset="0"/>
              </a:rPr>
              <a:t>  Aug 5     Oct 1                  Nov 8                                           TBD (July)                            TBD (Aug/Sep)                      TBD (Oct/Nov)</a:t>
            </a:r>
          </a:p>
        </p:txBody>
      </p:sp>
      <p:sp>
        <p:nvSpPr>
          <p:cNvPr id="16" name="TextBox 15">
            <a:extLst>
              <a:ext uri="{FF2B5EF4-FFF2-40B4-BE49-F238E27FC236}">
                <a16:creationId xmlns:a16="http://schemas.microsoft.com/office/drawing/2014/main" id="{FC21E45A-838A-44EE-AD47-0C4D6E0D7C30}"/>
              </a:ext>
            </a:extLst>
          </p:cNvPr>
          <p:cNvSpPr txBox="1"/>
          <p:nvPr/>
        </p:nvSpPr>
        <p:spPr>
          <a:xfrm>
            <a:off x="1127758" y="2045885"/>
            <a:ext cx="4785356" cy="332299"/>
          </a:xfrm>
          <a:prstGeom prst="rect">
            <a:avLst/>
          </a:prstGeom>
          <a:noFill/>
        </p:spPr>
        <p:txBody>
          <a:bodyPr wrap="square" lIns="91440" rIns="0" rtlCol="0">
            <a:noAutofit/>
          </a:bodyPr>
          <a:lstStyle/>
          <a:p>
            <a:r>
              <a:rPr lang="en-US" sz="1400" dirty="0"/>
              <a:t>Code deployed to several regions for testing</a:t>
            </a:r>
          </a:p>
        </p:txBody>
      </p:sp>
      <p:sp>
        <p:nvSpPr>
          <p:cNvPr id="20" name="TextBox 19">
            <a:extLst>
              <a:ext uri="{FF2B5EF4-FFF2-40B4-BE49-F238E27FC236}">
                <a16:creationId xmlns:a16="http://schemas.microsoft.com/office/drawing/2014/main" id="{2F32612B-AD13-42BA-9DDC-B007E13A15AE}"/>
              </a:ext>
            </a:extLst>
          </p:cNvPr>
          <p:cNvSpPr txBox="1"/>
          <p:nvPr/>
        </p:nvSpPr>
        <p:spPr>
          <a:xfrm>
            <a:off x="2970050" y="5365250"/>
            <a:ext cx="3114202" cy="548640"/>
          </a:xfrm>
          <a:prstGeom prst="rect">
            <a:avLst/>
          </a:prstGeom>
          <a:noFill/>
        </p:spPr>
        <p:txBody>
          <a:bodyPr wrap="square" lIns="91440" rIns="0" rtlCol="0">
            <a:noAutofit/>
          </a:bodyPr>
          <a:lstStyle/>
          <a:p>
            <a:r>
              <a:rPr lang="en-US" sz="1400" b="1" dirty="0">
                <a:solidFill>
                  <a:schemeClr val="accent1"/>
                </a:solidFill>
              </a:rPr>
              <a:t>Rolling GA </a:t>
            </a:r>
            <a:r>
              <a:rPr lang="en-US" sz="1400" dirty="0">
                <a:solidFill>
                  <a:schemeClr val="accent1"/>
                </a:solidFill>
              </a:rPr>
              <a:t>of OCI IAM identity domains in each commercial region</a:t>
            </a:r>
          </a:p>
        </p:txBody>
      </p:sp>
      <p:sp>
        <p:nvSpPr>
          <p:cNvPr id="21" name="TextBox 20">
            <a:extLst>
              <a:ext uri="{FF2B5EF4-FFF2-40B4-BE49-F238E27FC236}">
                <a16:creationId xmlns:a16="http://schemas.microsoft.com/office/drawing/2014/main" id="{5873A84B-C8C1-4A2D-B8CF-A9282B64AC5D}"/>
              </a:ext>
            </a:extLst>
          </p:cNvPr>
          <p:cNvSpPr txBox="1"/>
          <p:nvPr/>
        </p:nvSpPr>
        <p:spPr>
          <a:xfrm>
            <a:off x="1800946" y="2904441"/>
            <a:ext cx="2915713" cy="353994"/>
          </a:xfrm>
          <a:prstGeom prst="rect">
            <a:avLst/>
          </a:prstGeom>
          <a:noFill/>
        </p:spPr>
        <p:txBody>
          <a:bodyPr wrap="square" lIns="91440" rIns="0" rtlCol="0">
            <a:noAutofit/>
          </a:bodyPr>
          <a:lstStyle/>
          <a:p>
            <a:r>
              <a:rPr lang="en-US" sz="1400" dirty="0"/>
              <a:t>Code ready for US Gov audits</a:t>
            </a:r>
          </a:p>
        </p:txBody>
      </p:sp>
      <p:sp>
        <p:nvSpPr>
          <p:cNvPr id="22" name="TextBox 21">
            <a:extLst>
              <a:ext uri="{FF2B5EF4-FFF2-40B4-BE49-F238E27FC236}">
                <a16:creationId xmlns:a16="http://schemas.microsoft.com/office/drawing/2014/main" id="{40BDD52F-149F-48B1-8002-48935C3D5A57}"/>
              </a:ext>
            </a:extLst>
          </p:cNvPr>
          <p:cNvSpPr txBox="1"/>
          <p:nvPr/>
        </p:nvSpPr>
        <p:spPr>
          <a:xfrm>
            <a:off x="9779702" y="4800082"/>
            <a:ext cx="2353005" cy="457200"/>
          </a:xfrm>
          <a:prstGeom prst="rect">
            <a:avLst/>
          </a:prstGeom>
          <a:noFill/>
        </p:spPr>
        <p:txBody>
          <a:bodyPr wrap="square" lIns="91440" rIns="0" rtlCol="0">
            <a:noAutofit/>
          </a:bodyPr>
          <a:lstStyle/>
          <a:p>
            <a:r>
              <a:rPr lang="en-US" sz="1400" dirty="0"/>
              <a:t>Identity domains enabled for all existing tenancies</a:t>
            </a:r>
          </a:p>
        </p:txBody>
      </p:sp>
      <p:cxnSp>
        <p:nvCxnSpPr>
          <p:cNvPr id="23" name="Straight Connector 22">
            <a:extLst>
              <a:ext uri="{FF2B5EF4-FFF2-40B4-BE49-F238E27FC236}">
                <a16:creationId xmlns:a16="http://schemas.microsoft.com/office/drawing/2014/main" id="{3F5BC20F-B982-40B1-B1F5-4C7DC83CCC22}"/>
              </a:ext>
            </a:extLst>
          </p:cNvPr>
          <p:cNvCxnSpPr>
            <a:cxnSpLocks/>
          </p:cNvCxnSpPr>
          <p:nvPr/>
        </p:nvCxnSpPr>
        <p:spPr>
          <a:xfrm>
            <a:off x="9779702" y="4354528"/>
            <a:ext cx="0" cy="92495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DC7047D-1ECE-4117-82D6-A026CFEA7EFD}"/>
              </a:ext>
            </a:extLst>
          </p:cNvPr>
          <p:cNvCxnSpPr>
            <a:cxnSpLocks/>
          </p:cNvCxnSpPr>
          <p:nvPr/>
        </p:nvCxnSpPr>
        <p:spPr>
          <a:xfrm>
            <a:off x="2953723" y="4412321"/>
            <a:ext cx="0" cy="1451329"/>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54C6343-8729-45FA-A5FD-1CAFA0C4C02F}"/>
              </a:ext>
            </a:extLst>
          </p:cNvPr>
          <p:cNvCxnSpPr>
            <a:cxnSpLocks/>
          </p:cNvCxnSpPr>
          <p:nvPr/>
        </p:nvCxnSpPr>
        <p:spPr>
          <a:xfrm>
            <a:off x="1789477" y="2962519"/>
            <a:ext cx="0" cy="72506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106F659-0D50-4065-AB30-AE25C7C6A1BA}"/>
              </a:ext>
            </a:extLst>
          </p:cNvPr>
          <p:cNvCxnSpPr>
            <a:cxnSpLocks/>
          </p:cNvCxnSpPr>
          <p:nvPr/>
        </p:nvCxnSpPr>
        <p:spPr>
          <a:xfrm>
            <a:off x="1127632" y="2083119"/>
            <a:ext cx="0" cy="160658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D98164D-CD80-41D5-93D6-4D425510BA44}"/>
              </a:ext>
            </a:extLst>
          </p:cNvPr>
          <p:cNvSpPr txBox="1"/>
          <p:nvPr/>
        </p:nvSpPr>
        <p:spPr>
          <a:xfrm>
            <a:off x="5483231" y="2502914"/>
            <a:ext cx="2915713" cy="353994"/>
          </a:xfrm>
          <a:prstGeom prst="rect">
            <a:avLst/>
          </a:prstGeom>
          <a:noFill/>
        </p:spPr>
        <p:txBody>
          <a:bodyPr wrap="square" lIns="91440" rIns="0" rtlCol="0">
            <a:noAutofit/>
          </a:bodyPr>
          <a:lstStyle/>
          <a:p>
            <a:r>
              <a:rPr lang="en-US" sz="1400" dirty="0"/>
              <a:t>Limited Availability Program</a:t>
            </a:r>
          </a:p>
          <a:p>
            <a:r>
              <a:rPr lang="en-US" sz="1400" dirty="0"/>
              <a:t>(conversion of existing tenancies)</a:t>
            </a:r>
          </a:p>
        </p:txBody>
      </p:sp>
      <p:cxnSp>
        <p:nvCxnSpPr>
          <p:cNvPr id="41" name="Straight Connector 40">
            <a:extLst>
              <a:ext uri="{FF2B5EF4-FFF2-40B4-BE49-F238E27FC236}">
                <a16:creationId xmlns:a16="http://schemas.microsoft.com/office/drawing/2014/main" id="{15A49C89-46F9-4E33-AA18-A03C70D53440}"/>
              </a:ext>
            </a:extLst>
          </p:cNvPr>
          <p:cNvCxnSpPr>
            <a:cxnSpLocks/>
          </p:cNvCxnSpPr>
          <p:nvPr/>
        </p:nvCxnSpPr>
        <p:spPr>
          <a:xfrm>
            <a:off x="5466902" y="2574714"/>
            <a:ext cx="0" cy="111830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B8DCD11-2F30-4FB2-9784-3F933AED381C}"/>
              </a:ext>
            </a:extLst>
          </p:cNvPr>
          <p:cNvCxnSpPr>
            <a:cxnSpLocks/>
          </p:cNvCxnSpPr>
          <p:nvPr/>
        </p:nvCxnSpPr>
        <p:spPr>
          <a:xfrm>
            <a:off x="8081992" y="1154123"/>
            <a:ext cx="0" cy="1450915"/>
          </a:xfrm>
          <a:prstGeom prst="lin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CB5EE9C-9BAA-4350-80EF-7B79C552CAE2}"/>
              </a:ext>
            </a:extLst>
          </p:cNvPr>
          <p:cNvSpPr txBox="1"/>
          <p:nvPr/>
        </p:nvSpPr>
        <p:spPr>
          <a:xfrm>
            <a:off x="8106725" y="1076270"/>
            <a:ext cx="2710224" cy="1277582"/>
          </a:xfrm>
          <a:prstGeom prst="rect">
            <a:avLst/>
          </a:prstGeom>
          <a:noFill/>
        </p:spPr>
        <p:txBody>
          <a:bodyPr wrap="square" lIns="91440" rIns="0" rtlCol="0">
            <a:noAutofit/>
          </a:bodyPr>
          <a:lstStyle/>
          <a:p>
            <a:pPr>
              <a:spcAft>
                <a:spcPts val="400"/>
              </a:spcAft>
            </a:pPr>
            <a:r>
              <a:rPr lang="en-US" sz="1400" b="1" dirty="0">
                <a:solidFill>
                  <a:schemeClr val="accent2">
                    <a:lumMod val="50000"/>
                  </a:schemeClr>
                </a:solidFill>
              </a:rPr>
              <a:t>LA Program</a:t>
            </a:r>
          </a:p>
          <a:p>
            <a:pPr marL="179388" indent="-179388">
              <a:spcAft>
                <a:spcPts val="200"/>
              </a:spcAft>
              <a:buFont typeface="+mj-lt"/>
              <a:buAutoNum type="arabicPeriod"/>
            </a:pPr>
            <a:r>
              <a:rPr lang="en-US" sz="1400" dirty="0">
                <a:solidFill>
                  <a:schemeClr val="accent2">
                    <a:lumMod val="50000"/>
                  </a:schemeClr>
                </a:solidFill>
              </a:rPr>
              <a:t>Select OCI tenancies for LA</a:t>
            </a:r>
          </a:p>
          <a:p>
            <a:pPr marL="179388" indent="-179388">
              <a:spcAft>
                <a:spcPts val="200"/>
              </a:spcAft>
              <a:buFont typeface="+mj-lt"/>
              <a:buAutoNum type="arabicPeriod"/>
            </a:pPr>
            <a:r>
              <a:rPr lang="en-US" sz="1400" dirty="0">
                <a:solidFill>
                  <a:schemeClr val="accent2">
                    <a:lumMod val="50000"/>
                  </a:schemeClr>
                </a:solidFill>
              </a:rPr>
              <a:t>OCI account conversion</a:t>
            </a:r>
          </a:p>
          <a:p>
            <a:pPr marL="179388" indent="-179388">
              <a:spcAft>
                <a:spcPts val="200"/>
              </a:spcAft>
              <a:buFont typeface="+mj-lt"/>
              <a:buAutoNum type="arabicPeriod"/>
            </a:pPr>
            <a:r>
              <a:rPr lang="en-US" sz="1400" dirty="0">
                <a:solidFill>
                  <a:schemeClr val="accent2">
                    <a:lumMod val="50000"/>
                  </a:schemeClr>
                </a:solidFill>
              </a:rPr>
              <a:t>Provide feedback</a:t>
            </a:r>
          </a:p>
        </p:txBody>
      </p:sp>
      <p:sp>
        <p:nvSpPr>
          <p:cNvPr id="25" name="Oval 24">
            <a:extLst>
              <a:ext uri="{FF2B5EF4-FFF2-40B4-BE49-F238E27FC236}">
                <a16:creationId xmlns:a16="http://schemas.microsoft.com/office/drawing/2014/main" id="{45F87772-BC80-4ACC-A598-D8140E083B6D}"/>
              </a:ext>
            </a:extLst>
          </p:cNvPr>
          <p:cNvSpPr/>
          <p:nvPr/>
        </p:nvSpPr>
        <p:spPr>
          <a:xfrm>
            <a:off x="7458850" y="378305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2A47F36-7AE2-46BD-BEE6-9E86F31852F2}"/>
              </a:ext>
            </a:extLst>
          </p:cNvPr>
          <p:cNvSpPr txBox="1"/>
          <p:nvPr/>
        </p:nvSpPr>
        <p:spPr>
          <a:xfrm>
            <a:off x="7546243" y="4802554"/>
            <a:ext cx="2353005" cy="457200"/>
          </a:xfrm>
          <a:prstGeom prst="rect">
            <a:avLst/>
          </a:prstGeom>
          <a:noFill/>
        </p:spPr>
        <p:txBody>
          <a:bodyPr wrap="square" lIns="91440" rIns="0" rtlCol="0">
            <a:noAutofit/>
          </a:bodyPr>
          <a:lstStyle/>
          <a:p>
            <a:r>
              <a:rPr lang="en-US" sz="1400" dirty="0"/>
              <a:t>Begin converting </a:t>
            </a:r>
            <a:br>
              <a:rPr lang="en-US" sz="1400" dirty="0"/>
            </a:br>
            <a:r>
              <a:rPr lang="en-US" sz="1400" dirty="0"/>
              <a:t>existing tenancies</a:t>
            </a:r>
          </a:p>
        </p:txBody>
      </p:sp>
      <p:cxnSp>
        <p:nvCxnSpPr>
          <p:cNvPr id="27" name="Straight Connector 26">
            <a:extLst>
              <a:ext uri="{FF2B5EF4-FFF2-40B4-BE49-F238E27FC236}">
                <a16:creationId xmlns:a16="http://schemas.microsoft.com/office/drawing/2014/main" id="{F362AA2C-6D65-4BB0-AAD3-C209059D6BC9}"/>
              </a:ext>
            </a:extLst>
          </p:cNvPr>
          <p:cNvCxnSpPr>
            <a:cxnSpLocks/>
          </p:cNvCxnSpPr>
          <p:nvPr/>
        </p:nvCxnSpPr>
        <p:spPr>
          <a:xfrm>
            <a:off x="7546243" y="4357000"/>
            <a:ext cx="0" cy="92495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784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2B8B0D36-5900-4FA7-9774-9D9A4016B50B}"/>
              </a:ext>
            </a:extLst>
          </p:cNvPr>
          <p:cNvCxnSpPr>
            <a:cxnSpLocks/>
          </p:cNvCxnSpPr>
          <p:nvPr/>
        </p:nvCxnSpPr>
        <p:spPr>
          <a:xfrm>
            <a:off x="3676813" y="2077944"/>
            <a:ext cx="64807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EDE53F4-D48C-4F66-9367-D987C574A4A0}"/>
              </a:ext>
            </a:extLst>
          </p:cNvPr>
          <p:cNvGrpSpPr/>
          <p:nvPr/>
        </p:nvGrpSpPr>
        <p:grpSpPr>
          <a:xfrm>
            <a:off x="4024625" y="2441031"/>
            <a:ext cx="5166362" cy="1368482"/>
            <a:chOff x="3329938" y="2202495"/>
            <a:chExt cx="5166362" cy="1368482"/>
          </a:xfrm>
        </p:grpSpPr>
        <p:sp>
          <p:nvSpPr>
            <p:cNvPr id="6" name="Rectangle 5">
              <a:extLst>
                <a:ext uri="{FF2B5EF4-FFF2-40B4-BE49-F238E27FC236}">
                  <a16:creationId xmlns:a16="http://schemas.microsoft.com/office/drawing/2014/main" id="{558EEFA0-F9DE-417C-8913-7500753D8488}"/>
                </a:ext>
              </a:extLst>
            </p:cNvPr>
            <p:cNvSpPr/>
            <p:nvPr/>
          </p:nvSpPr>
          <p:spPr>
            <a:xfrm>
              <a:off x="3695699" y="2205905"/>
              <a:ext cx="4800601" cy="1365072"/>
            </a:xfrm>
            <a:prstGeom prst="rect">
              <a:avLst/>
            </a:prstGeom>
            <a:solidFill>
              <a:schemeClr val="accent2">
                <a:lumMod val="7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Oracle Sans Semi Bold" panose="020B0603020204020204" pitchFamily="34" charset="0"/>
                  <a:ea typeface="+mn-ea"/>
                  <a:cs typeface="Oracle Sans Semi Bold" panose="020B0603020204020204" pitchFamily="34" charset="0"/>
                </a:rPr>
                <a:t>Metadata that</a:t>
              </a:r>
              <a:r>
                <a:rPr kumimoji="0" lang="en-US" sz="1400" b="0" i="0" u="none" strike="noStrike" kern="1200" cap="none" spc="0" normalizeH="0" noProof="0" dirty="0">
                  <a:ln>
                    <a:noFill/>
                  </a:ln>
                  <a:solidFill>
                    <a:schemeClr val="tx1"/>
                  </a:solidFill>
                  <a:effectLst/>
                  <a:uLnTx/>
                  <a:uFillTx/>
                  <a:latin typeface="Oracle Sans Semi Bold" panose="020B0603020204020204" pitchFamily="34" charset="0"/>
                  <a:ea typeface="+mn-ea"/>
                  <a:cs typeface="Oracle Sans Semi Bold" panose="020B0603020204020204" pitchFamily="34" charset="0"/>
                </a:rPr>
                <a:t> maps instance to OCI tenancy</a:t>
              </a:r>
              <a:endParaRPr kumimoji="0" lang="en-US" sz="1200" b="0" i="0" u="none" strike="noStrike" kern="1200" cap="none" spc="0" normalizeH="0" baseline="0" noProof="0" dirty="0">
                <a:ln>
                  <a:noFill/>
                </a:ln>
                <a:solidFill>
                  <a:schemeClr val="tx1"/>
                </a:solidFill>
                <a:effectLst/>
                <a:uLnTx/>
                <a:uFillTx/>
                <a:latin typeface="Oracle Sans" panose="020B0503020204020204" pitchFamily="34" charset="0"/>
                <a:ea typeface="+mn-ea"/>
                <a:cs typeface="Oracle Sans" panose="020B0503020204020204" pitchFamily="34" charset="0"/>
              </a:endParaRPr>
            </a:p>
          </p:txBody>
        </p:sp>
        <p:sp>
          <p:nvSpPr>
            <p:cNvPr id="7" name="TextBox 6">
              <a:extLst>
                <a:ext uri="{FF2B5EF4-FFF2-40B4-BE49-F238E27FC236}">
                  <a16:creationId xmlns:a16="http://schemas.microsoft.com/office/drawing/2014/main" id="{E0FABEB8-F8E8-4D87-A321-9E25A7B46892}"/>
                </a:ext>
              </a:extLst>
            </p:cNvPr>
            <p:cNvSpPr txBox="1"/>
            <p:nvPr/>
          </p:nvSpPr>
          <p:spPr>
            <a:xfrm>
              <a:off x="3329938" y="2202495"/>
              <a:ext cx="365760" cy="400134"/>
            </a:xfrm>
            <a:prstGeom prst="rect">
              <a:avLst/>
            </a:prstGeom>
            <a:noFill/>
          </p:spPr>
          <p:txBody>
            <a:bodyPr wrap="square" lIns="91440" tIns="91440" rIns="91440" bIns="91440" rtlCol="0">
              <a:noAutofit/>
            </a:bodyPr>
            <a:lstStyle/>
            <a:p>
              <a:r>
                <a:rPr lang="en-US" sz="1400" b="1" dirty="0"/>
                <a:t>1.</a:t>
              </a:r>
            </a:p>
          </p:txBody>
        </p:sp>
      </p:grpSp>
      <p:sp>
        <p:nvSpPr>
          <p:cNvPr id="2" name="Title 1">
            <a:extLst>
              <a:ext uri="{FF2B5EF4-FFF2-40B4-BE49-F238E27FC236}">
                <a16:creationId xmlns:a16="http://schemas.microsoft.com/office/drawing/2014/main" id="{62A0AC54-C4A3-411C-8225-1CADEEC765F5}"/>
              </a:ext>
            </a:extLst>
          </p:cNvPr>
          <p:cNvSpPr>
            <a:spLocks noGrp="1"/>
          </p:cNvSpPr>
          <p:nvPr>
            <p:ph type="title"/>
          </p:nvPr>
        </p:nvSpPr>
        <p:spPr/>
        <p:txBody>
          <a:bodyPr/>
          <a:lstStyle/>
          <a:p>
            <a:r>
              <a:rPr lang="en-US" dirty="0"/>
              <a:t>OCI IAM Identity Domains: Impact to existing IDCS instances</a:t>
            </a:r>
          </a:p>
        </p:txBody>
      </p:sp>
      <p:sp>
        <p:nvSpPr>
          <p:cNvPr id="3" name="Footer Placeholder 2">
            <a:extLst>
              <a:ext uri="{FF2B5EF4-FFF2-40B4-BE49-F238E27FC236}">
                <a16:creationId xmlns:a16="http://schemas.microsoft.com/office/drawing/2014/main" id="{10987CE2-93F7-49F0-923D-FD173FF4121A}"/>
              </a:ext>
            </a:extLst>
          </p:cNvPr>
          <p:cNvSpPr>
            <a:spLocks noGrp="1"/>
          </p:cNvSpPr>
          <p:nvPr>
            <p:ph type="ftr" sz="quarter" idx="11"/>
          </p:nvPr>
        </p:nvSpPr>
        <p:spPr/>
        <p:txBody>
          <a:bodyPr/>
          <a:lstStyle/>
          <a:p>
            <a:r>
              <a:rPr lang="en-US" dirty="0" smtClean="0"/>
              <a:t>Copyright © 2024, </a:t>
            </a:r>
            <a:r>
              <a:rPr lang="en-US" dirty="0"/>
              <a:t>Oracle and/or its affiliates. For authorized use only. Do not share or distribute.</a:t>
            </a:r>
          </a:p>
        </p:txBody>
      </p:sp>
      <p:sp>
        <p:nvSpPr>
          <p:cNvPr id="4" name="Slide Number Placeholder 3">
            <a:extLst>
              <a:ext uri="{FF2B5EF4-FFF2-40B4-BE49-F238E27FC236}">
                <a16:creationId xmlns:a16="http://schemas.microsoft.com/office/drawing/2014/main" id="{F4B4DDDF-A326-47F6-932C-52A9296F456E}"/>
              </a:ext>
            </a:extLst>
          </p:cNvPr>
          <p:cNvSpPr>
            <a:spLocks noGrp="1"/>
          </p:cNvSpPr>
          <p:nvPr>
            <p:ph type="sldNum" sz="quarter" idx="12"/>
          </p:nvPr>
        </p:nvSpPr>
        <p:spPr/>
        <p:txBody>
          <a:bodyPr/>
          <a:lstStyle/>
          <a:p>
            <a:fld id="{345D60D9-5372-5F40-9443-0F9AE5BDC3C8}" type="slidenum">
              <a:rPr lang="en-US" smtClean="0"/>
              <a:pPr/>
              <a:t>19</a:t>
            </a:fld>
            <a:endParaRPr lang="en-US" dirty="0"/>
          </a:p>
        </p:txBody>
      </p:sp>
      <p:sp>
        <p:nvSpPr>
          <p:cNvPr id="5" name="Rectangle 4">
            <a:extLst>
              <a:ext uri="{FF2B5EF4-FFF2-40B4-BE49-F238E27FC236}">
                <a16:creationId xmlns:a16="http://schemas.microsoft.com/office/drawing/2014/main" id="{DF6F55CD-E70B-4D70-8BED-CB19E32EB519}"/>
              </a:ext>
            </a:extLst>
          </p:cNvPr>
          <p:cNvSpPr/>
          <p:nvPr/>
        </p:nvSpPr>
        <p:spPr>
          <a:xfrm>
            <a:off x="4529230" y="2844575"/>
            <a:ext cx="4522912" cy="822961"/>
          </a:xfrm>
          <a:prstGeom prst="rect">
            <a:avLst/>
          </a:prstGeom>
          <a:solidFill>
            <a:schemeClr val="accent3">
              <a:lumMod val="40000"/>
              <a:lumOff val="60000"/>
            </a:schemeClr>
          </a:solidFill>
          <a:ln w="12700">
            <a:solidFill>
              <a:srgbClr val="2C5967"/>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2C5967"/>
                </a:solidFill>
                <a:effectLst/>
                <a:uLnTx/>
                <a:uFillTx/>
                <a:latin typeface="Oracle Sans Semi Bold" panose="020B0603020204020204" pitchFamily="34" charset="0"/>
                <a:ea typeface="+mn-ea"/>
                <a:cs typeface="Oracle Sans Semi Bold" panose="020B0603020204020204" pitchFamily="34" charset="0"/>
              </a:rPr>
              <a:t>Existing</a:t>
            </a:r>
            <a:r>
              <a:rPr kumimoji="0" lang="en-US" sz="1400" b="0" i="0" u="none" strike="noStrike" kern="1200" cap="none" spc="0" normalizeH="0" noProof="0" dirty="0">
                <a:ln>
                  <a:noFill/>
                </a:ln>
                <a:solidFill>
                  <a:srgbClr val="2C5967"/>
                </a:solidFill>
                <a:effectLst/>
                <a:uLnTx/>
                <a:uFillTx/>
                <a:latin typeface="Oracle Sans Semi Bold" panose="020B0603020204020204" pitchFamily="34" charset="0"/>
                <a:ea typeface="+mn-ea"/>
                <a:cs typeface="Oracle Sans Semi Bold" panose="020B0603020204020204" pitchFamily="34" charset="0"/>
              </a:rPr>
              <a:t> IDCS instance (stripe)</a:t>
            </a:r>
            <a:endParaRPr kumimoji="0" lang="en-US" sz="1200" b="0" i="0" u="none" strike="noStrike" kern="1200" cap="none" spc="0" normalizeH="0" baseline="0" noProof="0" dirty="0">
              <a:ln>
                <a:noFill/>
              </a:ln>
              <a:solidFill>
                <a:srgbClr val="2C5967"/>
              </a:solidFill>
              <a:effectLst/>
              <a:uLnTx/>
              <a:uFillTx/>
              <a:latin typeface="Oracle Sans" panose="020B0503020204020204" pitchFamily="34" charset="0"/>
              <a:ea typeface="+mn-ea"/>
              <a:cs typeface="Oracle Sans" panose="020B0503020204020204" pitchFamily="34" charset="0"/>
            </a:endParaRPr>
          </a:p>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2C5967"/>
                </a:solidFill>
                <a:effectLst/>
                <a:uLnTx/>
                <a:uFillTx/>
                <a:latin typeface="Oracle Sans Tab"/>
                <a:ea typeface="+mn-ea"/>
                <a:cs typeface="Oracle Sans Semi Bold" panose="020B0603020204020204" pitchFamily="34" charset="0"/>
              </a:rPr>
              <a:t>Users, Groups, Applications, Configuration,</a:t>
            </a:r>
            <a:r>
              <a:rPr kumimoji="0" lang="en-US" sz="1200" b="0" i="0" u="none" strike="noStrike" kern="1200" cap="none" spc="0" normalizeH="0" noProof="0" dirty="0">
                <a:ln>
                  <a:noFill/>
                </a:ln>
                <a:solidFill>
                  <a:srgbClr val="2C5967"/>
                </a:solidFill>
                <a:effectLst/>
                <a:uLnTx/>
                <a:uFillTx/>
                <a:latin typeface="Oracle Sans Tab"/>
                <a:ea typeface="+mn-ea"/>
                <a:cs typeface="Oracle Sans Semi Bold" panose="020B0603020204020204" pitchFamily="34" charset="0"/>
              </a:rPr>
              <a:t> Security Settings</a:t>
            </a:r>
            <a:r>
              <a:rPr kumimoji="0" lang="en-US" sz="1200" b="0" i="0" u="none" strike="noStrike" kern="1200" cap="none" spc="0" normalizeH="0" baseline="0" noProof="0" dirty="0">
                <a:ln>
                  <a:noFill/>
                </a:ln>
                <a:solidFill>
                  <a:srgbClr val="2C5967"/>
                </a:solidFill>
                <a:effectLst/>
                <a:uLnTx/>
                <a:uFillTx/>
                <a:latin typeface="Oracle Sans Tab"/>
                <a:ea typeface="+mn-ea"/>
                <a:cs typeface="Oracle Sans Semi Bold" panose="020B0603020204020204" pitchFamily="34" charset="0"/>
              </a:rPr>
              <a:t>.</a:t>
            </a:r>
          </a:p>
        </p:txBody>
      </p:sp>
      <p:cxnSp>
        <p:nvCxnSpPr>
          <p:cNvPr id="43" name="Connector: Elbow 42">
            <a:extLst>
              <a:ext uri="{FF2B5EF4-FFF2-40B4-BE49-F238E27FC236}">
                <a16:creationId xmlns:a16="http://schemas.microsoft.com/office/drawing/2014/main" id="{EDE5B1FF-6A7C-41A5-8446-AA82B95A1723}"/>
              </a:ext>
            </a:extLst>
          </p:cNvPr>
          <p:cNvCxnSpPr>
            <a:cxnSpLocks/>
            <a:stCxn id="5" idx="3"/>
            <a:endCxn id="35" idx="2"/>
          </p:cNvCxnSpPr>
          <p:nvPr/>
        </p:nvCxnSpPr>
        <p:spPr>
          <a:xfrm flipV="1">
            <a:off x="9052142" y="2647836"/>
            <a:ext cx="1574550" cy="608220"/>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CB42AF0-C09B-4CFD-8C4A-81F4D3CF33F6}"/>
              </a:ext>
            </a:extLst>
          </p:cNvPr>
          <p:cNvSpPr txBox="1"/>
          <p:nvPr/>
        </p:nvSpPr>
        <p:spPr>
          <a:xfrm>
            <a:off x="9660149" y="2933476"/>
            <a:ext cx="497383" cy="315771"/>
          </a:xfrm>
          <a:prstGeom prst="rect">
            <a:avLst/>
          </a:prstGeom>
          <a:noFill/>
        </p:spPr>
        <p:txBody>
          <a:bodyPr wrap="square" lIns="91440" tIns="91440" rIns="91440" bIns="91440" rtlCol="0">
            <a:noAutofit/>
          </a:bodyPr>
          <a:lstStyle/>
          <a:p>
            <a:pPr algn="ctr"/>
            <a:r>
              <a:rPr lang="en-US" sz="1200" dirty="0"/>
              <a:t>APIs</a:t>
            </a:r>
          </a:p>
        </p:txBody>
      </p:sp>
      <p:grpSp>
        <p:nvGrpSpPr>
          <p:cNvPr id="87" name="Group 86">
            <a:extLst>
              <a:ext uri="{FF2B5EF4-FFF2-40B4-BE49-F238E27FC236}">
                <a16:creationId xmlns:a16="http://schemas.microsoft.com/office/drawing/2014/main" id="{1D080660-4FB8-4626-81C8-35C19FF81FEB}"/>
              </a:ext>
            </a:extLst>
          </p:cNvPr>
          <p:cNvGrpSpPr/>
          <p:nvPr/>
        </p:nvGrpSpPr>
        <p:grpSpPr>
          <a:xfrm>
            <a:off x="3116426" y="2430912"/>
            <a:ext cx="7875878" cy="3583982"/>
            <a:chOff x="3215816" y="2192376"/>
            <a:chExt cx="7875878" cy="3583982"/>
          </a:xfrm>
        </p:grpSpPr>
        <p:cxnSp>
          <p:nvCxnSpPr>
            <p:cNvPr id="82" name="Connector: Elbow 81">
              <a:extLst>
                <a:ext uri="{FF2B5EF4-FFF2-40B4-BE49-F238E27FC236}">
                  <a16:creationId xmlns:a16="http://schemas.microsoft.com/office/drawing/2014/main" id="{88B09F61-F60E-4F14-ABF5-7EEED35FF4C7}"/>
                </a:ext>
              </a:extLst>
            </p:cNvPr>
            <p:cNvCxnSpPr>
              <a:cxnSpLocks/>
              <a:endCxn id="29" idx="1"/>
            </p:cNvCxnSpPr>
            <p:nvPr/>
          </p:nvCxnSpPr>
          <p:spPr>
            <a:xfrm>
              <a:off x="3215816" y="4299371"/>
              <a:ext cx="1441537" cy="632201"/>
            </a:xfrm>
            <a:prstGeom prst="bentConnector3">
              <a:avLst>
                <a:gd name="adj1" fmla="val 39878"/>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73F957C-600C-4CEC-8AFF-5F1756608458}"/>
                </a:ext>
              </a:extLst>
            </p:cNvPr>
            <p:cNvSpPr txBox="1"/>
            <p:nvPr/>
          </p:nvSpPr>
          <p:spPr>
            <a:xfrm>
              <a:off x="4118079" y="4086785"/>
              <a:ext cx="365760" cy="400134"/>
            </a:xfrm>
            <a:prstGeom prst="rect">
              <a:avLst/>
            </a:prstGeom>
            <a:noFill/>
          </p:spPr>
          <p:txBody>
            <a:bodyPr wrap="square" lIns="91440" tIns="91440" rIns="91440" bIns="91440" rtlCol="0">
              <a:noAutofit/>
            </a:bodyPr>
            <a:lstStyle/>
            <a:p>
              <a:r>
                <a:rPr lang="en-US" sz="1400" b="1" dirty="0"/>
                <a:t>2.</a:t>
              </a:r>
            </a:p>
          </p:txBody>
        </p:sp>
        <p:pic>
          <p:nvPicPr>
            <p:cNvPr id="29" name="Picture 28" descr="Graphical user interface, text, application, email&#10;&#10;Description automatically generated">
              <a:extLst>
                <a:ext uri="{FF2B5EF4-FFF2-40B4-BE49-F238E27FC236}">
                  <a16:creationId xmlns:a16="http://schemas.microsoft.com/office/drawing/2014/main" id="{94745EB8-081B-4C60-A34C-F80CBD04547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657353" y="4086785"/>
              <a:ext cx="3396837" cy="1689573"/>
            </a:xfrm>
            <a:prstGeom prst="rect">
              <a:avLst/>
            </a:prstGeom>
            <a:effectLst>
              <a:outerShdw blurRad="152400" sx="102000" sy="102000" algn="ctr" rotWithShape="0">
                <a:prstClr val="black">
                  <a:alpha val="16000"/>
                </a:prstClr>
              </a:outerShdw>
            </a:effectLst>
          </p:spPr>
        </p:pic>
        <p:sp>
          <p:nvSpPr>
            <p:cNvPr id="30" name="TextBox 29">
              <a:extLst>
                <a:ext uri="{FF2B5EF4-FFF2-40B4-BE49-F238E27FC236}">
                  <a16:creationId xmlns:a16="http://schemas.microsoft.com/office/drawing/2014/main" id="{0BB0CCC0-21EA-49B9-B61F-3E1073C57EE0}"/>
                </a:ext>
              </a:extLst>
            </p:cNvPr>
            <p:cNvSpPr txBox="1"/>
            <p:nvPr/>
          </p:nvSpPr>
          <p:spPr>
            <a:xfrm>
              <a:off x="8227704" y="5116630"/>
              <a:ext cx="1975067" cy="459413"/>
            </a:xfrm>
            <a:prstGeom prst="rect">
              <a:avLst/>
            </a:prstGeom>
            <a:noFill/>
          </p:spPr>
          <p:txBody>
            <a:bodyPr wrap="square" lIns="91440" tIns="91440" rIns="91440" bIns="91440" rtlCol="0">
              <a:noAutofit/>
            </a:bodyPr>
            <a:lstStyle/>
            <a:p>
              <a:r>
                <a:rPr lang="en-US" sz="1200" dirty="0"/>
                <a:t>Upgrade of OCI Console </a:t>
              </a:r>
            </a:p>
            <a:p>
              <a:r>
                <a:rPr lang="en-US" sz="1200" dirty="0"/>
                <a:t>in OCI tenancy</a:t>
              </a:r>
            </a:p>
          </p:txBody>
        </p:sp>
        <p:cxnSp>
          <p:nvCxnSpPr>
            <p:cNvPr id="47" name="Connector: Elbow 46">
              <a:extLst>
                <a:ext uri="{FF2B5EF4-FFF2-40B4-BE49-F238E27FC236}">
                  <a16:creationId xmlns:a16="http://schemas.microsoft.com/office/drawing/2014/main" id="{4B4648D0-153A-46E2-8B34-89E13B5780D0}"/>
                </a:ext>
              </a:extLst>
            </p:cNvPr>
            <p:cNvCxnSpPr>
              <a:cxnSpLocks/>
              <a:stCxn id="29" idx="3"/>
              <a:endCxn id="36" idx="2"/>
            </p:cNvCxnSpPr>
            <p:nvPr/>
          </p:nvCxnSpPr>
          <p:spPr>
            <a:xfrm flipV="1">
              <a:off x="8054190" y="2192376"/>
              <a:ext cx="3037504" cy="2739196"/>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2214B6C-D09F-40CA-89C9-B9AC04AD1768}"/>
                </a:ext>
              </a:extLst>
            </p:cNvPr>
            <p:cNvSpPr txBox="1"/>
            <p:nvPr/>
          </p:nvSpPr>
          <p:spPr>
            <a:xfrm>
              <a:off x="9217674" y="4607307"/>
              <a:ext cx="497383" cy="315771"/>
            </a:xfrm>
            <a:prstGeom prst="rect">
              <a:avLst/>
            </a:prstGeom>
            <a:noFill/>
          </p:spPr>
          <p:txBody>
            <a:bodyPr wrap="square" lIns="91440" tIns="91440" rIns="91440" bIns="91440" rtlCol="0">
              <a:noAutofit/>
            </a:bodyPr>
            <a:lstStyle/>
            <a:p>
              <a:pPr algn="ctr"/>
              <a:r>
                <a:rPr lang="en-US" sz="1200" dirty="0"/>
                <a:t>APIs</a:t>
              </a:r>
            </a:p>
          </p:txBody>
        </p:sp>
      </p:grpSp>
      <p:pic>
        <p:nvPicPr>
          <p:cNvPr id="54" name="Graphic 53" descr="Database">
            <a:extLst>
              <a:ext uri="{FF2B5EF4-FFF2-40B4-BE49-F238E27FC236}">
                <a16:creationId xmlns:a16="http://schemas.microsoft.com/office/drawing/2014/main" id="{56E08F3F-B995-486D-B096-1D1669E9B989}"/>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9115847" y="3680122"/>
            <a:ext cx="761655" cy="645199"/>
          </a:xfrm>
          <a:prstGeom prst="rect">
            <a:avLst/>
          </a:prstGeom>
        </p:spPr>
      </p:pic>
      <p:cxnSp>
        <p:nvCxnSpPr>
          <p:cNvPr id="55" name="Connector: Elbow 54">
            <a:extLst>
              <a:ext uri="{FF2B5EF4-FFF2-40B4-BE49-F238E27FC236}">
                <a16:creationId xmlns:a16="http://schemas.microsoft.com/office/drawing/2014/main" id="{726B8933-5D80-4CBB-9725-D1DD97F5039C}"/>
              </a:ext>
            </a:extLst>
          </p:cNvPr>
          <p:cNvCxnSpPr>
            <a:cxnSpLocks/>
            <a:stCxn id="5" idx="2"/>
            <a:endCxn id="54" idx="1"/>
          </p:cNvCxnSpPr>
          <p:nvPr/>
        </p:nvCxnSpPr>
        <p:spPr>
          <a:xfrm rot="16200000" flipH="1">
            <a:off x="7785673" y="2672548"/>
            <a:ext cx="335186" cy="2325161"/>
          </a:xfrm>
          <a:prstGeom prst="bentConnector2">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8E4639EA-BC17-438E-89F1-68EC8377E363}"/>
              </a:ext>
            </a:extLst>
          </p:cNvPr>
          <p:cNvGrpSpPr/>
          <p:nvPr/>
        </p:nvGrpSpPr>
        <p:grpSpPr>
          <a:xfrm>
            <a:off x="2095468" y="1607428"/>
            <a:ext cx="1587340" cy="1068684"/>
            <a:chOff x="2280785" y="5054924"/>
            <a:chExt cx="1587340" cy="1068684"/>
          </a:xfrm>
        </p:grpSpPr>
        <p:sp>
          <p:nvSpPr>
            <p:cNvPr id="63" name="Rectangle 62">
              <a:extLst>
                <a:ext uri="{FF2B5EF4-FFF2-40B4-BE49-F238E27FC236}">
                  <a16:creationId xmlns:a16="http://schemas.microsoft.com/office/drawing/2014/main" id="{D456239A-0D07-4E6F-ABC1-FA11046D472F}"/>
                </a:ext>
              </a:extLst>
            </p:cNvPr>
            <p:cNvSpPr/>
            <p:nvPr/>
          </p:nvSpPr>
          <p:spPr>
            <a:xfrm>
              <a:off x="2280785" y="5054924"/>
              <a:ext cx="1587340" cy="1068683"/>
            </a:xfrm>
            <a:prstGeom prst="rect">
              <a:avLst/>
            </a:prstGeom>
            <a:solidFill>
              <a:schemeClr val="accent3">
                <a:lumMod val="20000"/>
                <a:lumOff val="80000"/>
              </a:schemeClr>
            </a:solidFill>
            <a:ln>
              <a:noFill/>
            </a:ln>
            <a:effectLst>
              <a:outerShdw blurRad="127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a:extLst>
                <a:ext uri="{FF2B5EF4-FFF2-40B4-BE49-F238E27FC236}">
                  <a16:creationId xmlns:a16="http://schemas.microsoft.com/office/drawing/2014/main" id="{BB4D4B92-E981-4549-B3F7-A942DC05F6A1}"/>
                </a:ext>
              </a:extLst>
            </p:cNvPr>
            <p:cNvPicPr>
              <a:picLocks noChangeAspect="1"/>
            </p:cNvPicPr>
            <p:nvPr/>
          </p:nvPicPr>
          <p:blipFill rotWithShape="1">
            <a:blip r:embed="rId6"/>
            <a:srcRect t="9841" r="13190" b="23036"/>
            <a:stretch/>
          </p:blipFill>
          <p:spPr>
            <a:xfrm>
              <a:off x="2735362" y="5247760"/>
              <a:ext cx="1132763" cy="875848"/>
            </a:xfrm>
            <a:prstGeom prst="rect">
              <a:avLst/>
            </a:prstGeom>
          </p:spPr>
        </p:pic>
        <p:sp>
          <p:nvSpPr>
            <p:cNvPr id="65" name="Rectangle 64">
              <a:extLst>
                <a:ext uri="{FF2B5EF4-FFF2-40B4-BE49-F238E27FC236}">
                  <a16:creationId xmlns:a16="http://schemas.microsoft.com/office/drawing/2014/main" id="{0AFF35A8-68C8-4A06-A67C-EF61291ADF4F}"/>
                </a:ext>
              </a:extLst>
            </p:cNvPr>
            <p:cNvSpPr/>
            <p:nvPr/>
          </p:nvSpPr>
          <p:spPr>
            <a:xfrm>
              <a:off x="2280785" y="5055241"/>
              <a:ext cx="1587340" cy="1925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400" dirty="0">
                  <a:solidFill>
                    <a:schemeClr val="bg1"/>
                  </a:solidFill>
                </a:rPr>
                <a:t>Vision Corp</a:t>
              </a:r>
            </a:p>
          </p:txBody>
        </p:sp>
        <p:sp>
          <p:nvSpPr>
            <p:cNvPr id="66" name="Sun 65">
              <a:extLst>
                <a:ext uri="{FF2B5EF4-FFF2-40B4-BE49-F238E27FC236}">
                  <a16:creationId xmlns:a16="http://schemas.microsoft.com/office/drawing/2014/main" id="{6466A874-3840-40AE-AC44-2823967E0075}"/>
                </a:ext>
              </a:extLst>
            </p:cNvPr>
            <p:cNvSpPr/>
            <p:nvPr/>
          </p:nvSpPr>
          <p:spPr>
            <a:xfrm>
              <a:off x="2322032" y="5072655"/>
              <a:ext cx="157689" cy="157689"/>
            </a:xfrm>
            <a:prstGeom prst="su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07FA9235-FBA2-4168-A44D-B827D6D1E698}"/>
                </a:ext>
              </a:extLst>
            </p:cNvPr>
            <p:cNvGrpSpPr/>
            <p:nvPr/>
          </p:nvGrpSpPr>
          <p:grpSpPr>
            <a:xfrm>
              <a:off x="2805891" y="5443003"/>
              <a:ext cx="605157" cy="485361"/>
              <a:chOff x="2781554" y="5446917"/>
              <a:chExt cx="605157" cy="485361"/>
            </a:xfrm>
          </p:grpSpPr>
          <p:sp>
            <p:nvSpPr>
              <p:cNvPr id="67" name="Rectangle 66">
                <a:extLst>
                  <a:ext uri="{FF2B5EF4-FFF2-40B4-BE49-F238E27FC236}">
                    <a16:creationId xmlns:a16="http://schemas.microsoft.com/office/drawing/2014/main" id="{CF43B091-9956-41D0-94CF-BCE8A92BB18A}"/>
                  </a:ext>
                </a:extLst>
              </p:cNvPr>
              <p:cNvSpPr/>
              <p:nvPr/>
            </p:nvSpPr>
            <p:spPr>
              <a:xfrm>
                <a:off x="2781554" y="5800099"/>
                <a:ext cx="605157" cy="765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 dirty="0"/>
                  <a:t>Sign In</a:t>
                </a:r>
              </a:p>
            </p:txBody>
          </p:sp>
          <p:sp>
            <p:nvSpPr>
              <p:cNvPr id="68" name="Rectangle 67">
                <a:extLst>
                  <a:ext uri="{FF2B5EF4-FFF2-40B4-BE49-F238E27FC236}">
                    <a16:creationId xmlns:a16="http://schemas.microsoft.com/office/drawing/2014/main" id="{9254A2A4-E182-4AA7-8EDF-4BD5706CFD6C}"/>
                  </a:ext>
                </a:extLst>
              </p:cNvPr>
              <p:cNvSpPr/>
              <p:nvPr/>
            </p:nvSpPr>
            <p:spPr>
              <a:xfrm>
                <a:off x="2781554" y="5446917"/>
                <a:ext cx="605157" cy="873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576" rtlCol="0" anchor="ctr"/>
              <a:lstStyle/>
              <a:p>
                <a:r>
                  <a:rPr lang="en-US" sz="300" dirty="0">
                    <a:solidFill>
                      <a:schemeClr val="tx1">
                        <a:lumMod val="50000"/>
                        <a:lumOff val="50000"/>
                      </a:schemeClr>
                    </a:solidFill>
                  </a:rPr>
                  <a:t>Email</a:t>
                </a:r>
              </a:p>
            </p:txBody>
          </p:sp>
          <p:sp>
            <p:nvSpPr>
              <p:cNvPr id="69" name="Rectangle 68">
                <a:extLst>
                  <a:ext uri="{FF2B5EF4-FFF2-40B4-BE49-F238E27FC236}">
                    <a16:creationId xmlns:a16="http://schemas.microsoft.com/office/drawing/2014/main" id="{3F974B0F-B66E-4CD2-B97C-C5671A238AFC}"/>
                  </a:ext>
                </a:extLst>
              </p:cNvPr>
              <p:cNvSpPr/>
              <p:nvPr/>
            </p:nvSpPr>
            <p:spPr>
              <a:xfrm>
                <a:off x="2781554" y="5600138"/>
                <a:ext cx="605157" cy="873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576" rtlCol="0" anchor="ctr"/>
              <a:lstStyle/>
              <a:p>
                <a:r>
                  <a:rPr lang="en-US" sz="300" dirty="0">
                    <a:solidFill>
                      <a:schemeClr val="tx1">
                        <a:lumMod val="50000"/>
                        <a:lumOff val="50000"/>
                      </a:schemeClr>
                    </a:solidFill>
                  </a:rPr>
                  <a:t>Password</a:t>
                </a:r>
              </a:p>
            </p:txBody>
          </p:sp>
          <p:sp>
            <p:nvSpPr>
              <p:cNvPr id="70" name="TextBox 69">
                <a:extLst>
                  <a:ext uri="{FF2B5EF4-FFF2-40B4-BE49-F238E27FC236}">
                    <a16:creationId xmlns:a16="http://schemas.microsoft.com/office/drawing/2014/main" id="{A66FC506-8846-4A06-85ED-FC23C7E77F8C}"/>
                  </a:ext>
                </a:extLst>
              </p:cNvPr>
              <p:cNvSpPr txBox="1"/>
              <p:nvPr/>
            </p:nvSpPr>
            <p:spPr>
              <a:xfrm>
                <a:off x="2781554" y="5901500"/>
                <a:ext cx="329714" cy="30778"/>
              </a:xfrm>
              <a:prstGeom prst="rect">
                <a:avLst/>
              </a:prstGeom>
              <a:noFill/>
            </p:spPr>
            <p:txBody>
              <a:bodyPr wrap="square" lIns="0" tIns="0" rIns="0" bIns="0" rtlCol="0">
                <a:spAutoFit/>
              </a:bodyPr>
              <a:lstStyle/>
              <a:p>
                <a:r>
                  <a:rPr lang="en-US" sz="200" dirty="0"/>
                  <a:t>Forgot Password?</a:t>
                </a:r>
              </a:p>
            </p:txBody>
          </p:sp>
        </p:grpSp>
      </p:grpSp>
      <p:sp>
        <p:nvSpPr>
          <p:cNvPr id="80" name="TextBox 79">
            <a:extLst>
              <a:ext uri="{FF2B5EF4-FFF2-40B4-BE49-F238E27FC236}">
                <a16:creationId xmlns:a16="http://schemas.microsoft.com/office/drawing/2014/main" id="{8F422599-6745-44AC-9B84-76B70DD88BFD}"/>
              </a:ext>
            </a:extLst>
          </p:cNvPr>
          <p:cNvSpPr txBox="1"/>
          <p:nvPr/>
        </p:nvSpPr>
        <p:spPr>
          <a:xfrm>
            <a:off x="1079370" y="1842550"/>
            <a:ext cx="1046109" cy="470789"/>
          </a:xfrm>
          <a:prstGeom prst="rect">
            <a:avLst/>
          </a:prstGeom>
          <a:noFill/>
        </p:spPr>
        <p:txBody>
          <a:bodyPr wrap="square" lIns="91440" tIns="91440" rIns="91440" bIns="91440" rtlCol="0">
            <a:noAutofit/>
          </a:bodyPr>
          <a:lstStyle/>
          <a:p>
            <a:r>
              <a:rPr lang="en-US" sz="1000" dirty="0"/>
              <a:t>Custom </a:t>
            </a:r>
          </a:p>
          <a:p>
            <a:r>
              <a:rPr lang="en-US" sz="1000" dirty="0"/>
              <a:t>Logon Screen</a:t>
            </a:r>
          </a:p>
        </p:txBody>
      </p:sp>
      <p:grpSp>
        <p:nvGrpSpPr>
          <p:cNvPr id="23" name="Group 22">
            <a:extLst>
              <a:ext uri="{FF2B5EF4-FFF2-40B4-BE49-F238E27FC236}">
                <a16:creationId xmlns:a16="http://schemas.microsoft.com/office/drawing/2014/main" id="{2BDEDCFA-B965-4F6A-93A8-7E550E67ED35}"/>
              </a:ext>
            </a:extLst>
          </p:cNvPr>
          <p:cNvGrpSpPr/>
          <p:nvPr/>
        </p:nvGrpSpPr>
        <p:grpSpPr>
          <a:xfrm>
            <a:off x="355500" y="3001406"/>
            <a:ext cx="4173730" cy="1977155"/>
            <a:chOff x="972256" y="2440422"/>
            <a:chExt cx="4173730" cy="1977155"/>
          </a:xfrm>
        </p:grpSpPr>
        <p:cxnSp>
          <p:nvCxnSpPr>
            <p:cNvPr id="19" name="Connector: Elbow 18">
              <a:extLst>
                <a:ext uri="{FF2B5EF4-FFF2-40B4-BE49-F238E27FC236}">
                  <a16:creationId xmlns:a16="http://schemas.microsoft.com/office/drawing/2014/main" id="{21E5247F-DF54-4011-AB32-E5DF2FAD4979}"/>
                </a:ext>
              </a:extLst>
            </p:cNvPr>
            <p:cNvCxnSpPr>
              <a:cxnSpLocks/>
            </p:cNvCxnSpPr>
            <p:nvPr/>
          </p:nvCxnSpPr>
          <p:spPr>
            <a:xfrm flipV="1">
              <a:off x="3733182" y="2932756"/>
              <a:ext cx="1412804" cy="821416"/>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FB271838-E701-494A-9882-B473C024BC1E}"/>
                </a:ext>
              </a:extLst>
            </p:cNvPr>
            <p:cNvGrpSpPr/>
            <p:nvPr/>
          </p:nvGrpSpPr>
          <p:grpSpPr>
            <a:xfrm>
              <a:off x="972256" y="2440422"/>
              <a:ext cx="3101691" cy="1977155"/>
              <a:chOff x="2573960" y="3975646"/>
              <a:chExt cx="3101691" cy="1977155"/>
            </a:xfrm>
          </p:grpSpPr>
          <p:pic>
            <p:nvPicPr>
              <p:cNvPr id="10" name="Graphic 9" descr="Cloud">
                <a:extLst>
                  <a:ext uri="{FF2B5EF4-FFF2-40B4-BE49-F238E27FC236}">
                    <a16:creationId xmlns:a16="http://schemas.microsoft.com/office/drawing/2014/main" id="{D0E46FA3-36E2-4B22-9095-F3F903F10D5C}"/>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l="3869" t="21061" r="3573" b="19938"/>
              <a:stretch/>
            </p:blipFill>
            <p:spPr>
              <a:xfrm>
                <a:off x="2573960" y="3975646"/>
                <a:ext cx="3101691" cy="1977155"/>
              </a:xfrm>
              <a:prstGeom prst="rect">
                <a:avLst/>
              </a:prstGeom>
              <a:effectLst>
                <a:outerShdw blurRad="152400" sx="102000" sy="102000" algn="ctr" rotWithShape="0">
                  <a:prstClr val="black">
                    <a:alpha val="20000"/>
                  </a:prstClr>
                </a:outerShdw>
              </a:effectLst>
            </p:spPr>
          </p:pic>
          <p:sp>
            <p:nvSpPr>
              <p:cNvPr id="11" name="TextBox 10">
                <a:extLst>
                  <a:ext uri="{FF2B5EF4-FFF2-40B4-BE49-F238E27FC236}">
                    <a16:creationId xmlns:a16="http://schemas.microsoft.com/office/drawing/2014/main" id="{ACAEDEEA-F3D8-41F5-972D-EBB033A1A85D}"/>
                  </a:ext>
                </a:extLst>
              </p:cNvPr>
              <p:cNvSpPr txBox="1"/>
              <p:nvPr/>
            </p:nvSpPr>
            <p:spPr>
              <a:xfrm>
                <a:off x="2573961" y="4815573"/>
                <a:ext cx="3101690" cy="622316"/>
              </a:xfrm>
              <a:prstGeom prst="rect">
                <a:avLst/>
              </a:prstGeom>
              <a:noFill/>
            </p:spPr>
            <p:txBody>
              <a:bodyPr wrap="square" lIns="0" tIns="0" rIns="0" bIns="0" rtlCol="0" anchor="ctr">
                <a:noAutofit/>
              </a:bodyPr>
              <a:lstStyle/>
              <a:p>
                <a:pPr algn="ctr">
                  <a:lnSpc>
                    <a:spcPct val="90000"/>
                  </a:lnSpc>
                </a:pPr>
                <a:r>
                  <a:rPr lang="en-US" sz="2400" dirty="0">
                    <a:solidFill>
                      <a:prstClr val="white"/>
                    </a:solidFill>
                    <a:latin typeface="Oracle Sans" panose="020B0503020204020204" pitchFamily="34" charset="0"/>
                    <a:cs typeface="Oracle Sans" panose="020B0503020204020204" pitchFamily="34" charset="0"/>
                  </a:rPr>
                  <a:t>OCI Tenancy</a:t>
                </a:r>
              </a:p>
            </p:txBody>
          </p:sp>
          <p:pic>
            <p:nvPicPr>
              <p:cNvPr id="12" name="Picture 11">
                <a:extLst>
                  <a:ext uri="{FF2B5EF4-FFF2-40B4-BE49-F238E27FC236}">
                    <a16:creationId xmlns:a16="http://schemas.microsoft.com/office/drawing/2014/main" id="{D1256F36-8972-4158-A58C-1E03171A3A85}"/>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3622610" y="5457860"/>
                <a:ext cx="1004387" cy="312778"/>
              </a:xfrm>
              <a:prstGeom prst="rect">
                <a:avLst/>
              </a:prstGeom>
            </p:spPr>
          </p:pic>
        </p:grpSp>
      </p:grpSp>
      <p:grpSp>
        <p:nvGrpSpPr>
          <p:cNvPr id="105" name="Group 104">
            <a:extLst>
              <a:ext uri="{FF2B5EF4-FFF2-40B4-BE49-F238E27FC236}">
                <a16:creationId xmlns:a16="http://schemas.microsoft.com/office/drawing/2014/main" id="{FC2626DC-56E7-49A5-991E-684403F6BF77}"/>
              </a:ext>
            </a:extLst>
          </p:cNvPr>
          <p:cNvGrpSpPr/>
          <p:nvPr/>
        </p:nvGrpSpPr>
        <p:grpSpPr>
          <a:xfrm>
            <a:off x="10488553" y="2553854"/>
            <a:ext cx="1484083" cy="2289818"/>
            <a:chOff x="10587943" y="2315318"/>
            <a:chExt cx="1484083" cy="2289818"/>
          </a:xfrm>
        </p:grpSpPr>
        <p:pic>
          <p:nvPicPr>
            <p:cNvPr id="88" name="Picture 87">
              <a:extLst>
                <a:ext uri="{FF2B5EF4-FFF2-40B4-BE49-F238E27FC236}">
                  <a16:creationId xmlns:a16="http://schemas.microsoft.com/office/drawing/2014/main" id="{C524D55A-3AE8-44CF-BF60-035830E37402}"/>
                </a:ext>
              </a:extLst>
            </p:cNvPr>
            <p:cNvPicPr>
              <a:picLocks noChangeAspect="1"/>
            </p:cNvPicPr>
            <p:nvPr/>
          </p:nvPicPr>
          <p:blipFill>
            <a:blip r:embed="rId10"/>
            <a:stretch>
              <a:fillRect/>
            </a:stretch>
          </p:blipFill>
          <p:spPr>
            <a:xfrm>
              <a:off x="10587943" y="3241046"/>
              <a:ext cx="1228982" cy="849731"/>
            </a:xfrm>
            <a:prstGeom prst="rect">
              <a:avLst/>
            </a:prstGeom>
            <a:effectLst>
              <a:outerShdw blurRad="127000" sx="102000" sy="102000" algn="ctr" rotWithShape="0">
                <a:prstClr val="black">
                  <a:alpha val="20000"/>
                </a:prstClr>
              </a:outerShdw>
            </a:effectLst>
          </p:spPr>
        </p:pic>
        <p:cxnSp>
          <p:nvCxnSpPr>
            <p:cNvPr id="97" name="Straight Connector 96">
              <a:extLst>
                <a:ext uri="{FF2B5EF4-FFF2-40B4-BE49-F238E27FC236}">
                  <a16:creationId xmlns:a16="http://schemas.microsoft.com/office/drawing/2014/main" id="{F374F52D-4F79-40F3-8390-06338F35A52A}"/>
                </a:ext>
              </a:extLst>
            </p:cNvPr>
            <p:cNvCxnSpPr>
              <a:cxnSpLocks/>
              <a:stCxn id="88" idx="0"/>
            </p:cNvCxnSpPr>
            <p:nvPr/>
          </p:nvCxnSpPr>
          <p:spPr>
            <a:xfrm flipV="1">
              <a:off x="11202434" y="2315318"/>
              <a:ext cx="0" cy="9257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37267D36-F64D-472D-9E05-4D8ADC193C1C}"/>
                </a:ext>
              </a:extLst>
            </p:cNvPr>
            <p:cNvSpPr txBox="1"/>
            <p:nvPr/>
          </p:nvSpPr>
          <p:spPr>
            <a:xfrm>
              <a:off x="11204205" y="2646844"/>
              <a:ext cx="497383" cy="315771"/>
            </a:xfrm>
            <a:prstGeom prst="rect">
              <a:avLst/>
            </a:prstGeom>
            <a:noFill/>
          </p:spPr>
          <p:txBody>
            <a:bodyPr wrap="square" lIns="91440" tIns="91440" rIns="91440" bIns="91440" rtlCol="0">
              <a:noAutofit/>
            </a:bodyPr>
            <a:lstStyle/>
            <a:p>
              <a:pPr algn="ctr"/>
              <a:r>
                <a:rPr lang="en-US" sz="1200" dirty="0"/>
                <a:t>APIs</a:t>
              </a:r>
            </a:p>
          </p:txBody>
        </p:sp>
        <p:sp>
          <p:nvSpPr>
            <p:cNvPr id="104" name="TextBox 103">
              <a:extLst>
                <a:ext uri="{FF2B5EF4-FFF2-40B4-BE49-F238E27FC236}">
                  <a16:creationId xmlns:a16="http://schemas.microsoft.com/office/drawing/2014/main" id="{8FA03B1A-7C83-4DC4-9D76-83405AD2FF04}"/>
                </a:ext>
              </a:extLst>
            </p:cNvPr>
            <p:cNvSpPr txBox="1"/>
            <p:nvPr/>
          </p:nvSpPr>
          <p:spPr>
            <a:xfrm>
              <a:off x="11159077" y="4134347"/>
              <a:ext cx="912949" cy="470789"/>
            </a:xfrm>
            <a:prstGeom prst="rect">
              <a:avLst/>
            </a:prstGeom>
            <a:noFill/>
          </p:spPr>
          <p:txBody>
            <a:bodyPr wrap="square" lIns="91440" tIns="91440" rIns="91440" bIns="91440" rtlCol="0">
              <a:noAutofit/>
            </a:bodyPr>
            <a:lstStyle/>
            <a:p>
              <a:r>
                <a:rPr lang="en-US" sz="1000" dirty="0"/>
                <a:t>IDCS Admin</a:t>
              </a:r>
            </a:p>
            <a:p>
              <a:r>
                <a:rPr lang="en-US" sz="1000" dirty="0"/>
                <a:t>Console</a:t>
              </a:r>
            </a:p>
          </p:txBody>
        </p:sp>
      </p:grpSp>
      <p:grpSp>
        <p:nvGrpSpPr>
          <p:cNvPr id="32" name="Group 31">
            <a:extLst>
              <a:ext uri="{FF2B5EF4-FFF2-40B4-BE49-F238E27FC236}">
                <a16:creationId xmlns:a16="http://schemas.microsoft.com/office/drawing/2014/main" id="{7FFE2407-A36E-43FB-8CFD-263B555CFE09}"/>
              </a:ext>
            </a:extLst>
          </p:cNvPr>
          <p:cNvGrpSpPr/>
          <p:nvPr/>
        </p:nvGrpSpPr>
        <p:grpSpPr>
          <a:xfrm>
            <a:off x="9615667" y="1477646"/>
            <a:ext cx="2022053" cy="1288946"/>
            <a:chOff x="2573960" y="3975646"/>
            <a:chExt cx="3101691" cy="1977155"/>
          </a:xfrm>
        </p:grpSpPr>
        <p:pic>
          <p:nvPicPr>
            <p:cNvPr id="33" name="Graphic 32" descr="Cloud">
              <a:extLst>
                <a:ext uri="{FF2B5EF4-FFF2-40B4-BE49-F238E27FC236}">
                  <a16:creationId xmlns:a16="http://schemas.microsoft.com/office/drawing/2014/main" id="{21928147-0F1F-4E4D-9F1C-3835752D4AF1}"/>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l="3869" t="21061" r="3573" b="19938"/>
            <a:stretch/>
          </p:blipFill>
          <p:spPr>
            <a:xfrm>
              <a:off x="2573960" y="3975646"/>
              <a:ext cx="3101691" cy="1977155"/>
            </a:xfrm>
            <a:prstGeom prst="rect">
              <a:avLst/>
            </a:prstGeom>
            <a:effectLst>
              <a:outerShdw blurRad="152400" sx="102000" sy="102000" algn="ctr" rotWithShape="0">
                <a:prstClr val="black">
                  <a:alpha val="20000"/>
                </a:prstClr>
              </a:outerShdw>
            </a:effectLst>
          </p:spPr>
        </p:pic>
        <p:sp>
          <p:nvSpPr>
            <p:cNvPr id="34" name="TextBox 33">
              <a:extLst>
                <a:ext uri="{FF2B5EF4-FFF2-40B4-BE49-F238E27FC236}">
                  <a16:creationId xmlns:a16="http://schemas.microsoft.com/office/drawing/2014/main" id="{494E4A24-26FE-4595-8C3B-242B5D584369}"/>
                </a:ext>
              </a:extLst>
            </p:cNvPr>
            <p:cNvSpPr txBox="1"/>
            <p:nvPr/>
          </p:nvSpPr>
          <p:spPr>
            <a:xfrm>
              <a:off x="3073898" y="4815573"/>
              <a:ext cx="1132226" cy="622316"/>
            </a:xfrm>
            <a:prstGeom prst="rect">
              <a:avLst/>
            </a:prstGeom>
            <a:noFill/>
          </p:spPr>
          <p:txBody>
            <a:bodyPr wrap="square" lIns="0" tIns="0" rIns="0" bIns="0" rtlCol="0" anchor="ctr">
              <a:noAutofit/>
            </a:bodyPr>
            <a:lstStyle/>
            <a:p>
              <a:pPr algn="ctr">
                <a:lnSpc>
                  <a:spcPct val="90000"/>
                </a:lnSpc>
              </a:pPr>
              <a:r>
                <a:rPr lang="en-US" sz="1600" dirty="0">
                  <a:solidFill>
                    <a:prstClr val="white"/>
                  </a:solidFill>
                  <a:latin typeface="Oracle Sans" panose="020B0503020204020204" pitchFamily="34" charset="0"/>
                  <a:cs typeface="Oracle Sans" panose="020B0503020204020204" pitchFamily="34" charset="0"/>
                </a:rPr>
                <a:t>IDCS</a:t>
              </a:r>
            </a:p>
            <a:p>
              <a:pPr algn="ctr">
                <a:lnSpc>
                  <a:spcPct val="90000"/>
                </a:lnSpc>
              </a:pPr>
              <a:r>
                <a:rPr lang="en-US" sz="1100" dirty="0">
                  <a:solidFill>
                    <a:prstClr val="white"/>
                  </a:solidFill>
                  <a:latin typeface="Oracle Sans" panose="020B0503020204020204" pitchFamily="34" charset="0"/>
                  <a:cs typeface="Oracle Sans" panose="020B0503020204020204" pitchFamily="34" charset="0"/>
                </a:rPr>
                <a:t>Service</a:t>
              </a:r>
              <a:endParaRPr lang="en-US" sz="1600" dirty="0">
                <a:solidFill>
                  <a:prstClr val="white"/>
                </a:solidFill>
                <a:latin typeface="Oracle Sans" panose="020B0503020204020204" pitchFamily="34" charset="0"/>
                <a:cs typeface="Oracle Sans" panose="020B0503020204020204" pitchFamily="34" charset="0"/>
              </a:endParaRPr>
            </a:p>
          </p:txBody>
        </p:sp>
        <p:pic>
          <p:nvPicPr>
            <p:cNvPr id="35" name="Picture 34">
              <a:extLst>
                <a:ext uri="{FF2B5EF4-FFF2-40B4-BE49-F238E27FC236}">
                  <a16:creationId xmlns:a16="http://schemas.microsoft.com/office/drawing/2014/main" id="{B620B0B8-D978-4059-AADC-A041AC81F40D}"/>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3622610" y="5457860"/>
              <a:ext cx="1004387" cy="312778"/>
            </a:xfrm>
            <a:prstGeom prst="rect">
              <a:avLst/>
            </a:prstGeom>
          </p:spPr>
        </p:pic>
        <p:pic>
          <p:nvPicPr>
            <p:cNvPr id="36" name="Graphic 35">
              <a:extLst>
                <a:ext uri="{FF2B5EF4-FFF2-40B4-BE49-F238E27FC236}">
                  <a16:creationId xmlns:a16="http://schemas.microsoft.com/office/drawing/2014/main" id="{4C8211BC-0058-4BA1-BC55-0865CCAE763C}"/>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4374467" y="4815573"/>
              <a:ext cx="622317" cy="622317"/>
            </a:xfrm>
            <a:prstGeom prst="rect">
              <a:avLst/>
            </a:prstGeom>
          </p:spPr>
        </p:pic>
      </p:grpSp>
      <p:sp>
        <p:nvSpPr>
          <p:cNvPr id="56" name="TextBox 55">
            <a:extLst>
              <a:ext uri="{FF2B5EF4-FFF2-40B4-BE49-F238E27FC236}">
                <a16:creationId xmlns:a16="http://schemas.microsoft.com/office/drawing/2014/main" id="{7A8D56E1-8C58-441D-8A05-E2B10B5C3A11}"/>
              </a:ext>
            </a:extLst>
          </p:cNvPr>
          <p:cNvSpPr txBox="1"/>
          <p:nvPr/>
        </p:nvSpPr>
        <p:spPr>
          <a:xfrm>
            <a:off x="8741974" y="1762172"/>
            <a:ext cx="497383" cy="315771"/>
          </a:xfrm>
          <a:prstGeom prst="rect">
            <a:avLst/>
          </a:prstGeom>
          <a:noFill/>
        </p:spPr>
        <p:txBody>
          <a:bodyPr wrap="square" lIns="91440" tIns="91440" rIns="91440" bIns="91440" rtlCol="0">
            <a:noAutofit/>
          </a:bodyPr>
          <a:lstStyle/>
          <a:p>
            <a:pPr algn="ctr"/>
            <a:r>
              <a:rPr lang="en-US" sz="1200" dirty="0"/>
              <a:t>APIs</a:t>
            </a:r>
          </a:p>
        </p:txBody>
      </p:sp>
      <p:sp>
        <p:nvSpPr>
          <p:cNvPr id="57" name="TextBox 56">
            <a:extLst>
              <a:ext uri="{FF2B5EF4-FFF2-40B4-BE49-F238E27FC236}">
                <a16:creationId xmlns:a16="http://schemas.microsoft.com/office/drawing/2014/main" id="{28BC8906-2C21-45AC-93C4-68A3C1B9C457}"/>
              </a:ext>
            </a:extLst>
          </p:cNvPr>
          <p:cNvSpPr txBox="1"/>
          <p:nvPr/>
        </p:nvSpPr>
        <p:spPr>
          <a:xfrm>
            <a:off x="8658771" y="4196658"/>
            <a:ext cx="1675805" cy="335187"/>
          </a:xfrm>
          <a:prstGeom prst="rect">
            <a:avLst/>
          </a:prstGeom>
          <a:noFill/>
        </p:spPr>
        <p:txBody>
          <a:bodyPr wrap="square" lIns="91440" tIns="91440" rIns="91440" bIns="91440" rtlCol="0">
            <a:noAutofit/>
          </a:bodyPr>
          <a:lstStyle/>
          <a:p>
            <a:pPr algn="ctr"/>
            <a:r>
              <a:rPr lang="en-US" sz="1200" dirty="0"/>
              <a:t>IDCS Instance Data</a:t>
            </a:r>
          </a:p>
        </p:txBody>
      </p:sp>
    </p:spTree>
    <p:extLst>
      <p:ext uri="{BB962C8B-B14F-4D97-AF65-F5344CB8AC3E}">
        <p14:creationId xmlns:p14="http://schemas.microsoft.com/office/powerpoint/2010/main" val="140656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childTnLst>
                          </p:cTn>
                        </p:par>
                        <p:par>
                          <p:cTn id="17" fill="hold">
                            <p:stCondLst>
                              <p:cond delay="500"/>
                            </p:stCondLst>
                            <p:childTnLst>
                              <p:par>
                                <p:cTn id="18" presetID="10" presetClass="exit" presetSubtype="0" fill="hold" nodeType="afterEffect">
                                  <p:stCondLst>
                                    <p:cond delay="0"/>
                                  </p:stCondLst>
                                  <p:childTnLst>
                                    <p:animEffect transition="out" filter="fade">
                                      <p:cBhvr>
                                        <p:cTn id="19" dur="500"/>
                                        <p:tgtEl>
                                          <p:spTgt spid="105"/>
                                        </p:tgtEl>
                                      </p:cBhvr>
                                    </p:animEffect>
                                    <p:set>
                                      <p:cBhvr>
                                        <p:cTn id="20" dur="1" fill="hold">
                                          <p:stCondLst>
                                            <p:cond delay="499"/>
                                          </p:stCondLst>
                                        </p:cTn>
                                        <p:tgtEl>
                                          <p:spTgt spid="1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48B6B-96C5-4F6C-BE00-65893F86096A}"/>
              </a:ext>
            </a:extLst>
          </p:cNvPr>
          <p:cNvSpPr>
            <a:spLocks noGrp="1"/>
          </p:cNvSpPr>
          <p:nvPr>
            <p:ph type="title"/>
          </p:nvPr>
        </p:nvSpPr>
        <p:spPr/>
        <p:txBody>
          <a:bodyPr/>
          <a:lstStyle/>
          <a:p>
            <a:r>
              <a:rPr lang="en-US" dirty="0"/>
              <a:t>IDC Worldwide IAM Market Shares, 2022 (June 2023)</a:t>
            </a:r>
          </a:p>
        </p:txBody>
      </p:sp>
      <p:sp>
        <p:nvSpPr>
          <p:cNvPr id="3" name="Footer Placeholder 2">
            <a:extLst>
              <a:ext uri="{FF2B5EF4-FFF2-40B4-BE49-F238E27FC236}">
                <a16:creationId xmlns:a16="http://schemas.microsoft.com/office/drawing/2014/main" id="{4C865F34-8718-4FB5-B8BD-70E49F5B10D0}"/>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4" name="Slide Number Placeholder 3">
            <a:extLst>
              <a:ext uri="{FF2B5EF4-FFF2-40B4-BE49-F238E27FC236}">
                <a16:creationId xmlns:a16="http://schemas.microsoft.com/office/drawing/2014/main" id="{CBE57E44-108A-4767-8A28-0DA03DD8C16B}"/>
              </a:ext>
            </a:extLst>
          </p:cNvPr>
          <p:cNvSpPr>
            <a:spLocks noGrp="1"/>
          </p:cNvSpPr>
          <p:nvPr>
            <p:ph type="sldNum" sz="quarter" idx="12"/>
          </p:nvPr>
        </p:nvSpPr>
        <p:spPr/>
        <p:txBody>
          <a:bodyPr/>
          <a:lstStyle/>
          <a:p>
            <a:fld id="{345D60D9-5372-5F40-9443-0F9AE5BDC3C8}" type="slidenum">
              <a:rPr lang="en-US" smtClean="0"/>
              <a:pPr/>
              <a:t>2</a:t>
            </a:fld>
            <a:endParaRPr lang="en-US" dirty="0"/>
          </a:p>
        </p:txBody>
      </p:sp>
      <p:pic>
        <p:nvPicPr>
          <p:cNvPr id="5" name="Picture 4">
            <a:extLst>
              <a:ext uri="{FF2B5EF4-FFF2-40B4-BE49-F238E27FC236}">
                <a16:creationId xmlns:a16="http://schemas.microsoft.com/office/drawing/2014/main" id="{34C6E05C-B2E9-4BAE-84C9-5901356B9812}"/>
              </a:ext>
            </a:extLst>
          </p:cNvPr>
          <p:cNvPicPr>
            <a:picLocks noChangeAspect="1"/>
          </p:cNvPicPr>
          <p:nvPr/>
        </p:nvPicPr>
        <p:blipFill>
          <a:blip r:embed="rId3"/>
          <a:stretch>
            <a:fillRect/>
          </a:stretch>
        </p:blipFill>
        <p:spPr>
          <a:xfrm>
            <a:off x="3061542" y="1483253"/>
            <a:ext cx="6085714" cy="4828571"/>
          </a:xfrm>
          <a:prstGeom prst="rect">
            <a:avLst/>
          </a:prstGeom>
        </p:spPr>
      </p:pic>
    </p:spTree>
    <p:extLst>
      <p:ext uri="{BB962C8B-B14F-4D97-AF65-F5344CB8AC3E}">
        <p14:creationId xmlns:p14="http://schemas.microsoft.com/office/powerpoint/2010/main" val="87388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553252-31F0-4F31-9DD7-DBFDEBDC1917}"/>
              </a:ext>
            </a:extLst>
          </p:cNvPr>
          <p:cNvSpPr>
            <a:spLocks noGrp="1"/>
          </p:cNvSpPr>
          <p:nvPr>
            <p:ph type="title"/>
          </p:nvPr>
        </p:nvSpPr>
        <p:spPr/>
        <p:txBody>
          <a:bodyPr/>
          <a:lstStyle/>
          <a:p>
            <a:r>
              <a:rPr lang="en-US" dirty="0"/>
              <a:t>Account Conversions for IDCS</a:t>
            </a:r>
          </a:p>
        </p:txBody>
      </p:sp>
      <p:sp>
        <p:nvSpPr>
          <p:cNvPr id="2" name="Footer Placeholder 1">
            <a:extLst>
              <a:ext uri="{FF2B5EF4-FFF2-40B4-BE49-F238E27FC236}">
                <a16:creationId xmlns:a16="http://schemas.microsoft.com/office/drawing/2014/main" id="{96CD3E85-4785-41A9-96B0-FE47D32A3BA5}"/>
              </a:ext>
            </a:extLst>
          </p:cNvPr>
          <p:cNvSpPr>
            <a:spLocks noGrp="1"/>
          </p:cNvSpPr>
          <p:nvPr>
            <p:ph type="ftr" sz="quarter" idx="11"/>
          </p:nvPr>
        </p:nvSpPr>
        <p:spPr/>
        <p:txBody>
          <a:bodyPr/>
          <a:lstStyle/>
          <a:p>
            <a:r>
              <a:rPr lang="en-US" dirty="0" smtClean="0"/>
              <a:t>Copyright © 2024, </a:t>
            </a:r>
            <a:r>
              <a:rPr lang="en-US" dirty="0"/>
              <a:t>Oracle and/or its affiliates. Oracle Internal.</a:t>
            </a:r>
          </a:p>
        </p:txBody>
      </p:sp>
      <p:sp>
        <p:nvSpPr>
          <p:cNvPr id="3" name="Slide Number Placeholder 2">
            <a:extLst>
              <a:ext uri="{FF2B5EF4-FFF2-40B4-BE49-F238E27FC236}">
                <a16:creationId xmlns:a16="http://schemas.microsoft.com/office/drawing/2014/main" id="{BC3B32A2-C41A-4ABB-A7C0-E408D145D59A}"/>
              </a:ext>
            </a:extLst>
          </p:cNvPr>
          <p:cNvSpPr>
            <a:spLocks noGrp="1"/>
          </p:cNvSpPr>
          <p:nvPr>
            <p:ph type="sldNum" sz="quarter" idx="12"/>
          </p:nvPr>
        </p:nvSpPr>
        <p:spPr/>
        <p:txBody>
          <a:bodyPr/>
          <a:lstStyle/>
          <a:p>
            <a:fld id="{345D60D9-5372-5F40-9443-0F9AE5BDC3C8}" type="slidenum">
              <a:rPr lang="en-US" smtClean="0"/>
              <a:pPr/>
              <a:t>20</a:t>
            </a:fld>
            <a:endParaRPr lang="en-US" dirty="0"/>
          </a:p>
        </p:txBody>
      </p:sp>
      <p:sp>
        <p:nvSpPr>
          <p:cNvPr id="7" name="Rectangle 6">
            <a:extLst>
              <a:ext uri="{FF2B5EF4-FFF2-40B4-BE49-F238E27FC236}">
                <a16:creationId xmlns:a16="http://schemas.microsoft.com/office/drawing/2014/main" id="{A3E1EF70-040F-44FE-9022-5BE8E4A8F3C6}"/>
              </a:ext>
            </a:extLst>
          </p:cNvPr>
          <p:cNvSpPr/>
          <p:nvPr/>
        </p:nvSpPr>
        <p:spPr>
          <a:xfrm>
            <a:off x="768875" y="2241964"/>
            <a:ext cx="2966410" cy="3285383"/>
          </a:xfrm>
          <a:prstGeom prst="rect">
            <a:avLst/>
          </a:prstGeom>
          <a:no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rPr>
              <a:t>IDCS</a:t>
            </a:r>
            <a:endParaRPr kumimoji="0" lang="en-US" sz="1100"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endParaRPr>
          </a:p>
        </p:txBody>
      </p:sp>
      <p:grpSp>
        <p:nvGrpSpPr>
          <p:cNvPr id="22" name="Group 21">
            <a:extLst>
              <a:ext uri="{FF2B5EF4-FFF2-40B4-BE49-F238E27FC236}">
                <a16:creationId xmlns:a16="http://schemas.microsoft.com/office/drawing/2014/main" id="{98B7ED9C-6DFB-4C9B-BC1E-86F382D44523}"/>
              </a:ext>
            </a:extLst>
          </p:cNvPr>
          <p:cNvGrpSpPr/>
          <p:nvPr/>
        </p:nvGrpSpPr>
        <p:grpSpPr>
          <a:xfrm>
            <a:off x="5922914" y="1661296"/>
            <a:ext cx="1258649" cy="822960"/>
            <a:chOff x="4452106" y="4719483"/>
            <a:chExt cx="1258649" cy="822960"/>
          </a:xfrm>
        </p:grpSpPr>
        <p:sp>
          <p:nvSpPr>
            <p:cNvPr id="11" name="Rectangle 10">
              <a:extLst>
                <a:ext uri="{FF2B5EF4-FFF2-40B4-BE49-F238E27FC236}">
                  <a16:creationId xmlns:a16="http://schemas.microsoft.com/office/drawing/2014/main" id="{BBA94725-BD99-4C40-B669-B8B963FD4D77}"/>
                </a:ext>
              </a:extLst>
            </p:cNvPr>
            <p:cNvSpPr/>
            <p:nvPr/>
          </p:nvSpPr>
          <p:spPr>
            <a:xfrm>
              <a:off x="4452106" y="4719483"/>
              <a:ext cx="1258649" cy="290675"/>
            </a:xfrm>
            <a:prstGeom prst="rect">
              <a:avLst/>
            </a:prstGeom>
            <a:no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12D2A"/>
                  </a:solidFill>
                  <a:effectLst/>
                  <a:uLnTx/>
                  <a:uFillTx/>
                  <a:latin typeface="Oracle Sans Semi Bold" panose="020B0603020204020204" pitchFamily="34" charset="0"/>
                  <a:cs typeface="Oracle Sans Semi Bold" panose="020B0603020204020204" pitchFamily="34" charset="0"/>
                </a:rPr>
                <a:t>External IdP</a:t>
              </a:r>
            </a:p>
          </p:txBody>
        </p:sp>
        <p:cxnSp>
          <p:nvCxnSpPr>
            <p:cNvPr id="5" name="Straight Arrow Connector 4">
              <a:extLst>
                <a:ext uri="{FF2B5EF4-FFF2-40B4-BE49-F238E27FC236}">
                  <a16:creationId xmlns:a16="http://schemas.microsoft.com/office/drawing/2014/main" id="{8F130AF4-629B-468F-8E9E-76F1B1A016D0}"/>
                </a:ext>
              </a:extLst>
            </p:cNvPr>
            <p:cNvCxnSpPr>
              <a:cxnSpLocks/>
              <a:stCxn id="11" idx="2"/>
            </p:cNvCxnSpPr>
            <p:nvPr/>
          </p:nvCxnSpPr>
          <p:spPr>
            <a:xfrm>
              <a:off x="5081431" y="5010158"/>
              <a:ext cx="0" cy="532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3B3248FF-C912-48A5-8741-D07138DEA8CD}"/>
              </a:ext>
            </a:extLst>
          </p:cNvPr>
          <p:cNvSpPr/>
          <p:nvPr/>
        </p:nvSpPr>
        <p:spPr>
          <a:xfrm>
            <a:off x="1428008" y="3313351"/>
            <a:ext cx="1828800" cy="457200"/>
          </a:xfrm>
          <a:prstGeom prst="rect">
            <a:avLst/>
          </a:prstGeom>
          <a:solidFill>
            <a:schemeClr val="bg1"/>
          </a:solid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12D2A"/>
                </a:solidFill>
                <a:effectLst/>
                <a:uLnTx/>
                <a:uFillTx/>
                <a:latin typeface="Oracle Sans Semi Bold" panose="020B0603020204020204" pitchFamily="34" charset="0"/>
                <a:cs typeface="Oracle Sans Semi Bold" panose="020B0603020204020204" pitchFamily="34" charset="0"/>
              </a:rPr>
              <a:t>Primordial Instance</a:t>
            </a:r>
            <a:br>
              <a:rPr kumimoji="0" lang="en-US" sz="1000" b="0" i="0" u="none" strike="noStrike" kern="1200" cap="none" spc="0" normalizeH="0" baseline="0" noProof="0" dirty="0">
                <a:ln>
                  <a:noFill/>
                </a:ln>
                <a:solidFill>
                  <a:srgbClr val="312D2A"/>
                </a:solidFill>
                <a:effectLst/>
                <a:uLnTx/>
                <a:uFillTx/>
                <a:latin typeface="Oracle Sans Semi Bold" panose="020B0603020204020204" pitchFamily="34" charset="0"/>
                <a:cs typeface="Oracle Sans Semi Bold" panose="020B0603020204020204" pitchFamily="34" charset="0"/>
              </a:rPr>
            </a:br>
            <a:r>
              <a:rPr kumimoji="0" lang="en-US" sz="900" b="0" i="0" u="none" strike="noStrike" kern="1200" cap="none" spc="0" normalizeH="0" baseline="0" noProof="0" dirty="0">
                <a:ln>
                  <a:noFill/>
                </a:ln>
                <a:solidFill>
                  <a:schemeClr val="tx1">
                    <a:lumMod val="75000"/>
                    <a:lumOff val="25000"/>
                  </a:schemeClr>
                </a:solidFill>
                <a:effectLst/>
                <a:uLnTx/>
                <a:uFillTx/>
                <a:cs typeface="Oracle Sans Semi Bold" panose="020B0603020204020204" pitchFamily="34" charset="0"/>
              </a:rPr>
              <a:t>Foundation</a:t>
            </a:r>
            <a:endParaRPr kumimoji="0" lang="en-US" sz="1000" b="0" i="0" u="none" strike="noStrike" kern="1200" cap="none" spc="0" normalizeH="0" baseline="0" noProof="0" dirty="0">
              <a:ln>
                <a:noFill/>
              </a:ln>
              <a:solidFill>
                <a:schemeClr val="tx1">
                  <a:lumMod val="75000"/>
                  <a:lumOff val="25000"/>
                </a:schemeClr>
              </a:solidFill>
              <a:effectLst/>
              <a:uLnTx/>
              <a:uFillTx/>
              <a:cs typeface="Oracle Sans Semi Bold" panose="020B0603020204020204" pitchFamily="34" charset="0"/>
            </a:endParaRPr>
          </a:p>
        </p:txBody>
      </p:sp>
      <p:sp>
        <p:nvSpPr>
          <p:cNvPr id="14" name="Rectangle 13">
            <a:extLst>
              <a:ext uri="{FF2B5EF4-FFF2-40B4-BE49-F238E27FC236}">
                <a16:creationId xmlns:a16="http://schemas.microsoft.com/office/drawing/2014/main" id="{F9A07AA8-E696-4366-BC2B-7BDD393BDF5E}"/>
              </a:ext>
            </a:extLst>
          </p:cNvPr>
          <p:cNvSpPr/>
          <p:nvPr/>
        </p:nvSpPr>
        <p:spPr>
          <a:xfrm>
            <a:off x="1428008" y="3960882"/>
            <a:ext cx="1828800" cy="457200"/>
          </a:xfrm>
          <a:prstGeom prst="rect">
            <a:avLst/>
          </a:prstGeom>
          <a:solidFill>
            <a:schemeClr val="bg1"/>
          </a:solid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0000"/>
              </a:lnSpc>
              <a:defRPr/>
            </a:pPr>
            <a:r>
              <a:rPr kumimoji="0" lang="en-US" sz="1000" b="0" i="0" u="none" strike="noStrike" kern="1200" cap="none" spc="0" normalizeH="0" baseline="0" noProof="0" dirty="0">
                <a:ln>
                  <a:noFill/>
                </a:ln>
                <a:solidFill>
                  <a:srgbClr val="312D2A"/>
                </a:solidFill>
                <a:effectLst/>
                <a:uLnTx/>
                <a:uFillTx/>
                <a:latin typeface="Oracle Sans Semi Bold" panose="020B0603020204020204" pitchFamily="34" charset="0"/>
                <a:cs typeface="Oracle Sans Semi Bold" panose="020B0603020204020204" pitchFamily="34" charset="0"/>
              </a:rPr>
              <a:t>Secondary Instance 1</a:t>
            </a:r>
            <a:br>
              <a:rPr kumimoji="0" lang="en-US" sz="1000" b="0" i="0" u="none" strike="noStrike" kern="1200" cap="none" spc="0" normalizeH="0" baseline="0" noProof="0" dirty="0">
                <a:ln>
                  <a:noFill/>
                </a:ln>
                <a:solidFill>
                  <a:srgbClr val="312D2A"/>
                </a:solidFill>
                <a:effectLst/>
                <a:uLnTx/>
                <a:uFillTx/>
                <a:latin typeface="Oracle Sans Semi Bold" panose="020B0603020204020204" pitchFamily="34" charset="0"/>
                <a:cs typeface="Oracle Sans Semi Bold" panose="020B0603020204020204" pitchFamily="34" charset="0"/>
              </a:rPr>
            </a:br>
            <a:r>
              <a:rPr lang="en-US" sz="900" dirty="0">
                <a:solidFill>
                  <a:srgbClr val="312D2A">
                    <a:lumMod val="75000"/>
                    <a:lumOff val="25000"/>
                  </a:srgbClr>
                </a:solidFill>
                <a:cs typeface="Oracle Sans Semi Bold" panose="020B0603020204020204" pitchFamily="34" charset="0"/>
              </a:rPr>
              <a:t>Standard - Enterprise</a:t>
            </a:r>
            <a:endParaRPr kumimoji="0" lang="en-US" sz="1000" b="0" i="0" u="none" strike="noStrike" kern="1200" cap="none" spc="0" normalizeH="0" baseline="0" noProof="0" dirty="0">
              <a:ln>
                <a:noFill/>
              </a:ln>
              <a:solidFill>
                <a:srgbClr val="312D2A"/>
              </a:solidFill>
              <a:effectLst/>
              <a:uLnTx/>
              <a:uFillTx/>
              <a:latin typeface="Oracle Sans Semi Bold" panose="020B0603020204020204" pitchFamily="34" charset="0"/>
              <a:cs typeface="Oracle Sans Semi Bold" panose="020B0603020204020204" pitchFamily="34" charset="0"/>
            </a:endParaRPr>
          </a:p>
        </p:txBody>
      </p:sp>
      <p:sp>
        <p:nvSpPr>
          <p:cNvPr id="15" name="Rectangle 14">
            <a:extLst>
              <a:ext uri="{FF2B5EF4-FFF2-40B4-BE49-F238E27FC236}">
                <a16:creationId xmlns:a16="http://schemas.microsoft.com/office/drawing/2014/main" id="{A0FFD68D-F5B9-4CBA-915E-2808223F33C1}"/>
              </a:ext>
            </a:extLst>
          </p:cNvPr>
          <p:cNvSpPr/>
          <p:nvPr/>
        </p:nvSpPr>
        <p:spPr>
          <a:xfrm>
            <a:off x="1428008" y="4605351"/>
            <a:ext cx="1828800" cy="457200"/>
          </a:xfrm>
          <a:prstGeom prst="rect">
            <a:avLst/>
          </a:prstGeom>
          <a:solidFill>
            <a:schemeClr val="bg1"/>
          </a:solid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0000"/>
              </a:lnSpc>
              <a:defRPr/>
            </a:pPr>
            <a:r>
              <a:rPr kumimoji="0" lang="en-US" sz="1000" b="0" i="0" u="none" strike="noStrike" kern="1200" cap="none" spc="0" normalizeH="0" baseline="0" noProof="0" dirty="0">
                <a:ln>
                  <a:noFill/>
                </a:ln>
                <a:solidFill>
                  <a:srgbClr val="312D2A"/>
                </a:solidFill>
                <a:effectLst/>
                <a:uLnTx/>
                <a:uFillTx/>
                <a:latin typeface="Oracle Sans Semi Bold" panose="020B0603020204020204" pitchFamily="34" charset="0"/>
                <a:cs typeface="Oracle Sans Semi Bold" panose="020B0603020204020204" pitchFamily="34" charset="0"/>
              </a:rPr>
              <a:t>Secondary Instance 2</a:t>
            </a:r>
            <a:r>
              <a:rPr lang="en-US" sz="900" dirty="0">
                <a:solidFill>
                  <a:srgbClr val="312D2A">
                    <a:lumMod val="75000"/>
                    <a:lumOff val="25000"/>
                  </a:srgbClr>
                </a:solidFill>
                <a:cs typeface="Oracle Sans Semi Bold" panose="020B0603020204020204" pitchFamily="34" charset="0"/>
              </a:rPr>
              <a:t> Standard - Consumer</a:t>
            </a:r>
            <a:endParaRPr kumimoji="0" lang="en-US" sz="1000" b="0" i="0" u="none" strike="noStrike" kern="1200" cap="none" spc="0" normalizeH="0" baseline="0" noProof="0" dirty="0">
              <a:ln>
                <a:noFill/>
              </a:ln>
              <a:solidFill>
                <a:srgbClr val="312D2A"/>
              </a:solidFill>
              <a:effectLst/>
              <a:uLnTx/>
              <a:uFillTx/>
              <a:latin typeface="Oracle Sans Semi Bold" panose="020B0603020204020204" pitchFamily="34" charset="0"/>
              <a:cs typeface="Oracle Sans Semi Bold" panose="020B0603020204020204" pitchFamily="34" charset="0"/>
            </a:endParaRPr>
          </a:p>
        </p:txBody>
      </p:sp>
      <p:sp>
        <p:nvSpPr>
          <p:cNvPr id="18" name="Rectangle 17">
            <a:extLst>
              <a:ext uri="{FF2B5EF4-FFF2-40B4-BE49-F238E27FC236}">
                <a16:creationId xmlns:a16="http://schemas.microsoft.com/office/drawing/2014/main" id="{F7D9FDFF-57C4-4C01-BA39-AB6447CAFD6D}"/>
              </a:ext>
            </a:extLst>
          </p:cNvPr>
          <p:cNvSpPr/>
          <p:nvPr/>
        </p:nvSpPr>
        <p:spPr>
          <a:xfrm>
            <a:off x="4083359" y="2241964"/>
            <a:ext cx="2966407" cy="3285383"/>
          </a:xfrm>
          <a:prstGeom prst="rect">
            <a:avLst/>
          </a:prstGeom>
          <a:no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rPr>
              <a:t>OCI Account</a:t>
            </a:r>
            <a:endParaRPr kumimoji="0" lang="en-US" sz="1100"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endParaRPr>
          </a:p>
        </p:txBody>
      </p:sp>
      <p:sp>
        <p:nvSpPr>
          <p:cNvPr id="19" name="Rectangle 18">
            <a:extLst>
              <a:ext uri="{FF2B5EF4-FFF2-40B4-BE49-F238E27FC236}">
                <a16:creationId xmlns:a16="http://schemas.microsoft.com/office/drawing/2014/main" id="{665B967F-D8F0-4EDD-8DE7-D86A097D2368}"/>
              </a:ext>
            </a:extLst>
          </p:cNvPr>
          <p:cNvSpPr/>
          <p:nvPr/>
        </p:nvSpPr>
        <p:spPr>
          <a:xfrm>
            <a:off x="4442243" y="2671907"/>
            <a:ext cx="1828800" cy="457200"/>
          </a:xfrm>
          <a:prstGeom prst="rect">
            <a:avLst/>
          </a:prstGeom>
          <a:solidFill>
            <a:schemeClr val="bg1"/>
          </a:solid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12D2A"/>
                </a:solidFill>
                <a:effectLst/>
                <a:uLnTx/>
                <a:uFillTx/>
                <a:latin typeface="Oracle Sans Semi Bold" panose="020B0603020204020204" pitchFamily="34" charset="0"/>
                <a:cs typeface="Oracle Sans Semi Bold" panose="020B0603020204020204" pitchFamily="34" charset="0"/>
              </a:rPr>
              <a:t>Local Accounts</a:t>
            </a:r>
          </a:p>
        </p:txBody>
      </p:sp>
      <p:sp>
        <p:nvSpPr>
          <p:cNvPr id="20" name="Rectangle 19">
            <a:extLst>
              <a:ext uri="{FF2B5EF4-FFF2-40B4-BE49-F238E27FC236}">
                <a16:creationId xmlns:a16="http://schemas.microsoft.com/office/drawing/2014/main" id="{1BB53388-287C-401E-9803-1E132C5D019E}"/>
              </a:ext>
            </a:extLst>
          </p:cNvPr>
          <p:cNvSpPr/>
          <p:nvPr/>
        </p:nvSpPr>
        <p:spPr>
          <a:xfrm>
            <a:off x="4442243" y="3319438"/>
            <a:ext cx="1828800" cy="457200"/>
          </a:xfrm>
          <a:prstGeom prst="rect">
            <a:avLst/>
          </a:prstGeom>
          <a:solidFill>
            <a:schemeClr val="bg1"/>
          </a:solid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12D2A"/>
                </a:solidFill>
                <a:effectLst/>
                <a:uLnTx/>
                <a:uFillTx/>
                <a:latin typeface="Oracle Sans Semi Bold" panose="020B0603020204020204" pitchFamily="34" charset="0"/>
                <a:cs typeface="Oracle Sans Semi Bold" panose="020B0603020204020204" pitchFamily="34" charset="0"/>
              </a:rPr>
              <a:t>IDCS Federation</a:t>
            </a:r>
          </a:p>
        </p:txBody>
      </p:sp>
      <p:cxnSp>
        <p:nvCxnSpPr>
          <p:cNvPr id="24" name="Straight Arrow Connector 23">
            <a:extLst>
              <a:ext uri="{FF2B5EF4-FFF2-40B4-BE49-F238E27FC236}">
                <a16:creationId xmlns:a16="http://schemas.microsoft.com/office/drawing/2014/main" id="{AD6B0B10-469B-4F20-BFF7-2D508C2E276A}"/>
              </a:ext>
            </a:extLst>
          </p:cNvPr>
          <p:cNvCxnSpPr>
            <a:cxnSpLocks/>
            <a:stCxn id="13" idx="3"/>
            <a:endCxn id="20" idx="1"/>
          </p:cNvCxnSpPr>
          <p:nvPr/>
        </p:nvCxnSpPr>
        <p:spPr>
          <a:xfrm>
            <a:off x="3256808" y="3541951"/>
            <a:ext cx="1185435" cy="60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3E155F73-6C55-4F7F-81A2-814D77A64C38}"/>
              </a:ext>
            </a:extLst>
          </p:cNvPr>
          <p:cNvGrpSpPr/>
          <p:nvPr/>
        </p:nvGrpSpPr>
        <p:grpSpPr>
          <a:xfrm>
            <a:off x="10067731" y="1661296"/>
            <a:ext cx="1258649" cy="822960"/>
            <a:chOff x="4452106" y="4719483"/>
            <a:chExt cx="1258649" cy="822960"/>
          </a:xfrm>
        </p:grpSpPr>
        <p:sp>
          <p:nvSpPr>
            <p:cNvPr id="29" name="Rectangle 28">
              <a:extLst>
                <a:ext uri="{FF2B5EF4-FFF2-40B4-BE49-F238E27FC236}">
                  <a16:creationId xmlns:a16="http://schemas.microsoft.com/office/drawing/2014/main" id="{05BF2AF5-2B1D-41C1-BC98-61B840FA5D3B}"/>
                </a:ext>
              </a:extLst>
            </p:cNvPr>
            <p:cNvSpPr/>
            <p:nvPr/>
          </p:nvSpPr>
          <p:spPr>
            <a:xfrm>
              <a:off x="4452106" y="4719483"/>
              <a:ext cx="1258649" cy="290675"/>
            </a:xfrm>
            <a:prstGeom prst="rect">
              <a:avLst/>
            </a:prstGeom>
            <a:no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12D2A"/>
                  </a:solidFill>
                  <a:effectLst/>
                  <a:uLnTx/>
                  <a:uFillTx/>
                  <a:latin typeface="Oracle Sans Semi Bold" panose="020B0603020204020204" pitchFamily="34" charset="0"/>
                  <a:cs typeface="Oracle Sans Semi Bold" panose="020B0603020204020204" pitchFamily="34" charset="0"/>
                </a:rPr>
                <a:t>External IdP</a:t>
              </a:r>
            </a:p>
          </p:txBody>
        </p:sp>
        <p:cxnSp>
          <p:nvCxnSpPr>
            <p:cNvPr id="30" name="Straight Arrow Connector 29">
              <a:extLst>
                <a:ext uri="{FF2B5EF4-FFF2-40B4-BE49-F238E27FC236}">
                  <a16:creationId xmlns:a16="http://schemas.microsoft.com/office/drawing/2014/main" id="{0F14138D-BC34-4565-8B7F-2019165B52DE}"/>
                </a:ext>
              </a:extLst>
            </p:cNvPr>
            <p:cNvCxnSpPr>
              <a:cxnSpLocks/>
              <a:stCxn id="29" idx="2"/>
            </p:cNvCxnSpPr>
            <p:nvPr/>
          </p:nvCxnSpPr>
          <p:spPr>
            <a:xfrm>
              <a:off x="5081431" y="5010158"/>
              <a:ext cx="0" cy="532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9587BA40-88C6-4965-A474-0B6742CFBBD0}"/>
              </a:ext>
            </a:extLst>
          </p:cNvPr>
          <p:cNvSpPr/>
          <p:nvPr/>
        </p:nvSpPr>
        <p:spPr>
          <a:xfrm>
            <a:off x="8228176" y="2241964"/>
            <a:ext cx="2966407" cy="3285383"/>
          </a:xfrm>
          <a:prstGeom prst="rect">
            <a:avLst/>
          </a:prstGeom>
          <a:no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rPr>
              <a:t>OCI Account w/ identity domains</a:t>
            </a:r>
            <a:endParaRPr kumimoji="0" lang="en-US" sz="1100"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endParaRPr>
          </a:p>
        </p:txBody>
      </p:sp>
      <p:cxnSp>
        <p:nvCxnSpPr>
          <p:cNvPr id="35" name="Straight Connector 34">
            <a:extLst>
              <a:ext uri="{FF2B5EF4-FFF2-40B4-BE49-F238E27FC236}">
                <a16:creationId xmlns:a16="http://schemas.microsoft.com/office/drawing/2014/main" id="{104E9242-2FBD-446E-B89F-677A34E8F2A9}"/>
              </a:ext>
            </a:extLst>
          </p:cNvPr>
          <p:cNvCxnSpPr>
            <a:cxnSpLocks/>
          </p:cNvCxnSpPr>
          <p:nvPr/>
        </p:nvCxnSpPr>
        <p:spPr>
          <a:xfrm>
            <a:off x="7629099" y="1402500"/>
            <a:ext cx="0" cy="4493333"/>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4AACE770-CB3A-4232-8349-CC391D15BDFF}"/>
              </a:ext>
            </a:extLst>
          </p:cNvPr>
          <p:cNvGrpSpPr/>
          <p:nvPr/>
        </p:nvGrpSpPr>
        <p:grpSpPr>
          <a:xfrm>
            <a:off x="6271043" y="2675511"/>
            <a:ext cx="4137546" cy="457200"/>
            <a:chOff x="6271043" y="2457146"/>
            <a:chExt cx="4137546" cy="457200"/>
          </a:xfrm>
        </p:grpSpPr>
        <p:sp>
          <p:nvSpPr>
            <p:cNvPr id="32" name="Rectangle 31">
              <a:extLst>
                <a:ext uri="{FF2B5EF4-FFF2-40B4-BE49-F238E27FC236}">
                  <a16:creationId xmlns:a16="http://schemas.microsoft.com/office/drawing/2014/main" id="{0EFCEDBE-E604-4FCE-8FD0-D3B9E2C8C379}"/>
                </a:ext>
              </a:extLst>
            </p:cNvPr>
            <p:cNvSpPr/>
            <p:nvPr/>
          </p:nvSpPr>
          <p:spPr>
            <a:xfrm>
              <a:off x="8579789" y="2457146"/>
              <a:ext cx="1828800" cy="457200"/>
            </a:xfrm>
            <a:prstGeom prst="rect">
              <a:avLst/>
            </a:prstGeom>
            <a:solidFill>
              <a:schemeClr val="bg1"/>
            </a:solid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12D2A"/>
                  </a:solidFill>
                  <a:effectLst/>
                  <a:uLnTx/>
                  <a:uFillTx/>
                  <a:latin typeface="Oracle Sans Semi Bold" panose="020B0603020204020204" pitchFamily="34" charset="0"/>
                  <a:cs typeface="Oracle Sans Semi Bold" panose="020B0603020204020204" pitchFamily="34" charset="0"/>
                </a:rPr>
                <a:t>Default Domain</a:t>
              </a:r>
            </a:p>
          </p:txBody>
        </p:sp>
        <p:cxnSp>
          <p:nvCxnSpPr>
            <p:cNvPr id="36" name="Straight Arrow Connector 35">
              <a:extLst>
                <a:ext uri="{FF2B5EF4-FFF2-40B4-BE49-F238E27FC236}">
                  <a16:creationId xmlns:a16="http://schemas.microsoft.com/office/drawing/2014/main" id="{EA66F980-EA8D-4391-82C0-141C7C087495}"/>
                </a:ext>
              </a:extLst>
            </p:cNvPr>
            <p:cNvCxnSpPr>
              <a:cxnSpLocks/>
              <a:stCxn id="19" idx="3"/>
              <a:endCxn id="32" idx="1"/>
            </p:cNvCxnSpPr>
            <p:nvPr/>
          </p:nvCxnSpPr>
          <p:spPr>
            <a:xfrm>
              <a:off x="6271043" y="2668494"/>
              <a:ext cx="2308746" cy="1725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5AD0AB45-73BE-4556-A06B-5E1E8063F7BF}"/>
              </a:ext>
            </a:extLst>
          </p:cNvPr>
          <p:cNvGrpSpPr/>
          <p:nvPr/>
        </p:nvGrpSpPr>
        <p:grpSpPr>
          <a:xfrm>
            <a:off x="6271043" y="3315591"/>
            <a:ext cx="4137546" cy="457200"/>
            <a:chOff x="6271043" y="3097226"/>
            <a:chExt cx="4137546" cy="457200"/>
          </a:xfrm>
        </p:grpSpPr>
        <p:sp>
          <p:nvSpPr>
            <p:cNvPr id="33" name="Rectangle 32">
              <a:extLst>
                <a:ext uri="{FF2B5EF4-FFF2-40B4-BE49-F238E27FC236}">
                  <a16:creationId xmlns:a16="http://schemas.microsoft.com/office/drawing/2014/main" id="{7F622AB8-CDAA-40C4-A533-4E9D8E4C88C7}"/>
                </a:ext>
              </a:extLst>
            </p:cNvPr>
            <p:cNvSpPr/>
            <p:nvPr/>
          </p:nvSpPr>
          <p:spPr>
            <a:xfrm>
              <a:off x="8579789" y="3097226"/>
              <a:ext cx="1828800" cy="457200"/>
            </a:xfrm>
            <a:prstGeom prst="rect">
              <a:avLst/>
            </a:prstGeom>
            <a:solidFill>
              <a:schemeClr val="bg1"/>
            </a:solid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312D2A"/>
                  </a:solidFill>
                  <a:effectLst/>
                  <a:uLnTx/>
                  <a:uFillTx/>
                  <a:latin typeface="Oracle Sans Semi Bold" panose="020B0603020204020204" pitchFamily="34" charset="0"/>
                  <a:cs typeface="Oracle Sans Semi Bold" panose="020B0603020204020204" pitchFamily="34" charset="0"/>
                </a:rPr>
                <a:t>OracleIdentityCloudService</a:t>
              </a:r>
              <a:endParaRPr kumimoji="0" lang="en-US" sz="1000" b="0" i="0" u="none" strike="noStrike" kern="1200" cap="none" spc="0" normalizeH="0" baseline="0" noProof="0" dirty="0">
                <a:ln>
                  <a:noFill/>
                </a:ln>
                <a:solidFill>
                  <a:srgbClr val="312D2A"/>
                </a:solidFill>
                <a:effectLst/>
                <a:uLnTx/>
                <a:uFillTx/>
                <a:latin typeface="Oracle Sans Semi Bold" panose="020B0603020204020204" pitchFamily="34" charset="0"/>
                <a:cs typeface="Oracle Sans Semi Bold" panose="020B0603020204020204" pitchFamily="34" charset="0"/>
              </a:endParaRPr>
            </a:p>
            <a:p>
              <a:pPr algn="ctr">
                <a:lnSpc>
                  <a:spcPct val="90000"/>
                </a:lnSpc>
                <a:defRPr/>
              </a:pPr>
              <a:r>
                <a:rPr lang="en-US" sz="900" dirty="0">
                  <a:solidFill>
                    <a:srgbClr val="312D2A">
                      <a:lumMod val="75000"/>
                      <a:lumOff val="25000"/>
                    </a:srgbClr>
                  </a:solidFill>
                  <a:cs typeface="Oracle Sans Semi Bold" panose="020B0603020204020204" pitchFamily="34" charset="0"/>
                </a:rPr>
                <a:t>Type: IDCS-Foundation</a:t>
              </a:r>
              <a:endParaRPr lang="en-US" sz="1050" dirty="0">
                <a:solidFill>
                  <a:srgbClr val="312D2A"/>
                </a:solidFill>
                <a:latin typeface="Oracle Sans Semi Bold" panose="020B0603020204020204" pitchFamily="34" charset="0"/>
                <a:cs typeface="Oracle Sans Semi Bold" panose="020B0603020204020204" pitchFamily="34" charset="0"/>
              </a:endParaRPr>
            </a:p>
          </p:txBody>
        </p:sp>
        <p:cxnSp>
          <p:nvCxnSpPr>
            <p:cNvPr id="39" name="Straight Arrow Connector 38">
              <a:extLst>
                <a:ext uri="{FF2B5EF4-FFF2-40B4-BE49-F238E27FC236}">
                  <a16:creationId xmlns:a16="http://schemas.microsoft.com/office/drawing/2014/main" id="{4EA8A837-ACB8-4F4D-BFF9-0C333A2ABB08}"/>
                </a:ext>
              </a:extLst>
            </p:cNvPr>
            <p:cNvCxnSpPr>
              <a:cxnSpLocks/>
              <a:stCxn id="20" idx="3"/>
              <a:endCxn id="33" idx="1"/>
            </p:cNvCxnSpPr>
            <p:nvPr/>
          </p:nvCxnSpPr>
          <p:spPr>
            <a:xfrm>
              <a:off x="6271043" y="3316025"/>
              <a:ext cx="2308746" cy="980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71603505-D8CF-4083-A9FB-89F490B36A71}"/>
              </a:ext>
            </a:extLst>
          </p:cNvPr>
          <p:cNvGrpSpPr/>
          <p:nvPr/>
        </p:nvGrpSpPr>
        <p:grpSpPr>
          <a:xfrm>
            <a:off x="3256808" y="3960882"/>
            <a:ext cx="7151781" cy="457200"/>
            <a:chOff x="3256808" y="3742517"/>
            <a:chExt cx="7151781" cy="457200"/>
          </a:xfrm>
        </p:grpSpPr>
        <p:sp>
          <p:nvSpPr>
            <p:cNvPr id="42" name="Rectangle 41">
              <a:extLst>
                <a:ext uri="{FF2B5EF4-FFF2-40B4-BE49-F238E27FC236}">
                  <a16:creationId xmlns:a16="http://schemas.microsoft.com/office/drawing/2014/main" id="{27242081-E375-43CC-8EF0-2B1DA22002D9}"/>
                </a:ext>
              </a:extLst>
            </p:cNvPr>
            <p:cNvSpPr/>
            <p:nvPr/>
          </p:nvSpPr>
          <p:spPr>
            <a:xfrm>
              <a:off x="8579789" y="3742517"/>
              <a:ext cx="1828800" cy="457200"/>
            </a:xfrm>
            <a:prstGeom prst="rect">
              <a:avLst/>
            </a:prstGeom>
            <a:solidFill>
              <a:schemeClr val="bg1"/>
            </a:solid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12D2A"/>
                  </a:solidFill>
                  <a:effectLst/>
                  <a:uLnTx/>
                  <a:uFillTx/>
                  <a:latin typeface="Oracle Sans Semi Bold" panose="020B0603020204020204" pitchFamily="34" charset="0"/>
                  <a:cs typeface="Oracle Sans Semi Bold" panose="020B0603020204020204" pitchFamily="34" charset="0"/>
                </a:rPr>
                <a:t>Secondary Domain 1</a:t>
              </a:r>
            </a:p>
            <a:p>
              <a:pPr lvl="0" algn="ctr">
                <a:lnSpc>
                  <a:spcPct val="90000"/>
                </a:lnSpc>
                <a:defRPr/>
              </a:pPr>
              <a:r>
                <a:rPr lang="en-US" sz="900" dirty="0">
                  <a:solidFill>
                    <a:srgbClr val="312D2A">
                      <a:lumMod val="75000"/>
                      <a:lumOff val="25000"/>
                    </a:srgbClr>
                  </a:solidFill>
                  <a:cs typeface="Oracle Sans Semi Bold" panose="020B0603020204020204" pitchFamily="34" charset="0"/>
                </a:rPr>
                <a:t>Type: IDCS-Standard-Ent.</a:t>
              </a:r>
              <a:endParaRPr kumimoji="0" lang="en-US" sz="1000" b="0" i="0" u="none" strike="noStrike" kern="1200" cap="none" spc="0" normalizeH="0" baseline="0" noProof="0" dirty="0">
                <a:ln>
                  <a:noFill/>
                </a:ln>
                <a:solidFill>
                  <a:srgbClr val="312D2A"/>
                </a:solidFill>
                <a:effectLst/>
                <a:uLnTx/>
                <a:uFillTx/>
                <a:latin typeface="Oracle Sans Semi Bold" panose="020B0603020204020204" pitchFamily="34" charset="0"/>
                <a:cs typeface="Oracle Sans Semi Bold" panose="020B0603020204020204" pitchFamily="34" charset="0"/>
              </a:endParaRPr>
            </a:p>
          </p:txBody>
        </p:sp>
        <p:cxnSp>
          <p:nvCxnSpPr>
            <p:cNvPr id="44" name="Straight Arrow Connector 43">
              <a:extLst>
                <a:ext uri="{FF2B5EF4-FFF2-40B4-BE49-F238E27FC236}">
                  <a16:creationId xmlns:a16="http://schemas.microsoft.com/office/drawing/2014/main" id="{B2703997-6B15-40D5-BDEB-CBEFC9056C8A}"/>
                </a:ext>
              </a:extLst>
            </p:cNvPr>
            <p:cNvCxnSpPr>
              <a:cxnSpLocks/>
              <a:stCxn id="14" idx="3"/>
              <a:endCxn id="42" idx="1"/>
            </p:cNvCxnSpPr>
            <p:nvPr/>
          </p:nvCxnSpPr>
          <p:spPr>
            <a:xfrm>
              <a:off x="3256808" y="3957469"/>
              <a:ext cx="5322981" cy="1364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8A54DC8-4AA1-4CBD-9094-881EEB738F4F}"/>
              </a:ext>
            </a:extLst>
          </p:cNvPr>
          <p:cNvGrpSpPr/>
          <p:nvPr/>
        </p:nvGrpSpPr>
        <p:grpSpPr>
          <a:xfrm>
            <a:off x="3256808" y="4605351"/>
            <a:ext cx="7151781" cy="457200"/>
            <a:chOff x="3256808" y="4386986"/>
            <a:chExt cx="7151781" cy="457200"/>
          </a:xfrm>
        </p:grpSpPr>
        <p:sp>
          <p:nvSpPr>
            <p:cNvPr id="43" name="Rectangle 42">
              <a:extLst>
                <a:ext uri="{FF2B5EF4-FFF2-40B4-BE49-F238E27FC236}">
                  <a16:creationId xmlns:a16="http://schemas.microsoft.com/office/drawing/2014/main" id="{949FED7A-6284-4EC3-9FD2-B0DDF3ECBA85}"/>
                </a:ext>
              </a:extLst>
            </p:cNvPr>
            <p:cNvSpPr/>
            <p:nvPr/>
          </p:nvSpPr>
          <p:spPr>
            <a:xfrm>
              <a:off x="8579789" y="4386986"/>
              <a:ext cx="1828800" cy="457200"/>
            </a:xfrm>
            <a:prstGeom prst="rect">
              <a:avLst/>
            </a:prstGeom>
            <a:solidFill>
              <a:schemeClr val="bg1"/>
            </a:solid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12D2A"/>
                  </a:solidFill>
                  <a:effectLst/>
                  <a:uLnTx/>
                  <a:uFillTx/>
                  <a:latin typeface="Oracle Sans Semi Bold" panose="020B0603020204020204" pitchFamily="34" charset="0"/>
                  <a:cs typeface="Oracle Sans Semi Bold" panose="020B0603020204020204" pitchFamily="34" charset="0"/>
                </a:rPr>
                <a:t>Secondary</a:t>
              </a:r>
              <a:r>
                <a:rPr kumimoji="0" lang="en-US" sz="1000" b="0" i="0" u="none" strike="noStrike" kern="1200" cap="none" spc="0" normalizeH="0" noProof="0" dirty="0">
                  <a:ln>
                    <a:noFill/>
                  </a:ln>
                  <a:solidFill>
                    <a:srgbClr val="312D2A"/>
                  </a:solidFill>
                  <a:effectLst/>
                  <a:uLnTx/>
                  <a:uFillTx/>
                  <a:latin typeface="Oracle Sans Semi Bold" panose="020B0603020204020204" pitchFamily="34" charset="0"/>
                  <a:cs typeface="Oracle Sans Semi Bold" panose="020B0603020204020204" pitchFamily="34" charset="0"/>
                </a:rPr>
                <a:t> </a:t>
              </a:r>
              <a:r>
                <a:rPr kumimoji="0" lang="en-US" sz="1000" b="0" i="0" u="none" strike="noStrike" kern="1200" cap="none" spc="0" normalizeH="0" baseline="0" noProof="0" dirty="0">
                  <a:ln>
                    <a:noFill/>
                  </a:ln>
                  <a:solidFill>
                    <a:srgbClr val="312D2A"/>
                  </a:solidFill>
                  <a:effectLst/>
                  <a:uLnTx/>
                  <a:uFillTx/>
                  <a:latin typeface="Oracle Sans Semi Bold" panose="020B0603020204020204" pitchFamily="34" charset="0"/>
                  <a:cs typeface="Oracle Sans Semi Bold" panose="020B0603020204020204" pitchFamily="34" charset="0"/>
                </a:rPr>
                <a:t>Domain 2</a:t>
              </a:r>
            </a:p>
            <a:p>
              <a:pPr lvl="0" algn="ctr">
                <a:lnSpc>
                  <a:spcPct val="90000"/>
                </a:lnSpc>
                <a:defRPr/>
              </a:pPr>
              <a:r>
                <a:rPr lang="en-US" sz="900" dirty="0">
                  <a:solidFill>
                    <a:srgbClr val="312D2A">
                      <a:lumMod val="75000"/>
                      <a:lumOff val="25000"/>
                    </a:srgbClr>
                  </a:solidFill>
                  <a:cs typeface="Oracle Sans Semi Bold" panose="020B0603020204020204" pitchFamily="34" charset="0"/>
                </a:rPr>
                <a:t>Type: IDCS-Standard-Con.</a:t>
              </a:r>
              <a:endParaRPr lang="en-US" sz="1000" dirty="0">
                <a:solidFill>
                  <a:srgbClr val="312D2A"/>
                </a:solidFill>
                <a:latin typeface="Oracle Sans Semi Bold" panose="020B0603020204020204" pitchFamily="34" charset="0"/>
                <a:cs typeface="Oracle Sans Semi Bold" panose="020B0603020204020204" pitchFamily="34" charset="0"/>
              </a:endParaRPr>
            </a:p>
          </p:txBody>
        </p:sp>
        <p:cxnSp>
          <p:nvCxnSpPr>
            <p:cNvPr id="47" name="Straight Arrow Connector 46">
              <a:extLst>
                <a:ext uri="{FF2B5EF4-FFF2-40B4-BE49-F238E27FC236}">
                  <a16:creationId xmlns:a16="http://schemas.microsoft.com/office/drawing/2014/main" id="{E14B1E83-6680-4A61-A6EF-C76EA5D03770}"/>
                </a:ext>
              </a:extLst>
            </p:cNvPr>
            <p:cNvCxnSpPr>
              <a:cxnSpLocks/>
              <a:stCxn id="15" idx="3"/>
              <a:endCxn id="43" idx="1"/>
            </p:cNvCxnSpPr>
            <p:nvPr/>
          </p:nvCxnSpPr>
          <p:spPr>
            <a:xfrm>
              <a:off x="3256808" y="4601938"/>
              <a:ext cx="5322981" cy="1364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Rectangle 53">
            <a:extLst>
              <a:ext uri="{FF2B5EF4-FFF2-40B4-BE49-F238E27FC236}">
                <a16:creationId xmlns:a16="http://schemas.microsoft.com/office/drawing/2014/main" id="{E0D7AF37-251D-4563-A471-04EFF32B2B9C}"/>
              </a:ext>
            </a:extLst>
          </p:cNvPr>
          <p:cNvSpPr/>
          <p:nvPr/>
        </p:nvSpPr>
        <p:spPr>
          <a:xfrm>
            <a:off x="3226911" y="1402500"/>
            <a:ext cx="1463040" cy="221599"/>
          </a:xfrm>
          <a:prstGeom prst="rect">
            <a:avLst/>
          </a:prstGeom>
        </p:spPr>
        <p:txBody>
          <a:bodyPr wrap="square" lIns="0" tIns="0" rIns="0" bIns="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i="0" u="none" strike="noStrike" kern="1200" cap="none" spc="0" normalizeH="0" baseline="0" noProof="0" dirty="0">
                <a:ln>
                  <a:noFill/>
                </a:ln>
                <a:solidFill>
                  <a:schemeClr val="accent1"/>
                </a:solidFill>
                <a:effectLst/>
                <a:uLnTx/>
                <a:uFillTx/>
                <a:latin typeface="Oracle Sans Semi Bold" panose="020B0603020204020204" pitchFamily="34" charset="0"/>
                <a:ea typeface="Arial" charset="0"/>
                <a:cs typeface="Oracle Sans Semi Bold" panose="020B0603020204020204" pitchFamily="34" charset="0"/>
              </a:rPr>
              <a:t>Before</a:t>
            </a:r>
          </a:p>
        </p:txBody>
      </p:sp>
      <p:sp>
        <p:nvSpPr>
          <p:cNvPr id="55" name="Rectangle 54">
            <a:extLst>
              <a:ext uri="{FF2B5EF4-FFF2-40B4-BE49-F238E27FC236}">
                <a16:creationId xmlns:a16="http://schemas.microsoft.com/office/drawing/2014/main" id="{C59F42CE-41F0-4FC1-B56E-0420EE2A5610}"/>
              </a:ext>
            </a:extLst>
          </p:cNvPr>
          <p:cNvSpPr/>
          <p:nvPr/>
        </p:nvSpPr>
        <p:spPr>
          <a:xfrm>
            <a:off x="8762669" y="1402500"/>
            <a:ext cx="1463040" cy="221599"/>
          </a:xfrm>
          <a:prstGeom prst="rect">
            <a:avLst/>
          </a:prstGeom>
        </p:spPr>
        <p:txBody>
          <a:bodyPr wrap="square" lIns="0" tIns="0" rIns="0" bIns="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i="0" u="none" strike="noStrike" kern="1200" cap="none" spc="0" normalizeH="0" baseline="0" noProof="0" dirty="0">
                <a:ln>
                  <a:noFill/>
                </a:ln>
                <a:solidFill>
                  <a:schemeClr val="accent1"/>
                </a:solidFill>
                <a:effectLst/>
                <a:uLnTx/>
                <a:uFillTx/>
                <a:latin typeface="Oracle Sans Semi Bold" panose="020B0603020204020204" pitchFamily="34" charset="0"/>
                <a:ea typeface="Arial" charset="0"/>
                <a:cs typeface="Oracle Sans Semi Bold" panose="020B0603020204020204" pitchFamily="34" charset="0"/>
              </a:rPr>
              <a:t>After</a:t>
            </a:r>
          </a:p>
        </p:txBody>
      </p:sp>
    </p:spTree>
    <p:extLst>
      <p:ext uri="{BB962C8B-B14F-4D97-AF65-F5344CB8AC3E}">
        <p14:creationId xmlns:p14="http://schemas.microsoft.com/office/powerpoint/2010/main" val="33959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wipe(left)">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wipe(left)">
                                      <p:cBhvr>
                                        <p:cTn id="29" dur="5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ipe(left)">
                                      <p:cBhvr>
                                        <p:cTn id="34" dur="500"/>
                                        <p:tgtEl>
                                          <p:spTgt spid="52"/>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wipe(left)">
                                      <p:cBhvr>
                                        <p:cTn id="3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5"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11">
            <a:extLst>
              <a:ext uri="{FF2B5EF4-FFF2-40B4-BE49-F238E27FC236}">
                <a16:creationId xmlns:a16="http://schemas.microsoft.com/office/drawing/2014/main" id="{1433335E-D9BD-4D40-9632-1B697208D932}"/>
              </a:ext>
            </a:extLst>
          </p:cNvPr>
          <p:cNvGraphicFramePr>
            <a:graphicFrameLocks noGrp="1"/>
          </p:cNvGraphicFramePr>
          <p:nvPr/>
        </p:nvGraphicFramePr>
        <p:xfrm>
          <a:off x="760475" y="1414129"/>
          <a:ext cx="10671050" cy="4615688"/>
        </p:xfrm>
        <a:graphic>
          <a:graphicData uri="http://schemas.openxmlformats.org/drawingml/2006/table">
            <a:tbl>
              <a:tblPr firstRow="1" bandRow="1">
                <a:tableStyleId>{7E9639D4-E3E2-4D34-9284-5A2195B3D0D7}</a:tableStyleId>
              </a:tblPr>
              <a:tblGrid>
                <a:gridCol w="2134210">
                  <a:extLst>
                    <a:ext uri="{9D8B030D-6E8A-4147-A177-3AD203B41FA5}">
                      <a16:colId xmlns:a16="http://schemas.microsoft.com/office/drawing/2014/main" val="2225864600"/>
                    </a:ext>
                  </a:extLst>
                </a:gridCol>
                <a:gridCol w="2134210">
                  <a:extLst>
                    <a:ext uri="{9D8B030D-6E8A-4147-A177-3AD203B41FA5}">
                      <a16:colId xmlns:a16="http://schemas.microsoft.com/office/drawing/2014/main" val="2428260675"/>
                    </a:ext>
                  </a:extLst>
                </a:gridCol>
                <a:gridCol w="2134210">
                  <a:extLst>
                    <a:ext uri="{9D8B030D-6E8A-4147-A177-3AD203B41FA5}">
                      <a16:colId xmlns:a16="http://schemas.microsoft.com/office/drawing/2014/main" val="1952143938"/>
                    </a:ext>
                  </a:extLst>
                </a:gridCol>
                <a:gridCol w="2134210">
                  <a:extLst>
                    <a:ext uri="{9D8B030D-6E8A-4147-A177-3AD203B41FA5}">
                      <a16:colId xmlns:a16="http://schemas.microsoft.com/office/drawing/2014/main" val="3684753234"/>
                    </a:ext>
                  </a:extLst>
                </a:gridCol>
                <a:gridCol w="2134210">
                  <a:extLst>
                    <a:ext uri="{9D8B030D-6E8A-4147-A177-3AD203B41FA5}">
                      <a16:colId xmlns:a16="http://schemas.microsoft.com/office/drawing/2014/main" val="2805833082"/>
                    </a:ext>
                  </a:extLst>
                </a:gridCol>
              </a:tblGrid>
              <a:tr h="370840">
                <a:tc>
                  <a:txBody>
                    <a:bodyPr/>
                    <a:lstStyle/>
                    <a:p>
                      <a:r>
                        <a:rPr lang="en-US" sz="1400" b="0" dirty="0"/>
                        <a:t>Free</a:t>
                      </a:r>
                    </a:p>
                    <a:p>
                      <a:r>
                        <a:rPr lang="en-US" sz="1000" b="0" dirty="0"/>
                        <a:t>(Included)</a:t>
                      </a:r>
                      <a:endParaRPr lang="en-US" sz="1000" dirty="0"/>
                    </a:p>
                  </a:txBody>
                  <a:tcPr marT="91440" marB="9144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2C5967"/>
                    </a:solidFill>
                  </a:tcPr>
                </a:tc>
                <a:tc>
                  <a:txBody>
                    <a:bodyPr/>
                    <a:lstStyle/>
                    <a:p>
                      <a:r>
                        <a:rPr lang="en-US" sz="1400" b="0" dirty="0"/>
                        <a:t>Oracle Apps</a:t>
                      </a:r>
                    </a:p>
                    <a:p>
                      <a:r>
                        <a:rPr lang="en-US" sz="1000" b="0" dirty="0"/>
                        <a:t>(Included)</a:t>
                      </a:r>
                      <a:endParaRPr lang="en-US" sz="1000" dirty="0"/>
                    </a:p>
                  </a:txBody>
                  <a:tcPr marT="91440" marB="9144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2C5967"/>
                    </a:solidFill>
                  </a:tcPr>
                </a:tc>
                <a:tc>
                  <a:txBody>
                    <a:bodyPr/>
                    <a:lstStyle/>
                    <a:p>
                      <a:r>
                        <a:rPr lang="en-US" sz="1400" b="0" dirty="0"/>
                        <a:t>Oracle Apps Premium </a:t>
                      </a:r>
                      <a:r>
                        <a:rPr lang="en-US" sz="1000" b="0" dirty="0"/>
                        <a:t>($0.25/user/mo.)</a:t>
                      </a:r>
                      <a:endParaRPr lang="en-US" sz="1200" b="0" dirty="0"/>
                    </a:p>
                  </a:txBody>
                  <a:tcPr marT="91440" marB="9144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2C596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External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t>($0.016/user/mo.)</a:t>
                      </a:r>
                      <a:endParaRPr lang="en-US" sz="1050" b="0" dirty="0"/>
                    </a:p>
                  </a:txBody>
                  <a:tcPr marT="91440" marB="9144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2C596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Premium </a:t>
                      </a:r>
                      <a:r>
                        <a:rPr lang="en-US" sz="1200" dirty="0"/>
                        <a:t/>
                      </a:r>
                      <a:br>
                        <a:rPr lang="en-US" sz="1200" dirty="0"/>
                      </a:br>
                      <a:r>
                        <a:rPr lang="en-US" sz="1000" b="0" dirty="0"/>
                        <a:t>($3.20/user/mo.)</a:t>
                      </a:r>
                      <a:endParaRPr lang="en-US" sz="1200" dirty="0"/>
                    </a:p>
                  </a:txBody>
                  <a:tcPr marT="91440" marB="9144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2C5967"/>
                    </a:solidFill>
                  </a:tcPr>
                </a:tc>
                <a:extLst>
                  <a:ext uri="{0D108BD9-81ED-4DB2-BD59-A6C34878D82A}">
                    <a16:rowId xmlns:a16="http://schemas.microsoft.com/office/drawing/2014/main" val="2165089319"/>
                  </a:ext>
                </a:extLst>
              </a:tr>
              <a:tr h="370840">
                <a:tc>
                  <a:txBody>
                    <a:bodyPr/>
                    <a:lstStyle/>
                    <a:p>
                      <a:r>
                        <a:rPr lang="en-US" sz="1050" i="1" kern="1200" dirty="0">
                          <a:solidFill>
                            <a:schemeClr val="tx1"/>
                          </a:solidFill>
                          <a:effectLst/>
                          <a:latin typeface="+mn-lt"/>
                          <a:ea typeface="+mn-ea"/>
                          <a:cs typeface="+mn-cs"/>
                        </a:rPr>
                        <a:t>Manage access to OCI resources.</a:t>
                      </a:r>
                      <a:endParaRPr lang="en-US" sz="1050" i="1" dirty="0"/>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50" i="1" kern="1200" dirty="0">
                          <a:solidFill>
                            <a:schemeClr val="tx1"/>
                          </a:solidFill>
                          <a:effectLst/>
                          <a:latin typeface="+mn-lt"/>
                          <a:ea typeface="+mn-ea"/>
                          <a:cs typeface="+mn-cs"/>
                        </a:rPr>
                        <a:t>Provisioned by Oracle services to manage access to subscribed Oracle services.</a:t>
                      </a:r>
                      <a:endParaRPr lang="en-US" sz="1050" i="1" dirty="0"/>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50" i="1" kern="1200" dirty="0">
                          <a:solidFill>
                            <a:schemeClr val="tx1"/>
                          </a:solidFill>
                          <a:effectLst/>
                          <a:latin typeface="+mn-lt"/>
                          <a:ea typeface="+mn-ea"/>
                          <a:cs typeface="+mn-cs"/>
                        </a:rPr>
                        <a:t>Adds hybrid IAM (proxies, gateways, bridges) for use with on-prem or OCI-hosted Oracle applications.</a:t>
                      </a:r>
                      <a:endParaRPr lang="en-US" sz="1050" i="1" dirty="0"/>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i="1" kern="1200" dirty="0">
                          <a:solidFill>
                            <a:schemeClr val="tx1"/>
                          </a:solidFill>
                          <a:effectLst/>
                          <a:latin typeface="+mn-lt"/>
                          <a:ea typeface="+mn-ea"/>
                          <a:cs typeface="+mn-cs"/>
                        </a:rPr>
                        <a:t>Full IAM feature set for non-employee use-cases, CIAM, and custom app developers.</a:t>
                      </a:r>
                      <a:endParaRPr lang="en-US" sz="1050" i="1" dirty="0"/>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i="1" kern="1200" dirty="0">
                          <a:solidFill>
                            <a:schemeClr val="tx1"/>
                          </a:solidFill>
                          <a:effectLst/>
                          <a:latin typeface="+mn-lt"/>
                          <a:ea typeface="+mn-ea"/>
                          <a:cs typeface="+mn-cs"/>
                        </a:rPr>
                        <a:t>Full IAM feature set for workforce use-cases; manage access across hybrid IT.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3026792142"/>
                  </a:ext>
                </a:extLst>
              </a:tr>
              <a:tr h="370840">
                <a:tc>
                  <a:txBody>
                    <a:bodyPr/>
                    <a:lstStyle/>
                    <a:p>
                      <a:r>
                        <a:rPr lang="en-US" sz="1050" b="1" i="0" dirty="0"/>
                        <a:t>Key Limit:</a:t>
                      </a:r>
                      <a:r>
                        <a:rPr lang="en-US" sz="1050" i="0" dirty="0"/>
                        <a:t> 2000 users</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i="0" dirty="0"/>
                        <a:t>Key Limit:</a:t>
                      </a:r>
                      <a:r>
                        <a:rPr lang="en-US" sz="1050" i="0" dirty="0"/>
                        <a:t> Must be provisioned by an Oracle service.</a:t>
                      </a:r>
                      <a:endParaRPr lang="en-US" sz="1050" dirty="0"/>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i="0" dirty="0"/>
                        <a:t>Key Limit:</a:t>
                      </a:r>
                      <a:r>
                        <a:rPr lang="en-US" sz="1050" b="0" i="0" dirty="0"/>
                        <a:t> Supports only six (6) non-Oracle Apps</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i="0" dirty="0"/>
                        <a:t>Key Limit:</a:t>
                      </a:r>
                      <a:r>
                        <a:rPr lang="en-US" sz="1050" i="0" dirty="0"/>
                        <a:t> </a:t>
                      </a:r>
                      <a:r>
                        <a:rPr lang="en-US" sz="1050" dirty="0"/>
                        <a:t>For non-employees</a:t>
                      </a:r>
                      <a:r>
                        <a:rPr lang="en-US" sz="1050" i="0" dirty="0"/>
                        <a:t>. No hybrid IAM support.</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i="0" dirty="0"/>
                        <a:t>Key Limit:</a:t>
                      </a:r>
                      <a:r>
                        <a:rPr lang="en-US" sz="1050" i="0" dirty="0"/>
                        <a:t> </a:t>
                      </a:r>
                      <a:r>
                        <a:rPr lang="en-US" sz="1050" dirty="0"/>
                        <a:t>None</a:t>
                      </a:r>
                      <a:endParaRPr lang="en-US" sz="1050" i="0" dirty="0"/>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2543436229"/>
                  </a:ext>
                </a:extLst>
              </a:tr>
              <a:tr h="370840">
                <a:tc>
                  <a:txBody>
                    <a:bodyPr/>
                    <a:lstStyle/>
                    <a:p>
                      <a:pPr marL="0" indent="0">
                        <a:lnSpc>
                          <a:spcPct val="90000"/>
                        </a:lnSpc>
                        <a:spcBef>
                          <a:spcPts val="0"/>
                        </a:spcBef>
                        <a:spcAft>
                          <a:spcPts val="300"/>
                        </a:spcAft>
                        <a:buFont typeface="Wingdings" panose="05000000000000000000" pitchFamily="2" charset="2"/>
                        <a:buNone/>
                      </a:pPr>
                      <a:r>
                        <a:rPr lang="en-US" sz="1050" b="1" dirty="0"/>
                        <a:t>Included features</a:t>
                      </a:r>
                    </a:p>
                    <a:p>
                      <a:pPr marL="171450" indent="-171450">
                        <a:lnSpc>
                          <a:spcPct val="90000"/>
                        </a:lnSpc>
                        <a:spcBef>
                          <a:spcPts val="0"/>
                        </a:spcBef>
                        <a:spcAft>
                          <a:spcPts val="200"/>
                        </a:spcAft>
                        <a:buFont typeface="Wingdings" panose="05000000000000000000" pitchFamily="2" charset="2"/>
                        <a:buChar char="§"/>
                      </a:pPr>
                      <a:r>
                        <a:rPr lang="en-US" sz="1050" dirty="0"/>
                        <a:t>Basic authentication, federation, and SSO</a:t>
                      </a:r>
                    </a:p>
                    <a:p>
                      <a:pPr marL="171450" indent="-171450">
                        <a:lnSpc>
                          <a:spcPct val="90000"/>
                        </a:lnSpc>
                        <a:spcBef>
                          <a:spcPts val="0"/>
                        </a:spcBef>
                        <a:spcAft>
                          <a:spcPts val="200"/>
                        </a:spcAft>
                        <a:buFont typeface="Wingdings" panose="05000000000000000000" pitchFamily="2" charset="2"/>
                        <a:buChar char="§"/>
                      </a:pPr>
                      <a:r>
                        <a:rPr lang="en-US" sz="1050" dirty="0"/>
                        <a:t>MFA and adaptive sec.</a:t>
                      </a:r>
                    </a:p>
                    <a:p>
                      <a:pPr marL="171450" indent="-171450">
                        <a:lnSpc>
                          <a:spcPct val="90000"/>
                        </a:lnSpc>
                        <a:spcBef>
                          <a:spcPts val="0"/>
                        </a:spcBef>
                        <a:spcAft>
                          <a:spcPts val="200"/>
                        </a:spcAft>
                        <a:buFont typeface="Wingdings" panose="05000000000000000000" pitchFamily="2" charset="2"/>
                        <a:buChar char="§"/>
                      </a:pPr>
                      <a:r>
                        <a:rPr lang="en-US" sz="1050" dirty="0"/>
                        <a:t>User and group mgmt.</a:t>
                      </a:r>
                    </a:p>
                    <a:p>
                      <a:pPr marL="171450" indent="-171450">
                        <a:lnSpc>
                          <a:spcPct val="90000"/>
                        </a:lnSpc>
                        <a:spcBef>
                          <a:spcPts val="0"/>
                        </a:spcBef>
                        <a:spcAft>
                          <a:spcPts val="200"/>
                        </a:spcAft>
                        <a:buFont typeface="Wingdings" panose="05000000000000000000" pitchFamily="2" charset="2"/>
                        <a:buChar char="§"/>
                      </a:pPr>
                      <a:r>
                        <a:rPr lang="en-US" sz="1050" dirty="0"/>
                        <a:t>User self-service</a:t>
                      </a:r>
                    </a:p>
                    <a:p>
                      <a:pPr marL="171450" marR="0" lvl="0" indent="-171450" algn="l" defTabSz="914400" rtl="0" eaLnBrk="1" fontAlgn="auto" latinLnBrk="0" hangingPunct="1">
                        <a:lnSpc>
                          <a:spcPct val="90000"/>
                        </a:lnSpc>
                        <a:spcBef>
                          <a:spcPts val="0"/>
                        </a:spcBef>
                        <a:spcAft>
                          <a:spcPts val="200"/>
                        </a:spcAft>
                        <a:buClrTx/>
                        <a:buSzTx/>
                        <a:buFont typeface="Wingdings" panose="05000000000000000000" pitchFamily="2" charset="2"/>
                        <a:buChar char="§"/>
                        <a:tabLst/>
                        <a:defRPr/>
                      </a:pPr>
                      <a:r>
                        <a:rPr lang="en-US" sz="1050" dirty="0"/>
                        <a:t>All security policies: IdP, passwords, sign-on, etc.</a:t>
                      </a:r>
                    </a:p>
                    <a:p>
                      <a:pPr marL="171450" indent="-171450">
                        <a:lnSpc>
                          <a:spcPct val="90000"/>
                        </a:lnSpc>
                        <a:spcBef>
                          <a:spcPts val="0"/>
                        </a:spcBef>
                        <a:spcAft>
                          <a:spcPts val="200"/>
                        </a:spcAft>
                        <a:buFont typeface="Wingdings" panose="05000000000000000000" pitchFamily="2" charset="2"/>
                        <a:buChar char="§"/>
                      </a:pPr>
                      <a:r>
                        <a:rPr lang="en-US" sz="1050" dirty="0"/>
                        <a:t>Dynamic groups</a:t>
                      </a:r>
                    </a:p>
                    <a:p>
                      <a:pPr marL="171450" indent="-171450">
                        <a:lnSpc>
                          <a:spcPct val="90000"/>
                        </a:lnSpc>
                        <a:spcBef>
                          <a:spcPts val="0"/>
                        </a:spcBef>
                        <a:spcAft>
                          <a:spcPts val="200"/>
                        </a:spcAft>
                        <a:buFont typeface="Wingdings" panose="05000000000000000000" pitchFamily="2" charset="2"/>
                        <a:buChar char="§"/>
                      </a:pPr>
                      <a:r>
                        <a:rPr lang="en-US" sz="1050" dirty="0"/>
                        <a:t>Schema extensions</a:t>
                      </a:r>
                    </a:p>
                    <a:p>
                      <a:pPr marL="171450" indent="-171450">
                        <a:lnSpc>
                          <a:spcPct val="90000"/>
                        </a:lnSpc>
                        <a:spcBef>
                          <a:spcPts val="0"/>
                        </a:spcBef>
                        <a:spcAft>
                          <a:spcPts val="200"/>
                        </a:spcAft>
                        <a:buFont typeface="Wingdings" panose="05000000000000000000" pitchFamily="2" charset="2"/>
                        <a:buChar char="§"/>
                      </a:pPr>
                      <a:r>
                        <a:rPr lang="en-US" sz="1050" dirty="0"/>
                        <a:t>Delegated admin</a:t>
                      </a:r>
                    </a:p>
                    <a:p>
                      <a:pPr marL="171450" indent="-171450">
                        <a:lnSpc>
                          <a:spcPct val="90000"/>
                        </a:lnSpc>
                        <a:spcBef>
                          <a:spcPts val="0"/>
                        </a:spcBef>
                        <a:spcAft>
                          <a:spcPts val="200"/>
                        </a:spcAft>
                        <a:buFont typeface="Wingdings" panose="05000000000000000000" pitchFamily="2" charset="2"/>
                        <a:buChar char="§"/>
                      </a:pPr>
                      <a:r>
                        <a:rPr lang="en-US" sz="1050" dirty="0"/>
                        <a:t>AD bridge inbound sync</a:t>
                      </a:r>
                    </a:p>
                    <a:p>
                      <a:pPr marL="171450" indent="-171450">
                        <a:lnSpc>
                          <a:spcPct val="90000"/>
                        </a:lnSpc>
                        <a:spcBef>
                          <a:spcPts val="0"/>
                        </a:spcBef>
                        <a:spcAft>
                          <a:spcPts val="200"/>
                        </a:spcAft>
                        <a:buFont typeface="Wingdings" panose="05000000000000000000" pitchFamily="2" charset="2"/>
                        <a:buChar char="§"/>
                      </a:pPr>
                      <a:r>
                        <a:rPr lang="en-US" sz="1050" dirty="0"/>
                        <a:t>PIV/CAC support</a:t>
                      </a:r>
                    </a:p>
                    <a:p>
                      <a:pPr marL="171450" indent="-171450">
                        <a:lnSpc>
                          <a:spcPct val="90000"/>
                        </a:lnSpc>
                        <a:spcBef>
                          <a:spcPts val="0"/>
                        </a:spcBef>
                        <a:spcAft>
                          <a:spcPts val="200"/>
                        </a:spcAft>
                        <a:buFont typeface="Wingdings" panose="05000000000000000000" pitchFamily="2" charset="2"/>
                        <a:buChar char="§"/>
                      </a:pPr>
                      <a:r>
                        <a:rPr lang="en-US" sz="1050" dirty="0"/>
                        <a:t>Basic branding</a:t>
                      </a:r>
                    </a:p>
                    <a:p>
                      <a:pPr marL="171450" marR="0" lvl="0" indent="-171450" algn="l" defTabSz="914400" rtl="0" eaLnBrk="1" fontAlgn="auto" latinLnBrk="0" hangingPunct="1">
                        <a:lnSpc>
                          <a:spcPct val="90000"/>
                        </a:lnSpc>
                        <a:spcBef>
                          <a:spcPts val="0"/>
                        </a:spcBef>
                        <a:spcAft>
                          <a:spcPts val="200"/>
                        </a:spcAft>
                        <a:buClrTx/>
                        <a:buSzTx/>
                        <a:buFont typeface="Wingdings" panose="05000000000000000000" pitchFamily="2" charset="2"/>
                        <a:buChar char="§"/>
                        <a:tabLst/>
                        <a:defRPr/>
                      </a:pPr>
                      <a:r>
                        <a:rPr lang="en-US" sz="1050" dirty="0"/>
                        <a:t>OCI IAM policies</a:t>
                      </a:r>
                    </a:p>
                    <a:p>
                      <a:pPr marL="171450" indent="-171450">
                        <a:lnSpc>
                          <a:spcPct val="90000"/>
                        </a:lnSpc>
                        <a:spcBef>
                          <a:spcPts val="0"/>
                        </a:spcBef>
                        <a:spcAft>
                          <a:spcPts val="200"/>
                        </a:spcAft>
                        <a:buFont typeface="Wingdings" panose="05000000000000000000" pitchFamily="2" charset="2"/>
                        <a:buChar char="§"/>
                      </a:pPr>
                      <a:r>
                        <a:rPr lang="en-US" sz="1050" dirty="0"/>
                        <a:t>Audit and reporting</a:t>
                      </a:r>
                    </a:p>
                    <a:p>
                      <a:endParaRPr lang="en-US" sz="1050" i="0" dirty="0"/>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28575" cap="flat" cmpd="sng" algn="ctr">
                      <a:solidFill>
                        <a:srgbClr val="2C596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90000"/>
                        </a:lnSpc>
                        <a:spcBef>
                          <a:spcPts val="0"/>
                        </a:spcBef>
                        <a:spcAft>
                          <a:spcPts val="300"/>
                        </a:spcAft>
                        <a:buClrTx/>
                        <a:buSzTx/>
                        <a:buFont typeface="Wingdings" panose="05000000000000000000" pitchFamily="2" charset="2"/>
                        <a:buNone/>
                        <a:tabLst/>
                        <a:defRPr/>
                      </a:pPr>
                      <a:r>
                        <a:rPr lang="en-US" sz="1050" b="1" dirty="0"/>
                        <a:t>Feature restrictions</a:t>
                      </a:r>
                    </a:p>
                    <a:p>
                      <a:pPr marL="171450" marR="0" lvl="0" indent="-171450" algn="l" defTabSz="914400" rtl="0" eaLnBrk="1" fontAlgn="auto" latinLnBrk="0" hangingPunct="1">
                        <a:lnSpc>
                          <a:spcPct val="90000"/>
                        </a:lnSpc>
                        <a:spcBef>
                          <a:spcPts val="0"/>
                        </a:spcBef>
                        <a:spcAft>
                          <a:spcPts val="200"/>
                        </a:spcAft>
                        <a:buClrTx/>
                        <a:buSzTx/>
                        <a:buFont typeface="Wingdings" panose="05000000000000000000" pitchFamily="2" charset="2"/>
                        <a:buChar char="§"/>
                        <a:tabLst/>
                        <a:defRPr/>
                      </a:pPr>
                      <a:r>
                        <a:rPr lang="en-US" sz="1050" dirty="0"/>
                        <a:t>No bridges, proxies, gateways (except AD)</a:t>
                      </a:r>
                    </a:p>
                    <a:p>
                      <a:pPr marL="171450" indent="-171450">
                        <a:lnSpc>
                          <a:spcPct val="90000"/>
                        </a:lnSpc>
                        <a:spcBef>
                          <a:spcPts val="0"/>
                        </a:spcBef>
                        <a:spcAft>
                          <a:spcPts val="200"/>
                        </a:spcAft>
                        <a:buFont typeface="Wingdings" panose="05000000000000000000" pitchFamily="2" charset="2"/>
                        <a:buChar char="§"/>
                      </a:pPr>
                      <a:r>
                        <a:rPr lang="en-US" sz="1050" dirty="0"/>
                        <a:t>No AD bidirectional</a:t>
                      </a:r>
                    </a:p>
                    <a:p>
                      <a:pPr marL="171450" marR="0" lvl="0" indent="-171450" algn="l" defTabSz="914400" rtl="0" eaLnBrk="1" fontAlgn="auto" latinLnBrk="0" hangingPunct="1">
                        <a:lnSpc>
                          <a:spcPct val="90000"/>
                        </a:lnSpc>
                        <a:spcBef>
                          <a:spcPts val="0"/>
                        </a:spcBef>
                        <a:spcAft>
                          <a:spcPts val="200"/>
                        </a:spcAft>
                        <a:buClrTx/>
                        <a:buSzTx/>
                        <a:buFont typeface="Wingdings" panose="05000000000000000000" pitchFamily="2" charset="2"/>
                        <a:buChar char="§"/>
                        <a:tabLst/>
                        <a:defRPr/>
                      </a:pPr>
                      <a:r>
                        <a:rPr lang="en-US" sz="1050" dirty="0"/>
                        <a:t>No delegated </a:t>
                      </a:r>
                      <a:r>
                        <a:rPr lang="en-US" sz="1050" dirty="0" err="1"/>
                        <a:t>AuthN</a:t>
                      </a:r>
                      <a:endParaRPr lang="en-US" sz="1050" dirty="0"/>
                    </a:p>
                    <a:p>
                      <a:pPr marL="171450" indent="-171450">
                        <a:lnSpc>
                          <a:spcPct val="90000"/>
                        </a:lnSpc>
                        <a:spcBef>
                          <a:spcPts val="0"/>
                        </a:spcBef>
                        <a:spcAft>
                          <a:spcPts val="200"/>
                        </a:spcAft>
                        <a:buFont typeface="Wingdings" panose="05000000000000000000" pitchFamily="2" charset="2"/>
                        <a:buChar char="§"/>
                      </a:pPr>
                      <a:r>
                        <a:rPr lang="en-US" sz="1050" dirty="0"/>
                        <a:t>No self-registration</a:t>
                      </a:r>
                    </a:p>
                    <a:p>
                      <a:pPr marL="171450" marR="0" lvl="0" indent="-171450" algn="l" defTabSz="914400" rtl="0" eaLnBrk="1" fontAlgn="auto" latinLnBrk="0" hangingPunct="1">
                        <a:lnSpc>
                          <a:spcPct val="90000"/>
                        </a:lnSpc>
                        <a:spcBef>
                          <a:spcPts val="0"/>
                        </a:spcBef>
                        <a:spcAft>
                          <a:spcPts val="200"/>
                        </a:spcAft>
                        <a:buClrTx/>
                        <a:buSzTx/>
                        <a:buFont typeface="Wingdings" panose="05000000000000000000" pitchFamily="2" charset="2"/>
                        <a:buChar char="§"/>
                        <a:tabLst/>
                        <a:defRPr/>
                      </a:pPr>
                      <a:r>
                        <a:rPr lang="en-US" sz="1050" dirty="0"/>
                        <a:t>No hosted screens</a:t>
                      </a:r>
                    </a:p>
                    <a:p>
                      <a:pPr marL="171450" marR="0" lvl="0" indent="-171450" algn="l" defTabSz="914400" rtl="0" eaLnBrk="1" fontAlgn="auto" latinLnBrk="0" hangingPunct="1">
                        <a:lnSpc>
                          <a:spcPct val="90000"/>
                        </a:lnSpc>
                        <a:spcBef>
                          <a:spcPts val="0"/>
                        </a:spcBef>
                        <a:spcAft>
                          <a:spcPts val="200"/>
                        </a:spcAft>
                        <a:buClrTx/>
                        <a:buSzTx/>
                        <a:buFont typeface="Wingdings" panose="05000000000000000000" pitchFamily="2" charset="2"/>
                        <a:buChar char="§"/>
                        <a:tabLst/>
                        <a:defRPr/>
                      </a:pPr>
                      <a:r>
                        <a:rPr lang="en-US" sz="1050" dirty="0"/>
                        <a:t>Limit (2) external apps - SSO and LCM</a:t>
                      </a:r>
                    </a:p>
                    <a:p>
                      <a:pPr marL="171450" marR="0" lvl="0" indent="-171450" algn="l" defTabSz="914400" rtl="0" eaLnBrk="1" fontAlgn="auto" latinLnBrk="0" hangingPunct="1">
                        <a:lnSpc>
                          <a:spcPct val="90000"/>
                        </a:lnSpc>
                        <a:spcBef>
                          <a:spcPts val="0"/>
                        </a:spcBef>
                        <a:spcAft>
                          <a:spcPts val="200"/>
                        </a:spcAft>
                        <a:buClrTx/>
                        <a:buSzTx/>
                        <a:buFont typeface="Wingdings" panose="05000000000000000000" pitchFamily="2" charset="2"/>
                        <a:buChar char="§"/>
                        <a:tabLst/>
                        <a:defRPr/>
                      </a:pPr>
                      <a:r>
                        <a:rPr lang="en-US" sz="1050" dirty="0"/>
                        <a:t>Limit (3) external IdPs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28575" cap="flat" cmpd="sng" algn="ctr">
                      <a:solidFill>
                        <a:srgbClr val="2C596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nSpc>
                          <a:spcPct val="90000"/>
                        </a:lnSpc>
                        <a:spcBef>
                          <a:spcPts val="0"/>
                        </a:spcBef>
                        <a:spcAft>
                          <a:spcPts val="300"/>
                        </a:spcAft>
                        <a:buFont typeface="Wingdings" panose="05000000000000000000" pitchFamily="2" charset="2"/>
                        <a:buNone/>
                      </a:pPr>
                      <a:r>
                        <a:rPr lang="en-US" sz="1050" b="1" dirty="0"/>
                        <a:t>Additional features</a:t>
                      </a:r>
                    </a:p>
                    <a:p>
                      <a:pPr marL="171450" indent="-171450">
                        <a:lnSpc>
                          <a:spcPct val="90000"/>
                        </a:lnSpc>
                        <a:spcBef>
                          <a:spcPts val="0"/>
                        </a:spcBef>
                        <a:spcAft>
                          <a:spcPts val="200"/>
                        </a:spcAft>
                        <a:buFont typeface="Wingdings" panose="05000000000000000000" pitchFamily="2" charset="2"/>
                        <a:buChar char="§"/>
                      </a:pPr>
                      <a:r>
                        <a:rPr lang="en-US" sz="1050" dirty="0"/>
                        <a:t>All bridges, proxies, gateways (limited to Oracle targets):</a:t>
                      </a:r>
                    </a:p>
                    <a:p>
                      <a:pPr marL="400050" lvl="1" indent="-171450">
                        <a:lnSpc>
                          <a:spcPct val="90000"/>
                        </a:lnSpc>
                        <a:spcBef>
                          <a:spcPts val="0"/>
                        </a:spcBef>
                        <a:spcAft>
                          <a:spcPts val="200"/>
                        </a:spcAft>
                        <a:buFont typeface="Courier New" panose="02070309020205020404" pitchFamily="49" charset="0"/>
                        <a:buChar char="o"/>
                      </a:pPr>
                      <a:r>
                        <a:rPr lang="en-US" sz="1050" dirty="0"/>
                        <a:t>App Gateway</a:t>
                      </a:r>
                    </a:p>
                    <a:p>
                      <a:pPr marL="400050" lvl="1" indent="-171450">
                        <a:lnSpc>
                          <a:spcPct val="90000"/>
                        </a:lnSpc>
                        <a:spcBef>
                          <a:spcPts val="0"/>
                        </a:spcBef>
                        <a:spcAft>
                          <a:spcPts val="200"/>
                        </a:spcAft>
                        <a:buFont typeface="Courier New" panose="02070309020205020404" pitchFamily="49" charset="0"/>
                        <a:buChar char="o"/>
                      </a:pPr>
                      <a:r>
                        <a:rPr lang="en-US" sz="1050" dirty="0"/>
                        <a:t>Provisioning Bridge</a:t>
                      </a:r>
                    </a:p>
                    <a:p>
                      <a:pPr marL="400050" lvl="1" indent="-171450">
                        <a:lnSpc>
                          <a:spcPct val="90000"/>
                        </a:lnSpc>
                        <a:spcBef>
                          <a:spcPts val="0"/>
                        </a:spcBef>
                        <a:spcAft>
                          <a:spcPts val="200"/>
                        </a:spcAft>
                        <a:buFont typeface="Courier New" panose="02070309020205020404" pitchFamily="49" charset="0"/>
                        <a:buChar char="o"/>
                      </a:pPr>
                      <a:r>
                        <a:rPr lang="en-US" sz="1050" dirty="0"/>
                        <a:t>EBS Asserter</a:t>
                      </a:r>
                    </a:p>
                    <a:p>
                      <a:pPr marL="400050" lvl="1" indent="-171450">
                        <a:lnSpc>
                          <a:spcPct val="90000"/>
                        </a:lnSpc>
                        <a:spcBef>
                          <a:spcPts val="0"/>
                        </a:spcBef>
                        <a:spcAft>
                          <a:spcPts val="200"/>
                        </a:spcAft>
                        <a:buFont typeface="Courier New" panose="02070309020205020404" pitchFamily="49" charset="0"/>
                        <a:buChar char="o"/>
                      </a:pPr>
                      <a:r>
                        <a:rPr lang="en-US" sz="1050" dirty="0"/>
                        <a:t>RADIUS Proxy for Oracle Database</a:t>
                      </a:r>
                    </a:p>
                    <a:p>
                      <a:pPr marL="400050" lvl="1" indent="-171450">
                        <a:lnSpc>
                          <a:spcPct val="90000"/>
                        </a:lnSpc>
                        <a:spcBef>
                          <a:spcPts val="0"/>
                        </a:spcBef>
                        <a:spcAft>
                          <a:spcPts val="200"/>
                        </a:spcAft>
                        <a:buFont typeface="Courier New" panose="02070309020205020404" pitchFamily="49" charset="0"/>
                        <a:buChar char="o"/>
                      </a:pPr>
                      <a:r>
                        <a:rPr lang="en-US" sz="1050" dirty="0"/>
                        <a:t>Linux PAM</a:t>
                      </a:r>
                    </a:p>
                    <a:p>
                      <a:pPr marL="171450" indent="-171450">
                        <a:lnSpc>
                          <a:spcPct val="90000"/>
                        </a:lnSpc>
                        <a:spcBef>
                          <a:spcPts val="0"/>
                        </a:spcBef>
                        <a:spcAft>
                          <a:spcPts val="200"/>
                        </a:spcAft>
                        <a:buFont typeface="Wingdings" panose="05000000000000000000" pitchFamily="2" charset="2"/>
                        <a:buChar char="§"/>
                      </a:pPr>
                      <a:r>
                        <a:rPr lang="en-US" sz="1050" dirty="0"/>
                        <a:t>AD bidirectional</a:t>
                      </a:r>
                    </a:p>
                    <a:p>
                      <a:pPr marL="171450" marR="0" lvl="0" indent="-171450" algn="l" defTabSz="914400" rtl="0" eaLnBrk="1" fontAlgn="auto" latinLnBrk="0" hangingPunct="1">
                        <a:lnSpc>
                          <a:spcPct val="90000"/>
                        </a:lnSpc>
                        <a:spcBef>
                          <a:spcPts val="0"/>
                        </a:spcBef>
                        <a:spcAft>
                          <a:spcPts val="200"/>
                        </a:spcAft>
                        <a:buClrTx/>
                        <a:buSzTx/>
                        <a:buFont typeface="Wingdings" panose="05000000000000000000" pitchFamily="2" charset="2"/>
                        <a:buChar char="§"/>
                        <a:tabLst/>
                        <a:defRPr/>
                      </a:pPr>
                      <a:r>
                        <a:rPr lang="en-US" sz="1050" dirty="0"/>
                        <a:t>Delegated </a:t>
                      </a:r>
                      <a:r>
                        <a:rPr lang="en-US" sz="1050" dirty="0" err="1"/>
                        <a:t>AuthN</a:t>
                      </a:r>
                      <a:endParaRPr lang="en-US" sz="1050" dirty="0"/>
                    </a:p>
                    <a:p>
                      <a:pPr marL="171450" indent="-171450">
                        <a:lnSpc>
                          <a:spcPct val="90000"/>
                        </a:lnSpc>
                        <a:spcBef>
                          <a:spcPts val="0"/>
                        </a:spcBef>
                        <a:spcAft>
                          <a:spcPts val="200"/>
                        </a:spcAft>
                        <a:buFont typeface="Wingdings" panose="05000000000000000000" pitchFamily="2" charset="2"/>
                        <a:buChar char="§"/>
                      </a:pPr>
                      <a:r>
                        <a:rPr lang="en-US" sz="1050" dirty="0"/>
                        <a:t>Self-registration</a:t>
                      </a:r>
                    </a:p>
                    <a:p>
                      <a:pPr marL="171450" indent="-171450">
                        <a:lnSpc>
                          <a:spcPct val="90000"/>
                        </a:lnSpc>
                        <a:spcBef>
                          <a:spcPts val="0"/>
                        </a:spcBef>
                        <a:spcAft>
                          <a:spcPts val="200"/>
                        </a:spcAft>
                        <a:buFont typeface="Wingdings" panose="05000000000000000000" pitchFamily="2" charset="2"/>
                        <a:buChar char="§"/>
                      </a:pPr>
                      <a:r>
                        <a:rPr lang="en-US" sz="1050" dirty="0"/>
                        <a:t>Hosted screens</a:t>
                      </a:r>
                    </a:p>
                    <a:p>
                      <a:pPr marL="171450" marR="0" lvl="0" indent="-171450" algn="l" defTabSz="914400" rtl="0" eaLnBrk="1" fontAlgn="auto" latinLnBrk="0" hangingPunct="1">
                        <a:lnSpc>
                          <a:spcPct val="90000"/>
                        </a:lnSpc>
                        <a:spcBef>
                          <a:spcPts val="0"/>
                        </a:spcBef>
                        <a:spcAft>
                          <a:spcPts val="200"/>
                        </a:spcAft>
                        <a:buClrTx/>
                        <a:buSzTx/>
                        <a:buFont typeface="Wingdings" panose="05000000000000000000" pitchFamily="2" charset="2"/>
                        <a:buChar char="§"/>
                        <a:tabLst/>
                        <a:defRPr/>
                      </a:pPr>
                      <a:r>
                        <a:rPr lang="en-US" sz="1050" dirty="0"/>
                        <a:t>Limit (6) external apps - SSO and LCM</a:t>
                      </a:r>
                    </a:p>
                    <a:p>
                      <a:pPr marL="171450" indent="-171450">
                        <a:lnSpc>
                          <a:spcPct val="90000"/>
                        </a:lnSpc>
                        <a:spcBef>
                          <a:spcPts val="0"/>
                        </a:spcBef>
                        <a:spcAft>
                          <a:spcPts val="200"/>
                        </a:spcAft>
                        <a:buFont typeface="Wingdings" panose="05000000000000000000" pitchFamily="2" charset="2"/>
                        <a:buChar char="§"/>
                      </a:pPr>
                      <a:r>
                        <a:rPr lang="en-US" sz="1050" dirty="0"/>
                        <a:t>Unlimited external IdPs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i="0" dirty="0"/>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28575" cap="flat" cmpd="sng" algn="ctr">
                      <a:solidFill>
                        <a:srgbClr val="2C5967"/>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indent="0">
                        <a:lnSpc>
                          <a:spcPct val="90000"/>
                        </a:lnSpc>
                        <a:spcBef>
                          <a:spcPts val="0"/>
                        </a:spcBef>
                        <a:spcAft>
                          <a:spcPts val="300"/>
                        </a:spcAft>
                        <a:buFont typeface="Wingdings" panose="05000000000000000000" pitchFamily="2" charset="2"/>
                        <a:buNone/>
                      </a:pPr>
                      <a:r>
                        <a:rPr lang="en-US" sz="1050" b="1" dirty="0"/>
                        <a:t>Feature restrictions</a:t>
                      </a:r>
                    </a:p>
                    <a:p>
                      <a:pPr marL="171450" indent="-171450">
                        <a:lnSpc>
                          <a:spcPct val="90000"/>
                        </a:lnSpc>
                        <a:spcBef>
                          <a:spcPts val="0"/>
                        </a:spcBef>
                        <a:spcAft>
                          <a:spcPts val="200"/>
                        </a:spcAft>
                        <a:buFont typeface="Wingdings" panose="05000000000000000000" pitchFamily="2" charset="2"/>
                        <a:buChar char="§"/>
                      </a:pPr>
                      <a:r>
                        <a:rPr lang="en-US" sz="1050" dirty="0"/>
                        <a:t>No bridges, proxies, gateways</a:t>
                      </a:r>
                    </a:p>
                    <a:p>
                      <a:pPr marL="171450" indent="-171450">
                        <a:lnSpc>
                          <a:spcPct val="90000"/>
                        </a:lnSpc>
                        <a:spcBef>
                          <a:spcPts val="0"/>
                        </a:spcBef>
                        <a:spcAft>
                          <a:spcPts val="200"/>
                        </a:spcAft>
                        <a:buFont typeface="Wingdings" panose="05000000000000000000" pitchFamily="2" charset="2"/>
                        <a:buChar char="§"/>
                      </a:pPr>
                      <a:r>
                        <a:rPr lang="en-US" sz="1050" dirty="0"/>
                        <a:t>No AD bridge</a:t>
                      </a:r>
                    </a:p>
                    <a:p>
                      <a:pPr marL="171450" indent="-171450">
                        <a:lnSpc>
                          <a:spcPct val="90000"/>
                        </a:lnSpc>
                        <a:spcBef>
                          <a:spcPts val="0"/>
                        </a:spcBef>
                        <a:spcAft>
                          <a:spcPts val="200"/>
                        </a:spcAft>
                        <a:buFont typeface="Wingdings" panose="05000000000000000000" pitchFamily="2" charset="2"/>
                        <a:buChar char="§"/>
                      </a:pPr>
                      <a:r>
                        <a:rPr lang="en-US" sz="1050" dirty="0"/>
                        <a:t>No identity lifecycle management or provisioning</a:t>
                      </a:r>
                    </a:p>
                    <a:p>
                      <a:pPr marL="171450" indent="-171450">
                        <a:lnSpc>
                          <a:spcPct val="90000"/>
                        </a:lnSpc>
                        <a:spcBef>
                          <a:spcPts val="0"/>
                        </a:spcBef>
                        <a:spcAft>
                          <a:spcPts val="200"/>
                        </a:spcAft>
                        <a:buFont typeface="Wingdings" panose="05000000000000000000" pitchFamily="2" charset="2"/>
                        <a:buChar char="§"/>
                      </a:pPr>
                      <a:r>
                        <a:rPr lang="en-US" sz="1050" dirty="0"/>
                        <a:t>No OCI IAM policies</a:t>
                      </a:r>
                      <a:endParaRPr lang="en-US" sz="1050" strike="sngStrike" dirty="0"/>
                    </a:p>
                    <a:p>
                      <a:pPr marL="0" indent="0">
                        <a:lnSpc>
                          <a:spcPct val="90000"/>
                        </a:lnSpc>
                        <a:spcBef>
                          <a:spcPts val="0"/>
                        </a:spcBef>
                        <a:spcAft>
                          <a:spcPts val="200"/>
                        </a:spcAft>
                        <a:buFont typeface="Wingdings" panose="05000000000000000000" pitchFamily="2" charset="2"/>
                        <a:buNone/>
                      </a:pPr>
                      <a:endParaRPr lang="en-US" sz="1050" dirty="0"/>
                    </a:p>
                    <a:p>
                      <a:pPr marL="0" indent="0">
                        <a:lnSpc>
                          <a:spcPct val="90000"/>
                        </a:lnSpc>
                        <a:spcBef>
                          <a:spcPts val="0"/>
                        </a:spcBef>
                        <a:spcAft>
                          <a:spcPts val="200"/>
                        </a:spcAft>
                        <a:buFont typeface="Wingdings" panose="05000000000000000000" pitchFamily="2" charset="2"/>
                        <a:buNone/>
                      </a:pPr>
                      <a:r>
                        <a:rPr lang="en-US" sz="1050" i="0" dirty="0"/>
                        <a:t>Note: </a:t>
                      </a:r>
                      <a:r>
                        <a:rPr lang="en-US" sz="1050" i="1" dirty="0"/>
                        <a:t>These are typically not required in CIAM scenarios.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i="0" dirty="0"/>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28575" cap="flat" cmpd="sng" algn="ctr">
                      <a:solidFill>
                        <a:srgbClr val="2C5967"/>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indent="0">
                        <a:lnSpc>
                          <a:spcPct val="90000"/>
                        </a:lnSpc>
                        <a:spcBef>
                          <a:spcPts val="0"/>
                        </a:spcBef>
                        <a:spcAft>
                          <a:spcPts val="300"/>
                        </a:spcAft>
                        <a:buFont typeface="Wingdings" panose="05000000000000000000" pitchFamily="2" charset="2"/>
                        <a:buNone/>
                      </a:pPr>
                      <a:r>
                        <a:rPr lang="en-US" sz="1050" b="1" dirty="0"/>
                        <a:t>All features</a:t>
                      </a:r>
                    </a:p>
                    <a:p>
                      <a:pPr marL="0" indent="0">
                        <a:lnSpc>
                          <a:spcPct val="90000"/>
                        </a:lnSpc>
                        <a:spcBef>
                          <a:spcPts val="0"/>
                        </a:spcBef>
                        <a:spcAft>
                          <a:spcPts val="300"/>
                        </a:spcAft>
                        <a:buFont typeface="Wingdings" panose="05000000000000000000" pitchFamily="2" charset="2"/>
                        <a:buNone/>
                      </a:pPr>
                      <a:r>
                        <a:rPr lang="en-US" sz="1050" b="1" dirty="0"/>
                        <a:t>No restrictions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i="0" dirty="0"/>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28575" cap="flat" cmpd="sng" algn="ctr">
                      <a:solidFill>
                        <a:srgbClr val="2C5967"/>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2925470343"/>
                  </a:ext>
                </a:extLst>
              </a:tr>
            </a:tbl>
          </a:graphicData>
        </a:graphic>
      </p:graphicFrame>
      <p:sp>
        <p:nvSpPr>
          <p:cNvPr id="2" name="Title 1">
            <a:extLst>
              <a:ext uri="{FF2B5EF4-FFF2-40B4-BE49-F238E27FC236}">
                <a16:creationId xmlns:a16="http://schemas.microsoft.com/office/drawing/2014/main" id="{CD9DFA24-D4EE-4ABF-AEEF-ED6E8074D6FC}"/>
              </a:ext>
            </a:extLst>
          </p:cNvPr>
          <p:cNvSpPr>
            <a:spLocks noGrp="1"/>
          </p:cNvSpPr>
          <p:nvPr>
            <p:ph type="title"/>
          </p:nvPr>
        </p:nvSpPr>
        <p:spPr/>
        <p:txBody>
          <a:bodyPr/>
          <a:lstStyle/>
          <a:p>
            <a:r>
              <a:rPr lang="en-US" dirty="0"/>
              <a:t>OCI IAM Identity Domain Types</a:t>
            </a:r>
          </a:p>
        </p:txBody>
      </p:sp>
      <p:sp>
        <p:nvSpPr>
          <p:cNvPr id="3" name="Footer Placeholder 2">
            <a:extLst>
              <a:ext uri="{FF2B5EF4-FFF2-40B4-BE49-F238E27FC236}">
                <a16:creationId xmlns:a16="http://schemas.microsoft.com/office/drawing/2014/main" id="{A12C851D-7C6B-4657-BFF6-182CE8E4D058}"/>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4" name="Slide Number Placeholder 3">
            <a:extLst>
              <a:ext uri="{FF2B5EF4-FFF2-40B4-BE49-F238E27FC236}">
                <a16:creationId xmlns:a16="http://schemas.microsoft.com/office/drawing/2014/main" id="{866975BE-9FDF-4962-89D9-F07EDD7AE015}"/>
              </a:ext>
            </a:extLst>
          </p:cNvPr>
          <p:cNvSpPr>
            <a:spLocks noGrp="1"/>
          </p:cNvSpPr>
          <p:nvPr>
            <p:ph type="sldNum" sz="quarter" idx="12"/>
          </p:nvPr>
        </p:nvSpPr>
        <p:spPr/>
        <p:txBody>
          <a:bodyPr/>
          <a:lstStyle/>
          <a:p>
            <a:fld id="{345D60D9-5372-5F40-9443-0F9AE5BDC3C8}" type="slidenum">
              <a:rPr lang="en-US" smtClean="0"/>
              <a:pPr/>
              <a:t>21</a:t>
            </a:fld>
            <a:endParaRPr lang="en-US" dirty="0"/>
          </a:p>
        </p:txBody>
      </p:sp>
      <p:sp>
        <p:nvSpPr>
          <p:cNvPr id="8" name="Rectangle 7">
            <a:extLst>
              <a:ext uri="{FF2B5EF4-FFF2-40B4-BE49-F238E27FC236}">
                <a16:creationId xmlns:a16="http://schemas.microsoft.com/office/drawing/2014/main" id="{4F62C41E-4433-4F99-8AA2-7A8076D6E53B}"/>
              </a:ext>
            </a:extLst>
          </p:cNvPr>
          <p:cNvSpPr/>
          <p:nvPr/>
        </p:nvSpPr>
        <p:spPr>
          <a:xfrm>
            <a:off x="9315286" y="1336913"/>
            <a:ext cx="2191872" cy="4754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DBE9AB-3168-408F-A5D4-8341476D5E99}"/>
              </a:ext>
            </a:extLst>
          </p:cNvPr>
          <p:cNvSpPr/>
          <p:nvPr/>
        </p:nvSpPr>
        <p:spPr>
          <a:xfrm>
            <a:off x="7153836" y="1336913"/>
            <a:ext cx="2191872" cy="4754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52C977-8B37-46B7-9C55-20F5677E081D}"/>
              </a:ext>
            </a:extLst>
          </p:cNvPr>
          <p:cNvSpPr/>
          <p:nvPr/>
        </p:nvSpPr>
        <p:spPr>
          <a:xfrm>
            <a:off x="5015752" y="1336913"/>
            <a:ext cx="2191872" cy="4754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79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80FA391-CCC2-4863-9AAE-73FBCD3FA566}"/>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4" name="Slide Number Placeholder 3">
            <a:extLst>
              <a:ext uri="{FF2B5EF4-FFF2-40B4-BE49-F238E27FC236}">
                <a16:creationId xmlns:a16="http://schemas.microsoft.com/office/drawing/2014/main" id="{C0C873DC-162D-4720-BD90-63DD1EAF1BD0}"/>
              </a:ext>
            </a:extLst>
          </p:cNvPr>
          <p:cNvSpPr>
            <a:spLocks noGrp="1"/>
          </p:cNvSpPr>
          <p:nvPr>
            <p:ph type="sldNum" sz="quarter" idx="12"/>
          </p:nvPr>
        </p:nvSpPr>
        <p:spPr/>
        <p:txBody>
          <a:bodyPr/>
          <a:lstStyle/>
          <a:p>
            <a:fld id="{345D60D9-5372-5F40-9443-0F9AE5BDC3C8}" type="slidenum">
              <a:rPr lang="en-US" smtClean="0"/>
              <a:pPr/>
              <a:t>22</a:t>
            </a:fld>
            <a:endParaRPr lang="en-US" dirty="0"/>
          </a:p>
        </p:txBody>
      </p:sp>
      <p:sp>
        <p:nvSpPr>
          <p:cNvPr id="5" name="Title 4">
            <a:extLst>
              <a:ext uri="{FF2B5EF4-FFF2-40B4-BE49-F238E27FC236}">
                <a16:creationId xmlns:a16="http://schemas.microsoft.com/office/drawing/2014/main" id="{A0D723A4-B94B-44DD-8AFE-423050811F29}"/>
              </a:ext>
            </a:extLst>
          </p:cNvPr>
          <p:cNvSpPr>
            <a:spLocks noGrp="1"/>
          </p:cNvSpPr>
          <p:nvPr>
            <p:ph type="title"/>
          </p:nvPr>
        </p:nvSpPr>
        <p:spPr/>
        <p:txBody>
          <a:bodyPr/>
          <a:lstStyle/>
          <a:p>
            <a:r>
              <a:rPr lang="en-US" dirty="0"/>
              <a:t>OCI IAM Features and Functionality</a:t>
            </a:r>
          </a:p>
        </p:txBody>
      </p:sp>
      <p:sp>
        <p:nvSpPr>
          <p:cNvPr id="6" name="Text Placeholder 5">
            <a:extLst>
              <a:ext uri="{FF2B5EF4-FFF2-40B4-BE49-F238E27FC236}">
                <a16:creationId xmlns:a16="http://schemas.microsoft.com/office/drawing/2014/main" id="{ED81CABA-712F-455F-871C-003556DB81B1}"/>
              </a:ext>
            </a:extLst>
          </p:cNvPr>
          <p:cNvSpPr>
            <a:spLocks noGrp="1"/>
          </p:cNvSpPr>
          <p:nvPr>
            <p:ph type="body" sz="quarter" idx="33"/>
          </p:nvPr>
        </p:nvSpPr>
        <p:spPr/>
        <p:txBody>
          <a:bodyPr/>
          <a:lstStyle/>
          <a:p>
            <a:r>
              <a:rPr lang="en-US" dirty="0"/>
              <a:t>Oracle Cloud Infrastructure Identity &amp; Access Management</a:t>
            </a:r>
          </a:p>
        </p:txBody>
      </p:sp>
    </p:spTree>
    <p:extLst>
      <p:ext uri="{BB962C8B-B14F-4D97-AF65-F5344CB8AC3E}">
        <p14:creationId xmlns:p14="http://schemas.microsoft.com/office/powerpoint/2010/main" val="121228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466EE5-30D1-41ED-B2F8-2E92179E80B5}"/>
              </a:ext>
            </a:extLst>
          </p:cNvPr>
          <p:cNvSpPr>
            <a:spLocks noGrp="1"/>
          </p:cNvSpPr>
          <p:nvPr>
            <p:ph sz="quarter" idx="13"/>
          </p:nvPr>
        </p:nvSpPr>
        <p:spPr>
          <a:xfrm>
            <a:off x="771526" y="1600200"/>
            <a:ext cx="5328486" cy="4507992"/>
          </a:xfrm>
        </p:spPr>
        <p:txBody>
          <a:bodyPr/>
          <a:lstStyle/>
          <a:p>
            <a:pPr>
              <a:spcBef>
                <a:spcPts val="0"/>
              </a:spcBef>
              <a:spcAft>
                <a:spcPts val="1800"/>
              </a:spcAft>
            </a:pPr>
            <a:r>
              <a:rPr lang="en-US" sz="2000" dirty="0"/>
              <a:t>Strong, flexible authentication options</a:t>
            </a:r>
            <a:endParaRPr lang="en-US" dirty="0"/>
          </a:p>
          <a:p>
            <a:pPr marL="285750" indent="-285750">
              <a:spcBef>
                <a:spcPts val="0"/>
              </a:spcBef>
              <a:spcAft>
                <a:spcPts val="1200"/>
              </a:spcAft>
              <a:buFont typeface="Wingdings" panose="05000000000000000000" pitchFamily="2" charset="2"/>
              <a:buChar char="§"/>
            </a:pPr>
            <a:r>
              <a:rPr lang="en-US" dirty="0"/>
              <a:t>Supports basic authentication via username and password</a:t>
            </a:r>
          </a:p>
          <a:p>
            <a:pPr marL="285750" indent="-285750">
              <a:spcBef>
                <a:spcPts val="0"/>
              </a:spcBef>
              <a:spcAft>
                <a:spcPts val="1200"/>
              </a:spcAft>
              <a:buFont typeface="Wingdings" panose="05000000000000000000" pitchFamily="2" charset="2"/>
              <a:buChar char="§"/>
            </a:pPr>
            <a:r>
              <a:rPr lang="en-US" dirty="0"/>
              <a:t>Supports common federation protocols and social logon with multiple identity providers</a:t>
            </a:r>
            <a:br>
              <a:rPr lang="en-US" dirty="0"/>
            </a:br>
            <a:r>
              <a:rPr lang="en-US" sz="1400" i="1" dirty="0"/>
              <a:t>SAML, OpenID Connect, OAuth</a:t>
            </a:r>
            <a:endParaRPr lang="en-US" i="1" dirty="0"/>
          </a:p>
          <a:p>
            <a:pPr marL="285750" indent="-285750">
              <a:spcBef>
                <a:spcPts val="0"/>
              </a:spcBef>
              <a:spcAft>
                <a:spcPts val="1200"/>
              </a:spcAft>
              <a:buFont typeface="Wingdings" panose="05000000000000000000" pitchFamily="2" charset="2"/>
              <a:buChar char="§"/>
            </a:pPr>
            <a:r>
              <a:rPr lang="en-US" dirty="0"/>
              <a:t>Numerous options for Multi-Factor Authentication (MFA)</a:t>
            </a:r>
            <a:br>
              <a:rPr lang="en-US" dirty="0"/>
            </a:br>
            <a:r>
              <a:rPr lang="en-US" sz="1400" i="1" dirty="0"/>
              <a:t>Included mobile app supports passwordless logon</a:t>
            </a:r>
            <a:endParaRPr lang="en-US" i="1" dirty="0"/>
          </a:p>
          <a:p>
            <a:pPr marL="285750" indent="-285750">
              <a:spcBef>
                <a:spcPts val="0"/>
              </a:spcBef>
              <a:spcAft>
                <a:spcPts val="1200"/>
              </a:spcAft>
              <a:buFont typeface="Wingdings" panose="05000000000000000000" pitchFamily="2" charset="2"/>
              <a:buChar char="§"/>
            </a:pPr>
            <a:r>
              <a:rPr lang="en-US" dirty="0"/>
              <a:t>Adaptive security evaluates risk in real-time based on context and session awareness</a:t>
            </a:r>
          </a:p>
          <a:p>
            <a:pPr marL="285750" indent="-285750">
              <a:spcBef>
                <a:spcPts val="0"/>
              </a:spcBef>
              <a:spcAft>
                <a:spcPts val="1200"/>
              </a:spcAft>
              <a:buFont typeface="Wingdings" panose="05000000000000000000" pitchFamily="2" charset="2"/>
              <a:buChar char="§"/>
            </a:pPr>
            <a:r>
              <a:rPr lang="en-US" dirty="0"/>
              <a:t>Delegated Authentication to Active Directory</a:t>
            </a:r>
          </a:p>
          <a:p>
            <a:pPr marL="285750" indent="-285750">
              <a:spcBef>
                <a:spcPts val="0"/>
              </a:spcBef>
              <a:spcAft>
                <a:spcPts val="1200"/>
              </a:spcAft>
              <a:buFont typeface="Wingdings" panose="05000000000000000000" pitchFamily="2" charset="2"/>
              <a:buChar char="§"/>
            </a:pPr>
            <a:endParaRPr lang="en-US" dirty="0"/>
          </a:p>
        </p:txBody>
      </p:sp>
      <p:sp>
        <p:nvSpPr>
          <p:cNvPr id="3" name="Title 2">
            <a:extLst>
              <a:ext uri="{FF2B5EF4-FFF2-40B4-BE49-F238E27FC236}">
                <a16:creationId xmlns:a16="http://schemas.microsoft.com/office/drawing/2014/main" id="{FAD20C9F-A4E6-463C-B2EF-3A77262D2319}"/>
              </a:ext>
            </a:extLst>
          </p:cNvPr>
          <p:cNvSpPr>
            <a:spLocks noGrp="1"/>
          </p:cNvSpPr>
          <p:nvPr>
            <p:ph type="title"/>
          </p:nvPr>
        </p:nvSpPr>
        <p:spPr/>
        <p:txBody>
          <a:bodyPr/>
          <a:lstStyle/>
          <a:p>
            <a:r>
              <a:rPr lang="en-US" dirty="0"/>
              <a:t>Inbound Authentication and SSO</a:t>
            </a:r>
          </a:p>
        </p:txBody>
      </p:sp>
      <p:sp>
        <p:nvSpPr>
          <p:cNvPr id="4" name="Footer Placeholder 3">
            <a:extLst>
              <a:ext uri="{FF2B5EF4-FFF2-40B4-BE49-F238E27FC236}">
                <a16:creationId xmlns:a16="http://schemas.microsoft.com/office/drawing/2014/main" id="{EFF24BE9-8EC4-4471-85D3-7701DD31C65E}"/>
              </a:ext>
            </a:extLst>
          </p:cNvPr>
          <p:cNvSpPr>
            <a:spLocks noGrp="1"/>
          </p:cNvSpPr>
          <p:nvPr>
            <p:ph type="ftr" sz="quarter" idx="15"/>
          </p:nvPr>
        </p:nvSpPr>
        <p:spPr/>
        <p:txBody>
          <a:bodyPr/>
          <a:lstStyle/>
          <a:p>
            <a:r>
              <a:rPr lang="en-US" dirty="0" smtClean="0"/>
              <a:t>Copyright © 2024, </a:t>
            </a:r>
            <a:r>
              <a:rPr lang="en-US" dirty="0"/>
              <a:t>Oracle and/or its affiliates</a:t>
            </a:r>
          </a:p>
        </p:txBody>
      </p:sp>
      <p:sp>
        <p:nvSpPr>
          <p:cNvPr id="5" name="Slide Number Placeholder 4">
            <a:extLst>
              <a:ext uri="{FF2B5EF4-FFF2-40B4-BE49-F238E27FC236}">
                <a16:creationId xmlns:a16="http://schemas.microsoft.com/office/drawing/2014/main" id="{9619D71D-5B3E-4BBE-9416-4E2CA8BBEEE0}"/>
              </a:ext>
            </a:extLst>
          </p:cNvPr>
          <p:cNvSpPr>
            <a:spLocks noGrp="1"/>
          </p:cNvSpPr>
          <p:nvPr>
            <p:ph type="sldNum" sz="quarter" idx="16"/>
          </p:nvPr>
        </p:nvSpPr>
        <p:spPr/>
        <p:txBody>
          <a:bodyPr/>
          <a:lstStyle/>
          <a:p>
            <a:fld id="{345D60D9-5372-5F40-9443-0F9AE5BDC3C8}" type="slidenum">
              <a:rPr lang="en-US" smtClean="0"/>
              <a:pPr/>
              <a:t>23</a:t>
            </a:fld>
            <a:endParaRPr lang="en-US" dirty="0"/>
          </a:p>
        </p:txBody>
      </p:sp>
      <p:sp>
        <p:nvSpPr>
          <p:cNvPr id="55" name="TextBox 54">
            <a:extLst>
              <a:ext uri="{FF2B5EF4-FFF2-40B4-BE49-F238E27FC236}">
                <a16:creationId xmlns:a16="http://schemas.microsoft.com/office/drawing/2014/main" id="{6492DEB8-F32B-4A32-A50C-4278A9A2A3C5}"/>
              </a:ext>
            </a:extLst>
          </p:cNvPr>
          <p:cNvSpPr txBox="1"/>
          <p:nvPr/>
        </p:nvSpPr>
        <p:spPr>
          <a:xfrm>
            <a:off x="8412480" y="2592596"/>
            <a:ext cx="2926080" cy="634830"/>
          </a:xfrm>
          <a:prstGeom prst="rect">
            <a:avLst/>
          </a:prstGeom>
          <a:noFill/>
        </p:spPr>
        <p:txBody>
          <a:bodyPr wrap="square" rtlCol="0" anchor="ctr">
            <a:noAutofit/>
          </a:bodyPr>
          <a:lstStyle/>
          <a:p>
            <a:r>
              <a:rPr lang="en-US" sz="1200" dirty="0">
                <a:solidFill>
                  <a:schemeClr val="tx2">
                    <a:lumMod val="75000"/>
                    <a:lumOff val="25000"/>
                  </a:schemeClr>
                </a:solidFill>
              </a:rPr>
              <a:t>Native support for popular social Identity Providers.</a:t>
            </a:r>
          </a:p>
        </p:txBody>
      </p:sp>
      <p:sp>
        <p:nvSpPr>
          <p:cNvPr id="56" name="TextBox 55">
            <a:extLst>
              <a:ext uri="{FF2B5EF4-FFF2-40B4-BE49-F238E27FC236}">
                <a16:creationId xmlns:a16="http://schemas.microsoft.com/office/drawing/2014/main" id="{E4ADF9BA-9BB8-4FB0-9C3C-FE5832C3A031}"/>
              </a:ext>
            </a:extLst>
          </p:cNvPr>
          <p:cNvSpPr txBox="1"/>
          <p:nvPr/>
        </p:nvSpPr>
        <p:spPr>
          <a:xfrm>
            <a:off x="8412480" y="3550027"/>
            <a:ext cx="2926080" cy="543296"/>
          </a:xfrm>
          <a:prstGeom prst="rect">
            <a:avLst/>
          </a:prstGeom>
          <a:noFill/>
        </p:spPr>
        <p:txBody>
          <a:bodyPr wrap="square" rtlCol="0" anchor="ctr">
            <a:noAutofit/>
          </a:bodyPr>
          <a:lstStyle/>
          <a:p>
            <a:r>
              <a:rPr lang="en-US" sz="1200" dirty="0">
                <a:solidFill>
                  <a:schemeClr val="tx2">
                    <a:lumMod val="75000"/>
                    <a:lumOff val="25000"/>
                  </a:schemeClr>
                </a:solidFill>
              </a:rPr>
              <a:t>Numerous options for MFA including a mobile app, Email, SMS, KBA, third-party and FIDO2 authenticators.</a:t>
            </a:r>
          </a:p>
        </p:txBody>
      </p:sp>
      <p:sp>
        <p:nvSpPr>
          <p:cNvPr id="57" name="TextBox 56">
            <a:extLst>
              <a:ext uri="{FF2B5EF4-FFF2-40B4-BE49-F238E27FC236}">
                <a16:creationId xmlns:a16="http://schemas.microsoft.com/office/drawing/2014/main" id="{6B72D746-D6E4-4116-8A7B-769447B079B7}"/>
              </a:ext>
            </a:extLst>
          </p:cNvPr>
          <p:cNvSpPr txBox="1"/>
          <p:nvPr/>
        </p:nvSpPr>
        <p:spPr>
          <a:xfrm>
            <a:off x="8412480" y="4332996"/>
            <a:ext cx="2926080" cy="767543"/>
          </a:xfrm>
          <a:prstGeom prst="rect">
            <a:avLst/>
          </a:prstGeom>
          <a:noFill/>
        </p:spPr>
        <p:txBody>
          <a:bodyPr wrap="square" rtlCol="0" anchor="ctr">
            <a:noAutofit/>
          </a:bodyPr>
          <a:lstStyle/>
          <a:p>
            <a:r>
              <a:rPr lang="en-US" sz="1200" dirty="0">
                <a:solidFill>
                  <a:schemeClr val="tx2">
                    <a:lumMod val="75000"/>
                    <a:lumOff val="25000"/>
                  </a:schemeClr>
                </a:solidFill>
              </a:rPr>
              <a:t>Evaluates risk based on several factors including device, network, location, and user behavior.</a:t>
            </a:r>
          </a:p>
        </p:txBody>
      </p:sp>
      <p:sp>
        <p:nvSpPr>
          <p:cNvPr id="58" name="TextBox 57">
            <a:extLst>
              <a:ext uri="{FF2B5EF4-FFF2-40B4-BE49-F238E27FC236}">
                <a16:creationId xmlns:a16="http://schemas.microsoft.com/office/drawing/2014/main" id="{B265B088-2AF8-4F51-9D08-D699FDDBFE8A}"/>
              </a:ext>
            </a:extLst>
          </p:cNvPr>
          <p:cNvSpPr txBox="1"/>
          <p:nvPr/>
        </p:nvSpPr>
        <p:spPr>
          <a:xfrm>
            <a:off x="8412480" y="5371709"/>
            <a:ext cx="2926080" cy="787497"/>
          </a:xfrm>
          <a:prstGeom prst="rect">
            <a:avLst/>
          </a:prstGeom>
          <a:noFill/>
        </p:spPr>
        <p:txBody>
          <a:bodyPr wrap="square" rtlCol="0" anchor="ctr">
            <a:noAutofit/>
          </a:bodyPr>
          <a:lstStyle/>
          <a:p>
            <a:r>
              <a:rPr lang="en-US" sz="1200" dirty="0">
                <a:solidFill>
                  <a:schemeClr val="tx2">
                    <a:lumMod val="75000"/>
                    <a:lumOff val="25000"/>
                  </a:schemeClr>
                </a:solidFill>
              </a:rPr>
              <a:t>Enables delegated authentication to Active Directory (leverage AD credentials).</a:t>
            </a:r>
          </a:p>
        </p:txBody>
      </p:sp>
      <p:sp>
        <p:nvSpPr>
          <p:cNvPr id="69" name="TextBox 68">
            <a:extLst>
              <a:ext uri="{FF2B5EF4-FFF2-40B4-BE49-F238E27FC236}">
                <a16:creationId xmlns:a16="http://schemas.microsoft.com/office/drawing/2014/main" id="{4AA4229F-00CA-4BCE-A297-46282730698C}"/>
              </a:ext>
            </a:extLst>
          </p:cNvPr>
          <p:cNvSpPr txBox="1"/>
          <p:nvPr/>
        </p:nvSpPr>
        <p:spPr>
          <a:xfrm>
            <a:off x="8412480" y="1758403"/>
            <a:ext cx="2926080" cy="457200"/>
          </a:xfrm>
          <a:prstGeom prst="rect">
            <a:avLst/>
          </a:prstGeom>
          <a:noFill/>
        </p:spPr>
        <p:txBody>
          <a:bodyPr wrap="square" rtlCol="0" anchor="ctr">
            <a:noAutofit/>
          </a:bodyPr>
          <a:lstStyle/>
          <a:p>
            <a:r>
              <a:rPr lang="en-US" sz="1200" dirty="0">
                <a:solidFill>
                  <a:schemeClr val="tx2">
                    <a:lumMod val="75000"/>
                    <a:lumOff val="25000"/>
                  </a:schemeClr>
                </a:solidFill>
              </a:rPr>
              <a:t>Leverage open standards for easy configuration of inbound SSO.</a:t>
            </a:r>
          </a:p>
        </p:txBody>
      </p:sp>
      <p:grpSp>
        <p:nvGrpSpPr>
          <p:cNvPr id="14" name="Group 13">
            <a:extLst>
              <a:ext uri="{FF2B5EF4-FFF2-40B4-BE49-F238E27FC236}">
                <a16:creationId xmlns:a16="http://schemas.microsoft.com/office/drawing/2014/main" id="{0D05041A-9466-46F1-8CF7-B9D1719643AF}"/>
              </a:ext>
            </a:extLst>
          </p:cNvPr>
          <p:cNvGrpSpPr/>
          <p:nvPr/>
        </p:nvGrpSpPr>
        <p:grpSpPr>
          <a:xfrm>
            <a:off x="7315200" y="5371709"/>
            <a:ext cx="822960" cy="787497"/>
            <a:chOff x="1470704" y="4703052"/>
            <a:chExt cx="822960" cy="787497"/>
          </a:xfrm>
        </p:grpSpPr>
        <p:grpSp>
          <p:nvGrpSpPr>
            <p:cNvPr id="22" name="Group 21">
              <a:extLst>
                <a:ext uri="{FF2B5EF4-FFF2-40B4-BE49-F238E27FC236}">
                  <a16:creationId xmlns:a16="http://schemas.microsoft.com/office/drawing/2014/main" id="{29A49982-9BBE-4BEB-87D5-ED9E04711798}"/>
                </a:ext>
              </a:extLst>
            </p:cNvPr>
            <p:cNvGrpSpPr/>
            <p:nvPr/>
          </p:nvGrpSpPr>
          <p:grpSpPr>
            <a:xfrm>
              <a:off x="1606427" y="4703052"/>
              <a:ext cx="548640" cy="472966"/>
              <a:chOff x="3248196" y="4076712"/>
              <a:chExt cx="548640" cy="472966"/>
            </a:xfrm>
          </p:grpSpPr>
          <p:sp>
            <p:nvSpPr>
              <p:cNvPr id="24" name="Isosceles Triangle 23">
                <a:extLst>
                  <a:ext uri="{FF2B5EF4-FFF2-40B4-BE49-F238E27FC236}">
                    <a16:creationId xmlns:a16="http://schemas.microsoft.com/office/drawing/2014/main" id="{8E902AEA-D2F7-4851-B58A-937DDE089242}"/>
                  </a:ext>
                </a:extLst>
              </p:cNvPr>
              <p:cNvSpPr>
                <a:spLocks noChangeAspect="1"/>
              </p:cNvSpPr>
              <p:nvPr/>
            </p:nvSpPr>
            <p:spPr>
              <a:xfrm>
                <a:off x="3248196" y="4076712"/>
                <a:ext cx="548640" cy="472966"/>
              </a:xfrm>
              <a:prstGeom prst="triangle">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mn-cs"/>
                </a:endParaRPr>
              </a:p>
            </p:txBody>
          </p:sp>
          <p:pic>
            <p:nvPicPr>
              <p:cNvPr id="25" name="Graphic 24" descr="Transfer">
                <a:extLst>
                  <a:ext uri="{FF2B5EF4-FFF2-40B4-BE49-F238E27FC236}">
                    <a16:creationId xmlns:a16="http://schemas.microsoft.com/office/drawing/2014/main" id="{A770CD93-C0BD-4421-BF3E-CB53D5F16A3F}"/>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85356" y="4259903"/>
                <a:ext cx="274320" cy="274320"/>
              </a:xfrm>
              <a:prstGeom prst="rect">
                <a:avLst/>
              </a:prstGeom>
            </p:spPr>
          </p:pic>
        </p:grpSp>
        <p:sp>
          <p:nvSpPr>
            <p:cNvPr id="23" name="TextBox 22">
              <a:extLst>
                <a:ext uri="{FF2B5EF4-FFF2-40B4-BE49-F238E27FC236}">
                  <a16:creationId xmlns:a16="http://schemas.microsoft.com/office/drawing/2014/main" id="{A4F7C490-874E-46A6-A00A-9EA8BE63C169}"/>
                </a:ext>
              </a:extLst>
            </p:cNvPr>
            <p:cNvSpPr txBox="1"/>
            <p:nvPr/>
          </p:nvSpPr>
          <p:spPr>
            <a:xfrm>
              <a:off x="1470704" y="5216229"/>
              <a:ext cx="822960" cy="274320"/>
            </a:xfrm>
            <a:prstGeom prst="rect">
              <a:avLst/>
            </a:prstGeom>
            <a:noFill/>
          </p:spPr>
          <p:txBody>
            <a:bodyPr wrap="none" lIns="0" tIns="0" rIns="0" bIns="0" rtlCol="0" anchor="t">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lumMod val="75000"/>
                      <a:lumOff val="25000"/>
                    </a:schemeClr>
                  </a:solidFill>
                  <a:effectLst/>
                  <a:uLnTx/>
                  <a:uFillTx/>
                  <a:latin typeface="Oracle Sans Tab"/>
                  <a:ea typeface="+mn-ea"/>
                  <a:cs typeface="Oracle Sans Semi Bold" panose="020B0603020204020204" pitchFamily="34" charset="0"/>
                </a:rPr>
                <a:t>Active Directory</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lumMod val="75000"/>
                      <a:lumOff val="25000"/>
                    </a:schemeClr>
                  </a:solidFill>
                  <a:effectLst/>
                  <a:uLnTx/>
                  <a:uFillTx/>
                  <a:latin typeface="Oracle Sans Tab"/>
                  <a:ea typeface="+mn-ea"/>
                  <a:cs typeface="Oracle Sans Semi Bold" panose="020B0603020204020204" pitchFamily="34" charset="0"/>
                </a:rPr>
                <a:t>Bridge</a:t>
              </a:r>
            </a:p>
          </p:txBody>
        </p:sp>
      </p:grpSp>
      <p:grpSp>
        <p:nvGrpSpPr>
          <p:cNvPr id="30" name="Group 29">
            <a:extLst>
              <a:ext uri="{FF2B5EF4-FFF2-40B4-BE49-F238E27FC236}">
                <a16:creationId xmlns:a16="http://schemas.microsoft.com/office/drawing/2014/main" id="{45019F4F-1654-4F18-B83E-1751FFDC51C6}"/>
              </a:ext>
            </a:extLst>
          </p:cNvPr>
          <p:cNvGrpSpPr/>
          <p:nvPr/>
        </p:nvGrpSpPr>
        <p:grpSpPr>
          <a:xfrm>
            <a:off x="7317767" y="3571056"/>
            <a:ext cx="822960" cy="554631"/>
            <a:chOff x="990599" y="1416974"/>
            <a:chExt cx="822960" cy="554631"/>
          </a:xfrm>
        </p:grpSpPr>
        <p:pic>
          <p:nvPicPr>
            <p:cNvPr id="67" name="Picture 66">
              <a:extLst>
                <a:ext uri="{FF2B5EF4-FFF2-40B4-BE49-F238E27FC236}">
                  <a16:creationId xmlns:a16="http://schemas.microsoft.com/office/drawing/2014/main" id="{5C3B4207-8E6E-43CD-91B5-E06FE9632745}"/>
                </a:ext>
              </a:extLst>
            </p:cNvPr>
            <p:cNvPicPr>
              <a:picLocks noChangeAspect="1"/>
            </p:cNvPicPr>
            <p:nvPr/>
          </p:nvPicPr>
          <p:blipFill>
            <a:blip r:embed="rId4">
              <a:clrChange>
                <a:clrFrom>
                  <a:srgbClr val="FFFFFF"/>
                </a:clrFrom>
                <a:clrTo>
                  <a:srgbClr val="FFFFFF">
                    <a:alpha val="0"/>
                  </a:srgbClr>
                </a:clrTo>
              </a:clrChange>
              <a:duotone>
                <a:prstClr val="black"/>
                <a:schemeClr val="tx2">
                  <a:tint val="45000"/>
                  <a:satMod val="400000"/>
                </a:schemeClr>
              </a:duotone>
              <a:extLst>
                <a:ext uri="{BEBA8EAE-BF5A-486C-A8C5-ECC9F3942E4B}">
                  <a14:imgProps xmlns:a14="http://schemas.microsoft.com/office/drawing/2010/main">
                    <a14:imgLayer r:embed="rId5">
                      <a14:imgEffect>
                        <a14:saturation sat="7000"/>
                      </a14:imgEffect>
                    </a14:imgLayer>
                  </a14:imgProps>
                </a:ext>
              </a:extLst>
            </a:blip>
            <a:stretch>
              <a:fillRect/>
            </a:stretch>
          </p:blipFill>
          <p:spPr>
            <a:xfrm>
              <a:off x="1127759" y="1416974"/>
              <a:ext cx="548640" cy="330591"/>
            </a:xfrm>
            <a:prstGeom prst="rect">
              <a:avLst/>
            </a:prstGeom>
          </p:spPr>
        </p:pic>
        <p:sp>
          <p:nvSpPr>
            <p:cNvPr id="68" name="TextBox 67">
              <a:extLst>
                <a:ext uri="{FF2B5EF4-FFF2-40B4-BE49-F238E27FC236}">
                  <a16:creationId xmlns:a16="http://schemas.microsoft.com/office/drawing/2014/main" id="{ACF4237D-6D8B-4358-BA03-F48F8CFE52AE}"/>
                </a:ext>
              </a:extLst>
            </p:cNvPr>
            <p:cNvSpPr txBox="1"/>
            <p:nvPr/>
          </p:nvSpPr>
          <p:spPr>
            <a:xfrm>
              <a:off x="990599" y="1788725"/>
              <a:ext cx="822960" cy="182880"/>
            </a:xfrm>
            <a:prstGeom prst="rect">
              <a:avLst/>
            </a:prstGeom>
            <a:noFill/>
          </p:spPr>
          <p:txBody>
            <a:bodyPr wrap="none" lIns="0" tIns="0" rIns="0" bIns="0" rtlCol="0" anchor="t">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MFA</a:t>
              </a:r>
            </a:p>
          </p:txBody>
        </p:sp>
      </p:grpSp>
      <p:grpSp>
        <p:nvGrpSpPr>
          <p:cNvPr id="31" name="Group 30">
            <a:extLst>
              <a:ext uri="{FF2B5EF4-FFF2-40B4-BE49-F238E27FC236}">
                <a16:creationId xmlns:a16="http://schemas.microsoft.com/office/drawing/2014/main" id="{EB250D9E-7A6A-4D27-820C-C501F97B56EF}"/>
              </a:ext>
            </a:extLst>
          </p:cNvPr>
          <p:cNvGrpSpPr/>
          <p:nvPr/>
        </p:nvGrpSpPr>
        <p:grpSpPr>
          <a:xfrm>
            <a:off x="7317767" y="2502439"/>
            <a:ext cx="822960" cy="724987"/>
            <a:chOff x="3156055" y="884342"/>
            <a:chExt cx="822960" cy="724987"/>
          </a:xfrm>
        </p:grpSpPr>
        <p:pic>
          <p:nvPicPr>
            <p:cNvPr id="65" name="Graphic 64" descr="Connections">
              <a:extLst>
                <a:ext uri="{FF2B5EF4-FFF2-40B4-BE49-F238E27FC236}">
                  <a16:creationId xmlns:a16="http://schemas.microsoft.com/office/drawing/2014/main" id="{9BED2962-36B9-49FA-A998-FD166A21CB3F}"/>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3336368" y="884342"/>
              <a:ext cx="457200" cy="457200"/>
            </a:xfrm>
            <a:prstGeom prst="rect">
              <a:avLst/>
            </a:prstGeom>
          </p:spPr>
        </p:pic>
        <p:sp>
          <p:nvSpPr>
            <p:cNvPr id="66" name="TextBox 65">
              <a:extLst>
                <a:ext uri="{FF2B5EF4-FFF2-40B4-BE49-F238E27FC236}">
                  <a16:creationId xmlns:a16="http://schemas.microsoft.com/office/drawing/2014/main" id="{63E96339-B4EB-48DC-A81C-E3073E0F7511}"/>
                </a:ext>
              </a:extLst>
            </p:cNvPr>
            <p:cNvSpPr txBox="1"/>
            <p:nvPr/>
          </p:nvSpPr>
          <p:spPr>
            <a:xfrm>
              <a:off x="3156055" y="1335009"/>
              <a:ext cx="822960" cy="274320"/>
            </a:xfrm>
            <a:prstGeom prst="rect">
              <a:avLst/>
            </a:prstGeom>
            <a:noFill/>
          </p:spPr>
          <p:txBody>
            <a:bodyPr wrap="none" lIns="0" tIns="0" rIns="0" bIns="0" rtlCol="0" anchor="t">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Social</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Logon</a:t>
              </a:r>
            </a:p>
          </p:txBody>
        </p:sp>
      </p:grpSp>
      <p:grpSp>
        <p:nvGrpSpPr>
          <p:cNvPr id="48" name="Group 47">
            <a:extLst>
              <a:ext uri="{FF2B5EF4-FFF2-40B4-BE49-F238E27FC236}">
                <a16:creationId xmlns:a16="http://schemas.microsoft.com/office/drawing/2014/main" id="{C89FEB11-DD4E-43D0-9B67-BC377EAE944F}"/>
              </a:ext>
            </a:extLst>
          </p:cNvPr>
          <p:cNvGrpSpPr/>
          <p:nvPr/>
        </p:nvGrpSpPr>
        <p:grpSpPr>
          <a:xfrm>
            <a:off x="7315200" y="4332996"/>
            <a:ext cx="822960" cy="767543"/>
            <a:chOff x="1569422" y="3380845"/>
            <a:chExt cx="822960" cy="767543"/>
          </a:xfrm>
        </p:grpSpPr>
        <p:sp>
          <p:nvSpPr>
            <p:cNvPr id="49" name="TextBox 48">
              <a:extLst>
                <a:ext uri="{FF2B5EF4-FFF2-40B4-BE49-F238E27FC236}">
                  <a16:creationId xmlns:a16="http://schemas.microsoft.com/office/drawing/2014/main" id="{463B87AC-D8E7-4DA9-9697-468D9A8056FA}"/>
                </a:ext>
              </a:extLst>
            </p:cNvPr>
            <p:cNvSpPr txBox="1"/>
            <p:nvPr/>
          </p:nvSpPr>
          <p:spPr>
            <a:xfrm>
              <a:off x="1569422" y="3874068"/>
              <a:ext cx="822960" cy="274320"/>
            </a:xfrm>
            <a:prstGeom prst="rect">
              <a:avLst/>
            </a:prstGeom>
            <a:noFill/>
          </p:spPr>
          <p:txBody>
            <a:bodyPr wrap="none" lIns="0" tIns="0" rIns="0" bIns="0" rtlCol="0" anchor="t">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Adaptive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Security</a:t>
              </a:r>
            </a:p>
          </p:txBody>
        </p:sp>
        <p:grpSp>
          <p:nvGrpSpPr>
            <p:cNvPr id="50" name="Group 49">
              <a:extLst>
                <a:ext uri="{FF2B5EF4-FFF2-40B4-BE49-F238E27FC236}">
                  <a16:creationId xmlns:a16="http://schemas.microsoft.com/office/drawing/2014/main" id="{EB069F70-199C-4201-8FDC-F9BB8ACDF884}"/>
                </a:ext>
              </a:extLst>
            </p:cNvPr>
            <p:cNvGrpSpPr/>
            <p:nvPr/>
          </p:nvGrpSpPr>
          <p:grpSpPr>
            <a:xfrm>
              <a:off x="1747838" y="3380845"/>
              <a:ext cx="475433" cy="452403"/>
              <a:chOff x="1747838" y="3380845"/>
              <a:chExt cx="475433" cy="452403"/>
            </a:xfrm>
          </p:grpSpPr>
          <p:sp>
            <p:nvSpPr>
              <p:cNvPr id="51" name="Isosceles Triangle 50">
                <a:extLst>
                  <a:ext uri="{FF2B5EF4-FFF2-40B4-BE49-F238E27FC236}">
                    <a16:creationId xmlns:a16="http://schemas.microsoft.com/office/drawing/2014/main" id="{2FA60E91-F0C9-45DC-8148-1AD220BDEA9F}"/>
                  </a:ext>
                </a:extLst>
              </p:cNvPr>
              <p:cNvSpPr/>
              <p:nvPr/>
            </p:nvSpPr>
            <p:spPr>
              <a:xfrm>
                <a:off x="1828711" y="3466132"/>
                <a:ext cx="312623" cy="300973"/>
              </a:xfrm>
              <a:prstGeom prst="triangl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312D2A">
                      <a:lumMod val="75000"/>
                      <a:lumOff val="25000"/>
                    </a:srgbClr>
                  </a:solidFill>
                  <a:effectLst/>
                  <a:uLnTx/>
                  <a:uFillTx/>
                  <a:latin typeface="Oracle Sans Tab"/>
                  <a:ea typeface="+mn-ea"/>
                  <a:cs typeface="+mn-cs"/>
                </a:endParaRPr>
              </a:p>
            </p:txBody>
          </p:sp>
          <p:sp>
            <p:nvSpPr>
              <p:cNvPr id="52" name="Isosceles Triangle 51">
                <a:extLst>
                  <a:ext uri="{FF2B5EF4-FFF2-40B4-BE49-F238E27FC236}">
                    <a16:creationId xmlns:a16="http://schemas.microsoft.com/office/drawing/2014/main" id="{38E86B0B-7831-4E90-94E7-2795F21CD259}"/>
                  </a:ext>
                </a:extLst>
              </p:cNvPr>
              <p:cNvSpPr/>
              <p:nvPr/>
            </p:nvSpPr>
            <p:spPr>
              <a:xfrm>
                <a:off x="1880984" y="3380845"/>
                <a:ext cx="203700" cy="184077"/>
              </a:xfrm>
              <a:prstGeom prst="triangle">
                <a:avLst/>
              </a:prstGeom>
              <a:solidFill>
                <a:schemeClr val="tx1">
                  <a:lumMod val="75000"/>
                  <a:lumOff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54864"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CFBFA"/>
                    </a:solidFill>
                    <a:effectLst/>
                    <a:uLnTx/>
                    <a:uFillTx/>
                    <a:latin typeface="Oracle Sans Tab"/>
                    <a:ea typeface="+mn-ea"/>
                    <a:cs typeface="Oracle Sans" panose="020B0503020204020204" pitchFamily="34" charset="0"/>
                  </a:rPr>
                  <a:t>!</a:t>
                </a:r>
              </a:p>
            </p:txBody>
          </p:sp>
          <p:sp>
            <p:nvSpPr>
              <p:cNvPr id="53" name="Rectangle: Rounded Corners 52">
                <a:extLst>
                  <a:ext uri="{FF2B5EF4-FFF2-40B4-BE49-F238E27FC236}">
                    <a16:creationId xmlns:a16="http://schemas.microsoft.com/office/drawing/2014/main" id="{0AFEDF5C-DFB6-4852-8EBD-C22CE82D35DD}"/>
                  </a:ext>
                </a:extLst>
              </p:cNvPr>
              <p:cNvSpPr/>
              <p:nvPr/>
            </p:nvSpPr>
            <p:spPr>
              <a:xfrm>
                <a:off x="1747838" y="3660711"/>
                <a:ext cx="170846" cy="172537"/>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CFBFA"/>
                    </a:solidFill>
                    <a:effectLst/>
                    <a:uLnTx/>
                    <a:uFillTx/>
                    <a:latin typeface="Oracle Sans Tab"/>
                    <a:ea typeface="+mn-ea"/>
                    <a:cs typeface="Oracle Sans" panose="020B0503020204020204" pitchFamily="34" charset="0"/>
                  </a:rPr>
                  <a:t>?</a:t>
                </a:r>
              </a:p>
            </p:txBody>
          </p:sp>
          <p:sp>
            <p:nvSpPr>
              <p:cNvPr id="54" name="Oval 53">
                <a:extLst>
                  <a:ext uri="{FF2B5EF4-FFF2-40B4-BE49-F238E27FC236}">
                    <a16:creationId xmlns:a16="http://schemas.microsoft.com/office/drawing/2014/main" id="{62FCF4A0-E597-4D5E-86D4-1BB9E371647E}"/>
                  </a:ext>
                </a:extLst>
              </p:cNvPr>
              <p:cNvSpPr/>
              <p:nvPr/>
            </p:nvSpPr>
            <p:spPr>
              <a:xfrm>
                <a:off x="2066202" y="3666980"/>
                <a:ext cx="157069" cy="15706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CFBFA"/>
                    </a:solidFill>
                    <a:effectLst/>
                    <a:uLnTx/>
                    <a:uFillTx/>
                    <a:latin typeface="Oracle Sans Tab"/>
                    <a:ea typeface="+mn-ea"/>
                    <a:cs typeface="+mn-cs"/>
                    <a:sym typeface="Wingdings" panose="05000000000000000000" pitchFamily="2" charset="2"/>
                  </a:rPr>
                  <a:t></a:t>
                </a:r>
                <a:endParaRPr kumimoji="0" lang="en-US" sz="1100" b="0" i="0" u="none" strike="noStrike" kern="1200" cap="none" spc="0" normalizeH="0" baseline="0" noProof="0" dirty="0">
                  <a:ln>
                    <a:noFill/>
                  </a:ln>
                  <a:solidFill>
                    <a:srgbClr val="FCFBFA"/>
                  </a:solidFill>
                  <a:effectLst/>
                  <a:uLnTx/>
                  <a:uFillTx/>
                  <a:latin typeface="Oracle Sans Tab"/>
                  <a:ea typeface="+mn-ea"/>
                  <a:cs typeface="+mn-cs"/>
                </a:endParaRPr>
              </a:p>
            </p:txBody>
          </p:sp>
        </p:grpSp>
      </p:grpSp>
      <p:grpSp>
        <p:nvGrpSpPr>
          <p:cNvPr id="70" name="Group 69">
            <a:extLst>
              <a:ext uri="{FF2B5EF4-FFF2-40B4-BE49-F238E27FC236}">
                <a16:creationId xmlns:a16="http://schemas.microsoft.com/office/drawing/2014/main" id="{727C8288-265B-412F-8A61-EF4A893BA425}"/>
              </a:ext>
            </a:extLst>
          </p:cNvPr>
          <p:cNvGrpSpPr/>
          <p:nvPr/>
        </p:nvGrpSpPr>
        <p:grpSpPr>
          <a:xfrm>
            <a:off x="7321174" y="1565772"/>
            <a:ext cx="822960" cy="707379"/>
            <a:chOff x="8621224" y="1459953"/>
            <a:chExt cx="822960" cy="707379"/>
          </a:xfrm>
        </p:grpSpPr>
        <p:pic>
          <p:nvPicPr>
            <p:cNvPr id="71" name="Graphic 70" descr="Cycle with people">
              <a:extLst>
                <a:ext uri="{FF2B5EF4-FFF2-40B4-BE49-F238E27FC236}">
                  <a16:creationId xmlns:a16="http://schemas.microsoft.com/office/drawing/2014/main" id="{85470628-938C-47AC-99F9-C14CE2D4C19D}"/>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8800574" y="1459953"/>
              <a:ext cx="457200" cy="457200"/>
            </a:xfrm>
            <a:prstGeom prst="rect">
              <a:avLst/>
            </a:prstGeom>
          </p:spPr>
        </p:pic>
        <p:sp>
          <p:nvSpPr>
            <p:cNvPr id="72" name="TextBox 71">
              <a:extLst>
                <a:ext uri="{FF2B5EF4-FFF2-40B4-BE49-F238E27FC236}">
                  <a16:creationId xmlns:a16="http://schemas.microsoft.com/office/drawing/2014/main" id="{CDC90D4F-D3D5-4FED-A909-A2B91D4AD02C}"/>
                </a:ext>
              </a:extLst>
            </p:cNvPr>
            <p:cNvSpPr txBox="1"/>
            <p:nvPr/>
          </p:nvSpPr>
          <p:spPr>
            <a:xfrm>
              <a:off x="8621224" y="1893012"/>
              <a:ext cx="822960" cy="274320"/>
            </a:xfrm>
            <a:prstGeom prst="rect">
              <a:avLst/>
            </a:prstGeom>
            <a:noFill/>
          </p:spPr>
          <p:txBody>
            <a:bodyPr wrap="none" lIns="0" tIns="0" rIns="0" bIns="0" rtlCol="0" anchor="t">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Federated</a:t>
              </a:r>
              <a:b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b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SSO</a:t>
              </a:r>
            </a:p>
          </p:txBody>
        </p:sp>
      </p:grpSp>
    </p:spTree>
    <p:extLst>
      <p:ext uri="{BB962C8B-B14F-4D97-AF65-F5344CB8AC3E}">
        <p14:creationId xmlns:p14="http://schemas.microsoft.com/office/powerpoint/2010/main" val="37188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3073F41A-7EE3-4CC7-AB65-F24E061A1093}"/>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08316" y="2071836"/>
            <a:ext cx="8791107" cy="3823094"/>
          </a:xfrm>
          <a:prstGeom prst="rect">
            <a:avLst/>
          </a:prstGeom>
          <a:effectLst/>
        </p:spPr>
      </p:pic>
      <p:sp>
        <p:nvSpPr>
          <p:cNvPr id="120" name="Oval 119">
            <a:extLst>
              <a:ext uri="{FF2B5EF4-FFF2-40B4-BE49-F238E27FC236}">
                <a16:creationId xmlns:a16="http://schemas.microsoft.com/office/drawing/2014/main" id="{3181BA8F-8140-4E88-8EFE-53850DE35339}"/>
              </a:ext>
            </a:extLst>
          </p:cNvPr>
          <p:cNvSpPr/>
          <p:nvPr/>
        </p:nvSpPr>
        <p:spPr>
          <a:xfrm>
            <a:off x="2449111" y="2616246"/>
            <a:ext cx="2468880" cy="2468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AD20C9F-A4E6-463C-B2EF-3A77262D2319}"/>
              </a:ext>
            </a:extLst>
          </p:cNvPr>
          <p:cNvSpPr>
            <a:spLocks noGrp="1"/>
          </p:cNvSpPr>
          <p:nvPr>
            <p:ph type="title"/>
          </p:nvPr>
        </p:nvSpPr>
        <p:spPr/>
        <p:txBody>
          <a:bodyPr/>
          <a:lstStyle/>
          <a:p>
            <a:r>
              <a:rPr lang="en-US" dirty="0"/>
              <a:t>Inbound Authentication and SSO</a:t>
            </a:r>
          </a:p>
        </p:txBody>
      </p:sp>
      <p:sp>
        <p:nvSpPr>
          <p:cNvPr id="4" name="Footer Placeholder 3">
            <a:extLst>
              <a:ext uri="{FF2B5EF4-FFF2-40B4-BE49-F238E27FC236}">
                <a16:creationId xmlns:a16="http://schemas.microsoft.com/office/drawing/2014/main" id="{EFF24BE9-8EC4-4471-85D3-7701DD31C65E}"/>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5" name="Slide Number Placeholder 4">
            <a:extLst>
              <a:ext uri="{FF2B5EF4-FFF2-40B4-BE49-F238E27FC236}">
                <a16:creationId xmlns:a16="http://schemas.microsoft.com/office/drawing/2014/main" id="{9619D71D-5B3E-4BBE-9416-4E2CA8BBEEE0}"/>
              </a:ext>
            </a:extLst>
          </p:cNvPr>
          <p:cNvSpPr>
            <a:spLocks noGrp="1"/>
          </p:cNvSpPr>
          <p:nvPr>
            <p:ph type="sldNum" sz="quarter" idx="12"/>
          </p:nvPr>
        </p:nvSpPr>
        <p:spPr/>
        <p:txBody>
          <a:bodyPr/>
          <a:lstStyle/>
          <a:p>
            <a:fld id="{345D60D9-5372-5F40-9443-0F9AE5BDC3C8}" type="slidenum">
              <a:rPr lang="en-US" smtClean="0"/>
              <a:pPr/>
              <a:t>24</a:t>
            </a:fld>
            <a:endParaRPr lang="en-US" dirty="0"/>
          </a:p>
        </p:txBody>
      </p:sp>
      <p:sp>
        <p:nvSpPr>
          <p:cNvPr id="79" name="TextBox 78">
            <a:extLst>
              <a:ext uri="{FF2B5EF4-FFF2-40B4-BE49-F238E27FC236}">
                <a16:creationId xmlns:a16="http://schemas.microsoft.com/office/drawing/2014/main" id="{1FF6AF2C-E7CC-4950-9CA4-4DB2E8CF441A}"/>
              </a:ext>
            </a:extLst>
          </p:cNvPr>
          <p:cNvSpPr txBox="1"/>
          <p:nvPr/>
        </p:nvSpPr>
        <p:spPr>
          <a:xfrm>
            <a:off x="2025181" y="2517357"/>
            <a:ext cx="890279" cy="311075"/>
          </a:xfrm>
          <a:prstGeom prst="rect">
            <a:avLst/>
          </a:prstGeom>
          <a:noFill/>
        </p:spPr>
        <p:txBody>
          <a:bodyPr wrap="square" rtlCol="0" anchor="ctr">
            <a:noAutofit/>
          </a:bodyPr>
          <a:lstStyle/>
          <a:p>
            <a:r>
              <a:rPr lang="en-US" sz="900" dirty="0">
                <a:solidFill>
                  <a:schemeClr val="tx2">
                    <a:lumMod val="75000"/>
                    <a:lumOff val="25000"/>
                  </a:schemeClr>
                </a:solidFill>
              </a:rPr>
              <a:t>Device Trust</a:t>
            </a:r>
            <a:endParaRPr lang="en-US" sz="900" strike="sngStrike" dirty="0">
              <a:solidFill>
                <a:schemeClr val="tx2">
                  <a:lumMod val="75000"/>
                  <a:lumOff val="25000"/>
                </a:schemeClr>
              </a:solidFill>
            </a:endParaRPr>
          </a:p>
        </p:txBody>
      </p:sp>
      <p:grpSp>
        <p:nvGrpSpPr>
          <p:cNvPr id="13" name="Group 12">
            <a:extLst>
              <a:ext uri="{FF2B5EF4-FFF2-40B4-BE49-F238E27FC236}">
                <a16:creationId xmlns:a16="http://schemas.microsoft.com/office/drawing/2014/main" id="{91083F67-1992-42B4-8426-400002A6C580}"/>
              </a:ext>
            </a:extLst>
          </p:cNvPr>
          <p:cNvGrpSpPr/>
          <p:nvPr/>
        </p:nvGrpSpPr>
        <p:grpSpPr>
          <a:xfrm>
            <a:off x="2652920" y="3908002"/>
            <a:ext cx="715160" cy="760837"/>
            <a:chOff x="1731576" y="5071054"/>
            <a:chExt cx="715160" cy="760837"/>
          </a:xfrm>
        </p:grpSpPr>
        <p:grpSp>
          <p:nvGrpSpPr>
            <p:cNvPr id="87" name="Group 86">
              <a:extLst>
                <a:ext uri="{FF2B5EF4-FFF2-40B4-BE49-F238E27FC236}">
                  <a16:creationId xmlns:a16="http://schemas.microsoft.com/office/drawing/2014/main" id="{86E8865A-4AAA-47D6-A606-3D04B375C707}"/>
                </a:ext>
              </a:extLst>
            </p:cNvPr>
            <p:cNvGrpSpPr/>
            <p:nvPr/>
          </p:nvGrpSpPr>
          <p:grpSpPr>
            <a:xfrm>
              <a:off x="1791254" y="5071054"/>
              <a:ext cx="582843" cy="635162"/>
              <a:chOff x="11128158" y="3991725"/>
              <a:chExt cx="582945" cy="635162"/>
            </a:xfrm>
          </p:grpSpPr>
          <p:sp>
            <p:nvSpPr>
              <p:cNvPr id="88" name="Rectangle 87">
                <a:extLst>
                  <a:ext uri="{FF2B5EF4-FFF2-40B4-BE49-F238E27FC236}">
                    <a16:creationId xmlns:a16="http://schemas.microsoft.com/office/drawing/2014/main" id="{E0E6E2ED-92F8-4E99-A40F-534BC4FA0145}"/>
                  </a:ext>
                </a:extLst>
              </p:cNvPr>
              <p:cNvSpPr/>
              <p:nvPr/>
            </p:nvSpPr>
            <p:spPr>
              <a:xfrm>
                <a:off x="11127611" y="3991725"/>
                <a:ext cx="582714" cy="63500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Oracle Sans"/>
                    <a:cs typeface="Arial" panose="020B0604020202020204" pitchFamily="34" charset="0"/>
                  </a:defRPr>
                </a:lvl1pPr>
                <a:lvl2pPr marL="742950" indent="-285750">
                  <a:defRPr>
                    <a:solidFill>
                      <a:schemeClr val="tx1"/>
                    </a:solidFill>
                    <a:latin typeface="Oracle Sans"/>
                    <a:cs typeface="Arial" panose="020B0604020202020204" pitchFamily="34" charset="0"/>
                  </a:defRPr>
                </a:lvl2pPr>
                <a:lvl3pPr marL="1143000" indent="-228600">
                  <a:defRPr>
                    <a:solidFill>
                      <a:schemeClr val="tx1"/>
                    </a:solidFill>
                    <a:latin typeface="Oracle Sans"/>
                    <a:cs typeface="Arial" panose="020B0604020202020204" pitchFamily="34" charset="0"/>
                  </a:defRPr>
                </a:lvl3pPr>
                <a:lvl4pPr marL="1600200" indent="-228600">
                  <a:defRPr>
                    <a:solidFill>
                      <a:schemeClr val="tx1"/>
                    </a:solidFill>
                    <a:latin typeface="Oracle Sans"/>
                    <a:cs typeface="Arial" panose="020B0604020202020204" pitchFamily="34" charset="0"/>
                  </a:defRPr>
                </a:lvl4pPr>
                <a:lvl5pPr marL="2057400" indent="-228600">
                  <a:defRPr>
                    <a:solidFill>
                      <a:schemeClr val="tx1"/>
                    </a:solidFill>
                    <a:latin typeface="Oracle Sans"/>
                    <a:cs typeface="Arial" panose="020B0604020202020204" pitchFamily="34" charset="0"/>
                  </a:defRPr>
                </a:lvl5pPr>
                <a:lvl6pPr marL="2514600" indent="-228600" fontAlgn="base">
                  <a:spcBef>
                    <a:spcPct val="0"/>
                  </a:spcBef>
                  <a:spcAft>
                    <a:spcPct val="0"/>
                  </a:spcAft>
                  <a:defRPr>
                    <a:solidFill>
                      <a:schemeClr val="tx1"/>
                    </a:solidFill>
                    <a:latin typeface="Oracle Sans"/>
                    <a:cs typeface="Arial" panose="020B0604020202020204" pitchFamily="34" charset="0"/>
                  </a:defRPr>
                </a:lvl6pPr>
                <a:lvl7pPr marL="2971800" indent="-228600" fontAlgn="base">
                  <a:spcBef>
                    <a:spcPct val="0"/>
                  </a:spcBef>
                  <a:spcAft>
                    <a:spcPct val="0"/>
                  </a:spcAft>
                  <a:defRPr>
                    <a:solidFill>
                      <a:schemeClr val="tx1"/>
                    </a:solidFill>
                    <a:latin typeface="Oracle Sans"/>
                    <a:cs typeface="Arial" panose="020B0604020202020204" pitchFamily="34" charset="0"/>
                  </a:defRPr>
                </a:lvl7pPr>
                <a:lvl8pPr marL="3429000" indent="-228600" fontAlgn="base">
                  <a:spcBef>
                    <a:spcPct val="0"/>
                  </a:spcBef>
                  <a:spcAft>
                    <a:spcPct val="0"/>
                  </a:spcAft>
                  <a:defRPr>
                    <a:solidFill>
                      <a:schemeClr val="tx1"/>
                    </a:solidFill>
                    <a:latin typeface="Oracle Sans"/>
                    <a:cs typeface="Arial" panose="020B0604020202020204" pitchFamily="34" charset="0"/>
                  </a:defRPr>
                </a:lvl8pPr>
                <a:lvl9pPr marL="3886200" indent="-228600" fontAlgn="base">
                  <a:spcBef>
                    <a:spcPct val="0"/>
                  </a:spcBef>
                  <a:spcAft>
                    <a:spcPct val="0"/>
                  </a:spcAft>
                  <a:defRPr>
                    <a:solidFill>
                      <a:schemeClr val="tx1"/>
                    </a:solidFill>
                    <a:latin typeface="Oracle Sans"/>
                    <a:cs typeface="Arial" panose="020B0604020202020204" pitchFamily="34" charset="0"/>
                  </a:defRPr>
                </a:lvl9pPr>
              </a:lstStyle>
              <a:p>
                <a:pPr algn="ctr" eaLnBrk="1" hangingPunct="1">
                  <a:lnSpc>
                    <a:spcPct val="90000"/>
                  </a:lnSpc>
                </a:pPr>
                <a:endParaRPr lang="en-US" altLang="en-US">
                  <a:solidFill>
                    <a:schemeClr val="tx2"/>
                  </a:solidFill>
                </a:endParaRPr>
              </a:p>
            </p:txBody>
          </p:sp>
          <p:grpSp>
            <p:nvGrpSpPr>
              <p:cNvPr id="89" name="Group 63">
                <a:extLst>
                  <a:ext uri="{FF2B5EF4-FFF2-40B4-BE49-F238E27FC236}">
                    <a16:creationId xmlns:a16="http://schemas.microsoft.com/office/drawing/2014/main" id="{3937959D-1C0D-4ECE-80CE-3ABBD5C5C143}"/>
                  </a:ext>
                </a:extLst>
              </p:cNvPr>
              <p:cNvGrpSpPr/>
              <p:nvPr/>
            </p:nvGrpSpPr>
            <p:grpSpPr>
              <a:xfrm>
                <a:off x="11203528" y="4092249"/>
                <a:ext cx="447425" cy="448738"/>
                <a:chOff x="4389390" y="3920139"/>
                <a:chExt cx="541337" cy="542925"/>
              </a:xfrm>
            </p:grpSpPr>
            <p:sp>
              <p:nvSpPr>
                <p:cNvPr id="90" name="Freeform 12">
                  <a:extLst>
                    <a:ext uri="{FF2B5EF4-FFF2-40B4-BE49-F238E27FC236}">
                      <a16:creationId xmlns:a16="http://schemas.microsoft.com/office/drawing/2014/main" id="{20320E6A-588D-46B9-9248-BCBF895023A7}"/>
                    </a:ext>
                  </a:extLst>
                </p:cNvPr>
                <p:cNvSpPr>
                  <a:spLocks noChangeArrowheads="1"/>
                </p:cNvSpPr>
                <p:nvPr/>
              </p:nvSpPr>
              <p:spPr bwMode="auto">
                <a:xfrm>
                  <a:off x="4389748" y="3919521"/>
                  <a:ext cx="539812" cy="242009"/>
                </a:xfrm>
                <a:custGeom>
                  <a:avLst/>
                  <a:gdLst>
                    <a:gd name="T0" fmla="*/ 718 w 1500"/>
                    <a:gd name="T1" fmla="*/ 671 h 672"/>
                    <a:gd name="T2" fmla="*/ 718 w 1500"/>
                    <a:gd name="T3" fmla="*/ 485 h 672"/>
                    <a:gd name="T4" fmla="*/ 603 w 1500"/>
                    <a:gd name="T5" fmla="*/ 485 h 672"/>
                    <a:gd name="T6" fmla="*/ 603 w 1500"/>
                    <a:gd name="T7" fmla="*/ 199 h 672"/>
                    <a:gd name="T8" fmla="*/ 888 w 1500"/>
                    <a:gd name="T9" fmla="*/ 199 h 672"/>
                    <a:gd name="T10" fmla="*/ 888 w 1500"/>
                    <a:gd name="T11" fmla="*/ 485 h 672"/>
                    <a:gd name="T12" fmla="*/ 773 w 1500"/>
                    <a:gd name="T13" fmla="*/ 485 h 672"/>
                    <a:gd name="T14" fmla="*/ 773 w 1500"/>
                    <a:gd name="T15" fmla="*/ 671 h 672"/>
                    <a:gd name="T16" fmla="*/ 1499 w 1500"/>
                    <a:gd name="T17" fmla="*/ 671 h 672"/>
                    <a:gd name="T18" fmla="*/ 749 w 1500"/>
                    <a:gd name="T19" fmla="*/ 0 h 672"/>
                    <a:gd name="T20" fmla="*/ 0 w 1500"/>
                    <a:gd name="T21" fmla="*/ 671 h 672"/>
                    <a:gd name="T22" fmla="*/ 718 w 1500"/>
                    <a:gd name="T23" fmla="*/ 671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00" h="672">
                      <a:moveTo>
                        <a:pt x="718" y="671"/>
                      </a:moveTo>
                      <a:lnTo>
                        <a:pt x="718" y="485"/>
                      </a:lnTo>
                      <a:lnTo>
                        <a:pt x="603" y="485"/>
                      </a:lnTo>
                      <a:lnTo>
                        <a:pt x="603" y="199"/>
                      </a:lnTo>
                      <a:lnTo>
                        <a:pt x="888" y="199"/>
                      </a:lnTo>
                      <a:lnTo>
                        <a:pt x="888" y="485"/>
                      </a:lnTo>
                      <a:lnTo>
                        <a:pt x="773" y="485"/>
                      </a:lnTo>
                      <a:lnTo>
                        <a:pt x="773" y="671"/>
                      </a:lnTo>
                      <a:lnTo>
                        <a:pt x="1499" y="671"/>
                      </a:lnTo>
                      <a:cubicBezTo>
                        <a:pt x="1457" y="293"/>
                        <a:pt x="1137" y="0"/>
                        <a:pt x="749" y="0"/>
                      </a:cubicBezTo>
                      <a:cubicBezTo>
                        <a:pt x="362" y="0"/>
                        <a:pt x="42" y="293"/>
                        <a:pt x="0" y="671"/>
                      </a:cubicBezTo>
                      <a:lnTo>
                        <a:pt x="718" y="671"/>
                      </a:lnTo>
                    </a:path>
                  </a:pathLst>
                </a:custGeom>
                <a:solidFill>
                  <a:schemeClr val="tx1"/>
                </a:solidFill>
                <a:ln>
                  <a:noFill/>
                </a:ln>
                <a:effectLst/>
              </p:spPr>
              <p:txBody>
                <a:bodyPr wrap="none" anchor="ctr"/>
                <a:lstStyle/>
                <a:p>
                  <a:pPr eaLnBrk="1" fontAlgn="auto" hangingPunct="1">
                    <a:spcBef>
                      <a:spcPct val="0"/>
                    </a:spcBef>
                    <a:spcAft>
                      <a:spcPct val="0"/>
                    </a:spcAft>
                    <a:defRPr/>
                  </a:pPr>
                  <a:endParaRPr lang="en-US">
                    <a:solidFill>
                      <a:schemeClr val="tx2"/>
                    </a:solidFill>
                    <a:latin typeface="+mn-lt"/>
                    <a:cs typeface="+mn-cs"/>
                  </a:endParaRPr>
                </a:p>
              </p:txBody>
            </p:sp>
            <p:sp>
              <p:nvSpPr>
                <p:cNvPr id="91" name="Freeform 13">
                  <a:extLst>
                    <a:ext uri="{FF2B5EF4-FFF2-40B4-BE49-F238E27FC236}">
                      <a16:creationId xmlns:a16="http://schemas.microsoft.com/office/drawing/2014/main" id="{5FE997F6-9411-49D1-B199-412C077DF042}"/>
                    </a:ext>
                  </a:extLst>
                </p:cNvPr>
                <p:cNvSpPr>
                  <a:spLocks noChangeArrowheads="1"/>
                </p:cNvSpPr>
                <p:nvPr/>
              </p:nvSpPr>
              <p:spPr bwMode="auto">
                <a:xfrm>
                  <a:off x="4387827" y="4182657"/>
                  <a:ext cx="541734" cy="280423"/>
                </a:xfrm>
                <a:custGeom>
                  <a:avLst/>
                  <a:gdLst>
                    <a:gd name="T0" fmla="*/ 1094 w 1504"/>
                    <a:gd name="T1" fmla="*/ 0 h 779"/>
                    <a:gd name="T2" fmla="*/ 1094 w 1504"/>
                    <a:gd name="T3" fmla="*/ 202 h 779"/>
                    <a:gd name="T4" fmla="*/ 1210 w 1504"/>
                    <a:gd name="T5" fmla="*/ 202 h 779"/>
                    <a:gd name="T6" fmla="*/ 1210 w 1504"/>
                    <a:gd name="T7" fmla="*/ 487 h 779"/>
                    <a:gd name="T8" fmla="*/ 924 w 1504"/>
                    <a:gd name="T9" fmla="*/ 487 h 779"/>
                    <a:gd name="T10" fmla="*/ 924 w 1504"/>
                    <a:gd name="T11" fmla="*/ 202 h 779"/>
                    <a:gd name="T12" fmla="*/ 1039 w 1504"/>
                    <a:gd name="T13" fmla="*/ 202 h 779"/>
                    <a:gd name="T14" fmla="*/ 1039 w 1504"/>
                    <a:gd name="T15" fmla="*/ 0 h 779"/>
                    <a:gd name="T16" fmla="*/ 469 w 1504"/>
                    <a:gd name="T17" fmla="*/ 0 h 779"/>
                    <a:gd name="T18" fmla="*/ 469 w 1504"/>
                    <a:gd name="T19" fmla="*/ 202 h 779"/>
                    <a:gd name="T20" fmla="*/ 584 w 1504"/>
                    <a:gd name="T21" fmla="*/ 202 h 779"/>
                    <a:gd name="T22" fmla="*/ 584 w 1504"/>
                    <a:gd name="T23" fmla="*/ 487 h 779"/>
                    <a:gd name="T24" fmla="*/ 298 w 1504"/>
                    <a:gd name="T25" fmla="*/ 487 h 779"/>
                    <a:gd name="T26" fmla="*/ 298 w 1504"/>
                    <a:gd name="T27" fmla="*/ 202 h 779"/>
                    <a:gd name="T28" fmla="*/ 414 w 1504"/>
                    <a:gd name="T29" fmla="*/ 202 h 779"/>
                    <a:gd name="T30" fmla="*/ 414 w 1504"/>
                    <a:gd name="T31" fmla="*/ 0 h 779"/>
                    <a:gd name="T32" fmla="*/ 2 w 1504"/>
                    <a:gd name="T33" fmla="*/ 0 h 779"/>
                    <a:gd name="T34" fmla="*/ 0 w 1504"/>
                    <a:gd name="T35" fmla="*/ 26 h 779"/>
                    <a:gd name="T36" fmla="*/ 751 w 1504"/>
                    <a:gd name="T37" fmla="*/ 778 h 779"/>
                    <a:gd name="T38" fmla="*/ 1503 w 1504"/>
                    <a:gd name="T39" fmla="*/ 26 h 779"/>
                    <a:gd name="T40" fmla="*/ 1501 w 1504"/>
                    <a:gd name="T41" fmla="*/ 0 h 779"/>
                    <a:gd name="T42" fmla="*/ 1094 w 1504"/>
                    <a:gd name="T43" fmla="*/ 0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04" h="779">
                      <a:moveTo>
                        <a:pt x="1094" y="0"/>
                      </a:moveTo>
                      <a:lnTo>
                        <a:pt x="1094" y="202"/>
                      </a:lnTo>
                      <a:lnTo>
                        <a:pt x="1210" y="202"/>
                      </a:lnTo>
                      <a:lnTo>
                        <a:pt x="1210" y="487"/>
                      </a:lnTo>
                      <a:lnTo>
                        <a:pt x="924" y="487"/>
                      </a:lnTo>
                      <a:lnTo>
                        <a:pt x="924" y="202"/>
                      </a:lnTo>
                      <a:lnTo>
                        <a:pt x="1039" y="202"/>
                      </a:lnTo>
                      <a:lnTo>
                        <a:pt x="1039" y="0"/>
                      </a:lnTo>
                      <a:lnTo>
                        <a:pt x="469" y="0"/>
                      </a:lnTo>
                      <a:lnTo>
                        <a:pt x="469" y="202"/>
                      </a:lnTo>
                      <a:lnTo>
                        <a:pt x="584" y="202"/>
                      </a:lnTo>
                      <a:lnTo>
                        <a:pt x="584" y="487"/>
                      </a:lnTo>
                      <a:lnTo>
                        <a:pt x="298" y="487"/>
                      </a:lnTo>
                      <a:lnTo>
                        <a:pt x="298" y="202"/>
                      </a:lnTo>
                      <a:lnTo>
                        <a:pt x="414" y="202"/>
                      </a:lnTo>
                      <a:lnTo>
                        <a:pt x="414" y="0"/>
                      </a:lnTo>
                      <a:lnTo>
                        <a:pt x="2" y="0"/>
                      </a:lnTo>
                      <a:cubicBezTo>
                        <a:pt x="2" y="8"/>
                        <a:pt x="0" y="18"/>
                        <a:pt x="0" y="26"/>
                      </a:cubicBezTo>
                      <a:cubicBezTo>
                        <a:pt x="0" y="443"/>
                        <a:pt x="338" y="778"/>
                        <a:pt x="751" y="778"/>
                      </a:cubicBezTo>
                      <a:cubicBezTo>
                        <a:pt x="1168" y="778"/>
                        <a:pt x="1503" y="440"/>
                        <a:pt x="1503" y="26"/>
                      </a:cubicBezTo>
                      <a:cubicBezTo>
                        <a:pt x="1503" y="15"/>
                        <a:pt x="1503" y="8"/>
                        <a:pt x="1501" y="0"/>
                      </a:cubicBezTo>
                      <a:lnTo>
                        <a:pt x="1094" y="0"/>
                      </a:lnTo>
                    </a:path>
                  </a:pathLst>
                </a:custGeom>
                <a:solidFill>
                  <a:schemeClr val="tx1"/>
                </a:solidFill>
                <a:ln>
                  <a:noFill/>
                </a:ln>
                <a:effectLst/>
              </p:spPr>
              <p:txBody>
                <a:bodyPr wrap="none" anchor="ctr"/>
                <a:lstStyle/>
                <a:p>
                  <a:pPr eaLnBrk="1" fontAlgn="auto" hangingPunct="1">
                    <a:spcBef>
                      <a:spcPct val="0"/>
                    </a:spcBef>
                    <a:spcAft>
                      <a:spcPct val="0"/>
                    </a:spcAft>
                    <a:defRPr/>
                  </a:pPr>
                  <a:endParaRPr lang="en-US">
                    <a:solidFill>
                      <a:schemeClr val="tx2"/>
                    </a:solidFill>
                    <a:latin typeface="+mn-lt"/>
                    <a:cs typeface="+mn-cs"/>
                  </a:endParaRPr>
                </a:p>
              </p:txBody>
            </p:sp>
          </p:grpSp>
        </p:grpSp>
        <p:sp>
          <p:nvSpPr>
            <p:cNvPr id="92" name="TextBox 91">
              <a:extLst>
                <a:ext uri="{FF2B5EF4-FFF2-40B4-BE49-F238E27FC236}">
                  <a16:creationId xmlns:a16="http://schemas.microsoft.com/office/drawing/2014/main" id="{F46F01DF-B2D7-4BAB-8067-A345E6A8B5CF}"/>
                </a:ext>
              </a:extLst>
            </p:cNvPr>
            <p:cNvSpPr txBox="1"/>
            <p:nvPr/>
          </p:nvSpPr>
          <p:spPr>
            <a:xfrm>
              <a:off x="1731576" y="5598108"/>
              <a:ext cx="715160" cy="233783"/>
            </a:xfrm>
            <a:prstGeom prst="rect">
              <a:avLst/>
            </a:prstGeom>
            <a:noFill/>
          </p:spPr>
          <p:txBody>
            <a:bodyPr wrap="square" rtlCol="0" anchor="ctr">
              <a:noAutofit/>
            </a:bodyPr>
            <a:lstStyle/>
            <a:p>
              <a:pPr algn="ctr"/>
              <a:r>
                <a:rPr lang="en-US" sz="1000" dirty="0"/>
                <a:t>Network</a:t>
              </a:r>
            </a:p>
          </p:txBody>
        </p:sp>
      </p:grpSp>
      <p:grpSp>
        <p:nvGrpSpPr>
          <p:cNvPr id="21" name="Group 20">
            <a:extLst>
              <a:ext uri="{FF2B5EF4-FFF2-40B4-BE49-F238E27FC236}">
                <a16:creationId xmlns:a16="http://schemas.microsoft.com/office/drawing/2014/main" id="{ACBF6CA8-4A8F-42EC-9B8D-7966517F3232}"/>
              </a:ext>
            </a:extLst>
          </p:cNvPr>
          <p:cNvGrpSpPr/>
          <p:nvPr/>
        </p:nvGrpSpPr>
        <p:grpSpPr>
          <a:xfrm>
            <a:off x="2306698" y="3125327"/>
            <a:ext cx="1102281" cy="701759"/>
            <a:chOff x="782266" y="3638576"/>
            <a:chExt cx="1102281" cy="701759"/>
          </a:xfrm>
        </p:grpSpPr>
        <p:pic>
          <p:nvPicPr>
            <p:cNvPr id="19" name="Graphic 18" descr="User">
              <a:extLst>
                <a:ext uri="{FF2B5EF4-FFF2-40B4-BE49-F238E27FC236}">
                  <a16:creationId xmlns:a16="http://schemas.microsoft.com/office/drawing/2014/main" id="{AF4DA93F-7818-49DF-AD19-1A97021A9A4A}"/>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97841" y="3638576"/>
              <a:ext cx="474673" cy="474673"/>
            </a:xfrm>
            <a:prstGeom prst="rect">
              <a:avLst/>
            </a:prstGeom>
          </p:spPr>
        </p:pic>
        <p:sp>
          <p:nvSpPr>
            <p:cNvPr id="94" name="TextBox 93">
              <a:extLst>
                <a:ext uri="{FF2B5EF4-FFF2-40B4-BE49-F238E27FC236}">
                  <a16:creationId xmlns:a16="http://schemas.microsoft.com/office/drawing/2014/main" id="{4140CDE1-34A0-499C-8AD0-DA56930BD707}"/>
                </a:ext>
              </a:extLst>
            </p:cNvPr>
            <p:cNvSpPr txBox="1"/>
            <p:nvPr/>
          </p:nvSpPr>
          <p:spPr>
            <a:xfrm>
              <a:off x="782266" y="4088015"/>
              <a:ext cx="1102281" cy="252320"/>
            </a:xfrm>
            <a:prstGeom prst="rect">
              <a:avLst/>
            </a:prstGeom>
            <a:noFill/>
          </p:spPr>
          <p:txBody>
            <a:bodyPr wrap="square" rtlCol="0" anchor="ctr">
              <a:noAutofit/>
            </a:bodyPr>
            <a:lstStyle/>
            <a:p>
              <a:pPr algn="ctr">
                <a:lnSpc>
                  <a:spcPct val="90000"/>
                </a:lnSpc>
              </a:pPr>
              <a:r>
                <a:rPr lang="en-US" sz="1000" dirty="0"/>
                <a:t>User</a:t>
              </a:r>
            </a:p>
            <a:p>
              <a:pPr algn="ctr">
                <a:lnSpc>
                  <a:spcPct val="90000"/>
                </a:lnSpc>
              </a:pPr>
              <a:r>
                <a:rPr lang="en-US" sz="1000" dirty="0"/>
                <a:t>Behavior</a:t>
              </a:r>
            </a:p>
          </p:txBody>
        </p:sp>
      </p:grpSp>
      <p:grpSp>
        <p:nvGrpSpPr>
          <p:cNvPr id="27" name="Group 26">
            <a:extLst>
              <a:ext uri="{FF2B5EF4-FFF2-40B4-BE49-F238E27FC236}">
                <a16:creationId xmlns:a16="http://schemas.microsoft.com/office/drawing/2014/main" id="{E347DB88-1D38-4995-BFB8-06639587B85A}"/>
              </a:ext>
            </a:extLst>
          </p:cNvPr>
          <p:cNvGrpSpPr/>
          <p:nvPr/>
        </p:nvGrpSpPr>
        <p:grpSpPr>
          <a:xfrm>
            <a:off x="3175901" y="2738447"/>
            <a:ext cx="645372" cy="657535"/>
            <a:chOff x="978059" y="1640053"/>
            <a:chExt cx="645372" cy="657535"/>
          </a:xfrm>
        </p:grpSpPr>
        <p:grpSp>
          <p:nvGrpSpPr>
            <p:cNvPr id="26" name="Group 25">
              <a:extLst>
                <a:ext uri="{FF2B5EF4-FFF2-40B4-BE49-F238E27FC236}">
                  <a16:creationId xmlns:a16="http://schemas.microsoft.com/office/drawing/2014/main" id="{D71253EE-BAAD-4F28-B341-8A3831548D5E}"/>
                </a:ext>
              </a:extLst>
            </p:cNvPr>
            <p:cNvGrpSpPr/>
            <p:nvPr/>
          </p:nvGrpSpPr>
          <p:grpSpPr>
            <a:xfrm>
              <a:off x="978059" y="1640053"/>
              <a:ext cx="645372" cy="486097"/>
              <a:chOff x="978059" y="1640053"/>
              <a:chExt cx="645372" cy="486097"/>
            </a:xfrm>
          </p:grpSpPr>
          <p:pic>
            <p:nvPicPr>
              <p:cNvPr id="7" name="Graphic 6" descr="Smart Phone">
                <a:extLst>
                  <a:ext uri="{FF2B5EF4-FFF2-40B4-BE49-F238E27FC236}">
                    <a16:creationId xmlns:a16="http://schemas.microsoft.com/office/drawing/2014/main" id="{9D4A3216-14B5-4FF6-A04A-4629A3962E68}"/>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978059" y="1640053"/>
                <a:ext cx="299399" cy="299399"/>
              </a:xfrm>
              <a:prstGeom prst="rect">
                <a:avLst/>
              </a:prstGeom>
            </p:spPr>
          </p:pic>
          <p:pic>
            <p:nvPicPr>
              <p:cNvPr id="9" name="Graphic 8" descr="Laptop">
                <a:extLst>
                  <a:ext uri="{FF2B5EF4-FFF2-40B4-BE49-F238E27FC236}">
                    <a16:creationId xmlns:a16="http://schemas.microsoft.com/office/drawing/2014/main" id="{15F480D7-9D26-4E91-B154-26C530ED47A3}"/>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1183967" y="1686686"/>
                <a:ext cx="439464" cy="439464"/>
              </a:xfrm>
              <a:prstGeom prst="rect">
                <a:avLst/>
              </a:prstGeom>
            </p:spPr>
          </p:pic>
        </p:grpSp>
        <p:sp>
          <p:nvSpPr>
            <p:cNvPr id="95" name="TextBox 94">
              <a:extLst>
                <a:ext uri="{FF2B5EF4-FFF2-40B4-BE49-F238E27FC236}">
                  <a16:creationId xmlns:a16="http://schemas.microsoft.com/office/drawing/2014/main" id="{35CEF96F-25F8-4214-817D-99E00BB406A1}"/>
                </a:ext>
              </a:extLst>
            </p:cNvPr>
            <p:cNvSpPr txBox="1"/>
            <p:nvPr/>
          </p:nvSpPr>
          <p:spPr>
            <a:xfrm>
              <a:off x="1031480" y="2057395"/>
              <a:ext cx="591951" cy="240193"/>
            </a:xfrm>
            <a:prstGeom prst="rect">
              <a:avLst/>
            </a:prstGeom>
            <a:noFill/>
          </p:spPr>
          <p:txBody>
            <a:bodyPr wrap="square" rtlCol="0" anchor="ctr">
              <a:noAutofit/>
            </a:bodyPr>
            <a:lstStyle/>
            <a:p>
              <a:pPr algn="ctr"/>
              <a:r>
                <a:rPr lang="en-US" sz="1000" dirty="0"/>
                <a:t>Device</a:t>
              </a:r>
            </a:p>
          </p:txBody>
        </p:sp>
      </p:grpSp>
      <p:sp>
        <p:nvSpPr>
          <p:cNvPr id="99" name="TextBox 98">
            <a:extLst>
              <a:ext uri="{FF2B5EF4-FFF2-40B4-BE49-F238E27FC236}">
                <a16:creationId xmlns:a16="http://schemas.microsoft.com/office/drawing/2014/main" id="{95679D40-0B74-4DA8-8A7E-E498FD406CAC}"/>
              </a:ext>
            </a:extLst>
          </p:cNvPr>
          <p:cNvSpPr txBox="1"/>
          <p:nvPr/>
        </p:nvSpPr>
        <p:spPr>
          <a:xfrm>
            <a:off x="1128054" y="3221361"/>
            <a:ext cx="1361843" cy="539744"/>
          </a:xfrm>
          <a:prstGeom prst="rect">
            <a:avLst/>
          </a:prstGeom>
          <a:noFill/>
        </p:spPr>
        <p:txBody>
          <a:bodyPr wrap="square" rtlCol="0" anchor="ctr">
            <a:noAutofit/>
          </a:bodyPr>
          <a:lstStyle/>
          <a:p>
            <a:r>
              <a:rPr lang="en-US" sz="900" dirty="0">
                <a:solidFill>
                  <a:schemeClr val="tx2">
                    <a:lumMod val="75000"/>
                    <a:lumOff val="25000"/>
                  </a:schemeClr>
                </a:solidFill>
              </a:rPr>
              <a:t>Failed Logons</a:t>
            </a:r>
          </a:p>
          <a:p>
            <a:r>
              <a:rPr lang="en-US" sz="900" dirty="0">
                <a:solidFill>
                  <a:schemeClr val="tx2">
                    <a:lumMod val="75000"/>
                    <a:lumOff val="25000"/>
                  </a:schemeClr>
                </a:solidFill>
              </a:rPr>
              <a:t>Anomalous Behavior</a:t>
            </a:r>
          </a:p>
          <a:p>
            <a:r>
              <a:rPr lang="en-US" sz="900" dirty="0">
                <a:solidFill>
                  <a:schemeClr val="tx2">
                    <a:lumMod val="75000"/>
                    <a:lumOff val="25000"/>
                  </a:schemeClr>
                </a:solidFill>
              </a:rPr>
              <a:t>Access Velocity</a:t>
            </a:r>
          </a:p>
          <a:p>
            <a:r>
              <a:rPr lang="en-US" sz="900" dirty="0">
                <a:solidFill>
                  <a:schemeClr val="tx2">
                    <a:lumMod val="75000"/>
                    <a:lumOff val="25000"/>
                  </a:schemeClr>
                </a:solidFill>
              </a:rPr>
              <a:t>Impossible Travel</a:t>
            </a:r>
          </a:p>
        </p:txBody>
      </p:sp>
      <p:sp>
        <p:nvSpPr>
          <p:cNvPr id="100" name="TextBox 99">
            <a:extLst>
              <a:ext uri="{FF2B5EF4-FFF2-40B4-BE49-F238E27FC236}">
                <a16:creationId xmlns:a16="http://schemas.microsoft.com/office/drawing/2014/main" id="{DD8C8AEB-56C1-42D7-9679-8E2F9C28B5DE}"/>
              </a:ext>
            </a:extLst>
          </p:cNvPr>
          <p:cNvSpPr txBox="1"/>
          <p:nvPr/>
        </p:nvSpPr>
        <p:spPr>
          <a:xfrm>
            <a:off x="1422034" y="4320623"/>
            <a:ext cx="1361843" cy="539744"/>
          </a:xfrm>
          <a:prstGeom prst="rect">
            <a:avLst/>
          </a:prstGeom>
          <a:noFill/>
        </p:spPr>
        <p:txBody>
          <a:bodyPr wrap="square" rtlCol="0" anchor="ctr">
            <a:noAutofit/>
          </a:bodyPr>
          <a:lstStyle/>
          <a:p>
            <a:r>
              <a:rPr lang="en-US" sz="900" dirty="0">
                <a:solidFill>
                  <a:schemeClr val="tx2">
                    <a:lumMod val="75000"/>
                    <a:lumOff val="25000"/>
                  </a:schemeClr>
                </a:solidFill>
              </a:rPr>
              <a:t>Network </a:t>
            </a:r>
          </a:p>
          <a:p>
            <a:r>
              <a:rPr lang="en-US" sz="900" dirty="0">
                <a:solidFill>
                  <a:schemeClr val="tx2">
                    <a:lumMod val="75000"/>
                    <a:lumOff val="25000"/>
                  </a:schemeClr>
                </a:solidFill>
              </a:rPr>
              <a:t>Geographic Location</a:t>
            </a:r>
          </a:p>
          <a:p>
            <a:r>
              <a:rPr lang="en-US" sz="900" dirty="0">
                <a:solidFill>
                  <a:schemeClr val="tx2">
                    <a:lumMod val="75000"/>
                    <a:lumOff val="25000"/>
                  </a:schemeClr>
                </a:solidFill>
              </a:rPr>
              <a:t>IP Reputation</a:t>
            </a:r>
          </a:p>
        </p:txBody>
      </p:sp>
      <p:grpSp>
        <p:nvGrpSpPr>
          <p:cNvPr id="111" name="Group 110">
            <a:extLst>
              <a:ext uri="{FF2B5EF4-FFF2-40B4-BE49-F238E27FC236}">
                <a16:creationId xmlns:a16="http://schemas.microsoft.com/office/drawing/2014/main" id="{C1780D14-8BFA-4B5D-B05C-278D81421441}"/>
              </a:ext>
            </a:extLst>
          </p:cNvPr>
          <p:cNvGrpSpPr/>
          <p:nvPr/>
        </p:nvGrpSpPr>
        <p:grpSpPr>
          <a:xfrm>
            <a:off x="5598466" y="4890875"/>
            <a:ext cx="1102281" cy="957366"/>
            <a:chOff x="4968753" y="4827442"/>
            <a:chExt cx="1102281" cy="957366"/>
          </a:xfrm>
        </p:grpSpPr>
        <p:pic>
          <p:nvPicPr>
            <p:cNvPr id="109" name="Graphic 108" descr="Gauge">
              <a:extLst>
                <a:ext uri="{FF2B5EF4-FFF2-40B4-BE49-F238E27FC236}">
                  <a16:creationId xmlns:a16="http://schemas.microsoft.com/office/drawing/2014/main" id="{BBCD5EFA-A582-4596-8A50-D3C933AB4593}"/>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5062694" y="4827442"/>
              <a:ext cx="914400" cy="914400"/>
            </a:xfrm>
            <a:prstGeom prst="rect">
              <a:avLst/>
            </a:prstGeom>
          </p:spPr>
        </p:pic>
        <p:sp>
          <p:nvSpPr>
            <p:cNvPr id="110" name="TextBox 109">
              <a:extLst>
                <a:ext uri="{FF2B5EF4-FFF2-40B4-BE49-F238E27FC236}">
                  <a16:creationId xmlns:a16="http://schemas.microsoft.com/office/drawing/2014/main" id="{B4D504C0-9BC6-4529-A152-6F1C3EBB75D6}"/>
                </a:ext>
              </a:extLst>
            </p:cNvPr>
            <p:cNvSpPr txBox="1"/>
            <p:nvPr/>
          </p:nvSpPr>
          <p:spPr>
            <a:xfrm>
              <a:off x="4968753" y="5583093"/>
              <a:ext cx="1102281" cy="201715"/>
            </a:xfrm>
            <a:prstGeom prst="rect">
              <a:avLst/>
            </a:prstGeom>
            <a:noFill/>
          </p:spPr>
          <p:txBody>
            <a:bodyPr wrap="square" rtlCol="0" anchor="ctr">
              <a:noAutofit/>
            </a:bodyPr>
            <a:lstStyle/>
            <a:p>
              <a:pPr algn="ctr"/>
              <a:r>
                <a:rPr lang="en-US" sz="1000" dirty="0"/>
                <a:t>Risk Scoring</a:t>
              </a:r>
            </a:p>
          </p:txBody>
        </p:sp>
      </p:grpSp>
      <p:grpSp>
        <p:nvGrpSpPr>
          <p:cNvPr id="117" name="Group 116">
            <a:extLst>
              <a:ext uri="{FF2B5EF4-FFF2-40B4-BE49-F238E27FC236}">
                <a16:creationId xmlns:a16="http://schemas.microsoft.com/office/drawing/2014/main" id="{1375F8C8-E069-4E7B-B97D-FA10B9F922D7}"/>
              </a:ext>
            </a:extLst>
          </p:cNvPr>
          <p:cNvGrpSpPr/>
          <p:nvPr/>
        </p:nvGrpSpPr>
        <p:grpSpPr>
          <a:xfrm>
            <a:off x="4141577" y="3777391"/>
            <a:ext cx="715160" cy="666404"/>
            <a:chOff x="2016078" y="5326879"/>
            <a:chExt cx="715160" cy="666404"/>
          </a:xfrm>
        </p:grpSpPr>
        <p:pic>
          <p:nvPicPr>
            <p:cNvPr id="115" name="Graphic 114" descr="Browser window">
              <a:extLst>
                <a:ext uri="{FF2B5EF4-FFF2-40B4-BE49-F238E27FC236}">
                  <a16:creationId xmlns:a16="http://schemas.microsoft.com/office/drawing/2014/main" id="{6CD5E836-9DAA-40BB-96E4-A3629924E8C5}"/>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2103785" y="5326879"/>
              <a:ext cx="539746" cy="539746"/>
            </a:xfrm>
            <a:prstGeom prst="rect">
              <a:avLst/>
            </a:prstGeom>
          </p:spPr>
        </p:pic>
        <p:sp>
          <p:nvSpPr>
            <p:cNvPr id="116" name="TextBox 115">
              <a:extLst>
                <a:ext uri="{FF2B5EF4-FFF2-40B4-BE49-F238E27FC236}">
                  <a16:creationId xmlns:a16="http://schemas.microsoft.com/office/drawing/2014/main" id="{67CDCFE5-C6ED-4ACD-842B-DBF3FEFEDCF0}"/>
                </a:ext>
              </a:extLst>
            </p:cNvPr>
            <p:cNvSpPr txBox="1"/>
            <p:nvPr/>
          </p:nvSpPr>
          <p:spPr>
            <a:xfrm>
              <a:off x="2016078" y="5759500"/>
              <a:ext cx="715160" cy="233783"/>
            </a:xfrm>
            <a:prstGeom prst="rect">
              <a:avLst/>
            </a:prstGeom>
            <a:noFill/>
          </p:spPr>
          <p:txBody>
            <a:bodyPr wrap="square" rtlCol="0" anchor="ctr">
              <a:noAutofit/>
            </a:bodyPr>
            <a:lstStyle/>
            <a:p>
              <a:pPr algn="ctr"/>
              <a:r>
                <a:rPr lang="en-US" sz="1000" dirty="0"/>
                <a:t>Apps</a:t>
              </a:r>
            </a:p>
          </p:txBody>
        </p:sp>
      </p:grpSp>
      <p:grpSp>
        <p:nvGrpSpPr>
          <p:cNvPr id="119" name="Group 118">
            <a:extLst>
              <a:ext uri="{FF2B5EF4-FFF2-40B4-BE49-F238E27FC236}">
                <a16:creationId xmlns:a16="http://schemas.microsoft.com/office/drawing/2014/main" id="{E55C67E3-73CC-4357-A1B9-3041431C1CD4}"/>
              </a:ext>
            </a:extLst>
          </p:cNvPr>
          <p:cNvGrpSpPr/>
          <p:nvPr/>
        </p:nvGrpSpPr>
        <p:grpSpPr>
          <a:xfrm>
            <a:off x="3973760" y="3016536"/>
            <a:ext cx="715160" cy="606448"/>
            <a:chOff x="3003240" y="5431447"/>
            <a:chExt cx="715160" cy="606448"/>
          </a:xfrm>
        </p:grpSpPr>
        <p:pic>
          <p:nvPicPr>
            <p:cNvPr id="113" name="Graphic 112" descr="Users">
              <a:extLst>
                <a:ext uri="{FF2B5EF4-FFF2-40B4-BE49-F238E27FC236}">
                  <a16:creationId xmlns:a16="http://schemas.microsoft.com/office/drawing/2014/main" id="{358942FD-9303-4D03-A44E-63E51C4220C4}"/>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3107572" y="5431447"/>
              <a:ext cx="506495" cy="506495"/>
            </a:xfrm>
            <a:prstGeom prst="rect">
              <a:avLst/>
            </a:prstGeom>
          </p:spPr>
        </p:pic>
        <p:sp>
          <p:nvSpPr>
            <p:cNvPr id="118" name="TextBox 117">
              <a:extLst>
                <a:ext uri="{FF2B5EF4-FFF2-40B4-BE49-F238E27FC236}">
                  <a16:creationId xmlns:a16="http://schemas.microsoft.com/office/drawing/2014/main" id="{53F4496E-BD49-41F6-A6ED-005B7D1FFC0A}"/>
                </a:ext>
              </a:extLst>
            </p:cNvPr>
            <p:cNvSpPr txBox="1"/>
            <p:nvPr/>
          </p:nvSpPr>
          <p:spPr>
            <a:xfrm>
              <a:off x="3003240" y="5804112"/>
              <a:ext cx="715160" cy="233783"/>
            </a:xfrm>
            <a:prstGeom prst="rect">
              <a:avLst/>
            </a:prstGeom>
            <a:noFill/>
          </p:spPr>
          <p:txBody>
            <a:bodyPr wrap="square" rtlCol="0" anchor="ctr">
              <a:noAutofit/>
            </a:bodyPr>
            <a:lstStyle/>
            <a:p>
              <a:pPr algn="ctr"/>
              <a:r>
                <a:rPr lang="en-US" sz="1000" dirty="0"/>
                <a:t>Groups</a:t>
              </a:r>
            </a:p>
          </p:txBody>
        </p:sp>
      </p:grpSp>
      <p:sp>
        <p:nvSpPr>
          <p:cNvPr id="121" name="TextBox 120">
            <a:extLst>
              <a:ext uri="{FF2B5EF4-FFF2-40B4-BE49-F238E27FC236}">
                <a16:creationId xmlns:a16="http://schemas.microsoft.com/office/drawing/2014/main" id="{5C905B16-2E40-4ED1-89C3-A2412EE3BFDF}"/>
              </a:ext>
            </a:extLst>
          </p:cNvPr>
          <p:cNvSpPr txBox="1"/>
          <p:nvPr/>
        </p:nvSpPr>
        <p:spPr>
          <a:xfrm>
            <a:off x="4736934" y="4490832"/>
            <a:ext cx="1036521" cy="385659"/>
          </a:xfrm>
          <a:prstGeom prst="rect">
            <a:avLst/>
          </a:prstGeom>
          <a:noFill/>
        </p:spPr>
        <p:txBody>
          <a:bodyPr wrap="square" rtlCol="0" anchor="ctr">
            <a:noAutofit/>
          </a:bodyPr>
          <a:lstStyle/>
          <a:p>
            <a:r>
              <a:rPr lang="en-US" sz="900" dirty="0">
                <a:solidFill>
                  <a:schemeClr val="tx2">
                    <a:lumMod val="75000"/>
                    <a:lumOff val="25000"/>
                  </a:schemeClr>
                </a:solidFill>
              </a:rPr>
              <a:t>App Risk</a:t>
            </a:r>
          </a:p>
          <a:p>
            <a:r>
              <a:rPr lang="en-US" sz="900" dirty="0">
                <a:solidFill>
                  <a:schemeClr val="tx2">
                    <a:lumMod val="75000"/>
                    <a:lumOff val="25000"/>
                  </a:schemeClr>
                </a:solidFill>
              </a:rPr>
              <a:t>App Policies</a:t>
            </a:r>
          </a:p>
        </p:txBody>
      </p:sp>
      <p:sp>
        <p:nvSpPr>
          <p:cNvPr id="122" name="TextBox 121">
            <a:extLst>
              <a:ext uri="{FF2B5EF4-FFF2-40B4-BE49-F238E27FC236}">
                <a16:creationId xmlns:a16="http://schemas.microsoft.com/office/drawing/2014/main" id="{F854C6F4-8B58-4BAB-B9EE-2DCE2FA062FC}"/>
              </a:ext>
            </a:extLst>
          </p:cNvPr>
          <p:cNvSpPr txBox="1"/>
          <p:nvPr/>
        </p:nvSpPr>
        <p:spPr>
          <a:xfrm>
            <a:off x="4523142" y="2589709"/>
            <a:ext cx="1036521" cy="328661"/>
          </a:xfrm>
          <a:prstGeom prst="rect">
            <a:avLst/>
          </a:prstGeom>
          <a:noFill/>
        </p:spPr>
        <p:txBody>
          <a:bodyPr wrap="square" rtlCol="0" anchor="ctr">
            <a:noAutofit/>
          </a:bodyPr>
          <a:lstStyle/>
          <a:p>
            <a:r>
              <a:rPr lang="en-US" sz="900" dirty="0">
                <a:solidFill>
                  <a:schemeClr val="tx2">
                    <a:lumMod val="75000"/>
                    <a:lumOff val="25000"/>
                  </a:schemeClr>
                </a:solidFill>
              </a:rPr>
              <a:t>Group Memberships</a:t>
            </a:r>
          </a:p>
        </p:txBody>
      </p:sp>
      <p:sp>
        <p:nvSpPr>
          <p:cNvPr id="123" name="TextBox 122">
            <a:extLst>
              <a:ext uri="{FF2B5EF4-FFF2-40B4-BE49-F238E27FC236}">
                <a16:creationId xmlns:a16="http://schemas.microsoft.com/office/drawing/2014/main" id="{F10CCE2C-A7F5-4FEA-BFEA-7FF65A036DD3}"/>
              </a:ext>
            </a:extLst>
          </p:cNvPr>
          <p:cNvSpPr txBox="1"/>
          <p:nvPr/>
        </p:nvSpPr>
        <p:spPr>
          <a:xfrm>
            <a:off x="3365760" y="5113643"/>
            <a:ext cx="1361843" cy="539744"/>
          </a:xfrm>
          <a:prstGeom prst="rect">
            <a:avLst/>
          </a:prstGeom>
          <a:noFill/>
        </p:spPr>
        <p:txBody>
          <a:bodyPr wrap="square" rtlCol="0" anchor="ctr">
            <a:noAutofit/>
          </a:bodyPr>
          <a:lstStyle/>
          <a:p>
            <a:r>
              <a:rPr lang="en-US" sz="900" dirty="0">
                <a:solidFill>
                  <a:schemeClr val="tx2">
                    <a:lumMod val="75000"/>
                    <a:lumOff val="25000"/>
                  </a:schemeClr>
                </a:solidFill>
              </a:rPr>
              <a:t>External Risk Sources</a:t>
            </a:r>
          </a:p>
          <a:p>
            <a:r>
              <a:rPr lang="en-US" sz="900" dirty="0">
                <a:solidFill>
                  <a:schemeClr val="tx2">
                    <a:lumMod val="75000"/>
                    <a:lumOff val="25000"/>
                  </a:schemeClr>
                </a:solidFill>
              </a:rPr>
              <a:t>Threat Intelligence</a:t>
            </a:r>
          </a:p>
          <a:p>
            <a:r>
              <a:rPr lang="en-US" sz="900" dirty="0">
                <a:solidFill>
                  <a:schemeClr val="tx2">
                    <a:lumMod val="75000"/>
                    <a:lumOff val="25000"/>
                  </a:schemeClr>
                </a:solidFill>
              </a:rPr>
              <a:t>CASB</a:t>
            </a:r>
          </a:p>
        </p:txBody>
      </p:sp>
      <p:grpSp>
        <p:nvGrpSpPr>
          <p:cNvPr id="129" name="Group 128">
            <a:extLst>
              <a:ext uri="{FF2B5EF4-FFF2-40B4-BE49-F238E27FC236}">
                <a16:creationId xmlns:a16="http://schemas.microsoft.com/office/drawing/2014/main" id="{CB2A4988-43E7-42D5-955B-B23B51660F7D}"/>
              </a:ext>
            </a:extLst>
          </p:cNvPr>
          <p:cNvGrpSpPr/>
          <p:nvPr/>
        </p:nvGrpSpPr>
        <p:grpSpPr>
          <a:xfrm>
            <a:off x="3450139" y="4214620"/>
            <a:ext cx="715160" cy="755687"/>
            <a:chOff x="1518256" y="5450906"/>
            <a:chExt cx="715160" cy="755687"/>
          </a:xfrm>
        </p:grpSpPr>
        <p:pic>
          <p:nvPicPr>
            <p:cNvPr id="127" name="Graphic 126" descr="Repeat">
              <a:extLst>
                <a:ext uri="{FF2B5EF4-FFF2-40B4-BE49-F238E27FC236}">
                  <a16:creationId xmlns:a16="http://schemas.microsoft.com/office/drawing/2014/main" id="{E42DC16F-8CCD-47F8-8CF3-9649B23FB3B3}"/>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tretch>
              <a:fillRect/>
            </a:stretch>
          </p:blipFill>
          <p:spPr>
            <a:xfrm>
              <a:off x="1605964" y="5450906"/>
              <a:ext cx="539745" cy="539745"/>
            </a:xfrm>
            <a:prstGeom prst="rect">
              <a:avLst/>
            </a:prstGeom>
          </p:spPr>
        </p:pic>
        <p:sp>
          <p:nvSpPr>
            <p:cNvPr id="128" name="TextBox 127">
              <a:extLst>
                <a:ext uri="{FF2B5EF4-FFF2-40B4-BE49-F238E27FC236}">
                  <a16:creationId xmlns:a16="http://schemas.microsoft.com/office/drawing/2014/main" id="{39BA9065-CC22-4116-910D-02251091934D}"/>
                </a:ext>
              </a:extLst>
            </p:cNvPr>
            <p:cNvSpPr txBox="1"/>
            <p:nvPr/>
          </p:nvSpPr>
          <p:spPr>
            <a:xfrm>
              <a:off x="1518256" y="5972810"/>
              <a:ext cx="715160" cy="233783"/>
            </a:xfrm>
            <a:prstGeom prst="rect">
              <a:avLst/>
            </a:prstGeom>
            <a:noFill/>
          </p:spPr>
          <p:txBody>
            <a:bodyPr wrap="square" rtlCol="0" anchor="ctr">
              <a:noAutofit/>
            </a:bodyPr>
            <a:lstStyle/>
            <a:p>
              <a:pPr algn="ctr">
                <a:lnSpc>
                  <a:spcPct val="90000"/>
                </a:lnSpc>
              </a:pPr>
              <a:r>
                <a:rPr lang="en-US" sz="1000" dirty="0"/>
                <a:t>External</a:t>
              </a:r>
            </a:p>
            <a:p>
              <a:pPr algn="ctr">
                <a:lnSpc>
                  <a:spcPct val="90000"/>
                </a:lnSpc>
              </a:pPr>
              <a:r>
                <a:rPr lang="en-US" sz="1000" dirty="0"/>
                <a:t>Feeds</a:t>
              </a:r>
            </a:p>
          </p:txBody>
        </p:sp>
      </p:grpSp>
      <p:grpSp>
        <p:nvGrpSpPr>
          <p:cNvPr id="142" name="Group 141">
            <a:extLst>
              <a:ext uri="{FF2B5EF4-FFF2-40B4-BE49-F238E27FC236}">
                <a16:creationId xmlns:a16="http://schemas.microsoft.com/office/drawing/2014/main" id="{04129692-DFCB-4D5C-8275-96D9CAE675DD}"/>
              </a:ext>
            </a:extLst>
          </p:cNvPr>
          <p:cNvGrpSpPr/>
          <p:nvPr/>
        </p:nvGrpSpPr>
        <p:grpSpPr>
          <a:xfrm>
            <a:off x="1535235" y="1595099"/>
            <a:ext cx="9228742" cy="217068"/>
            <a:chOff x="1622112" y="1593933"/>
            <a:chExt cx="9228742" cy="217068"/>
          </a:xfrm>
        </p:grpSpPr>
        <p:sp>
          <p:nvSpPr>
            <p:cNvPr id="135" name="Rectangle 134">
              <a:extLst>
                <a:ext uri="{FF2B5EF4-FFF2-40B4-BE49-F238E27FC236}">
                  <a16:creationId xmlns:a16="http://schemas.microsoft.com/office/drawing/2014/main" id="{A25343B4-33B0-48FD-A93E-38C819FDF653}"/>
                </a:ext>
              </a:extLst>
            </p:cNvPr>
            <p:cNvSpPr/>
            <p:nvPr/>
          </p:nvSpPr>
          <p:spPr>
            <a:xfrm>
              <a:off x="4644370" y="1601882"/>
              <a:ext cx="3017520" cy="201168"/>
            </a:xfrm>
            <a:prstGeom prst="rect">
              <a:avLst/>
            </a:prstGeom>
            <a:gradFill flip="none" rotWithShape="1">
              <a:gsLst>
                <a:gs pos="0">
                  <a:schemeClr val="tx2">
                    <a:lumMod val="25000"/>
                    <a:lumOff val="75000"/>
                  </a:schemeClr>
                </a:gs>
                <a:gs pos="63000">
                  <a:schemeClr val="tx2">
                    <a:lumMod val="50000"/>
                    <a:lumOff val="50000"/>
                  </a:schemeClr>
                </a:gs>
                <a:gs pos="100000">
                  <a:schemeClr val="tx1">
                    <a:lumMod val="75000"/>
                    <a:lumOff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0" rIns="0" bIns="0" rtlCol="0" anchor="ctr"/>
            <a:lstStyle/>
            <a:p>
              <a:r>
                <a:rPr lang="en-US" sz="1200" dirty="0">
                  <a:solidFill>
                    <a:schemeClr val="bg1"/>
                  </a:solidFill>
                  <a:latin typeface="Oracle Sans Tab Semi Bold" panose="020B0603020204020204" pitchFamily="34" charset="0"/>
                  <a:cs typeface="Oracle Sans Tab Semi Bold" panose="020B0603020204020204" pitchFamily="34" charset="0"/>
                </a:rPr>
                <a:t>Sign-On Policies and Entitlements</a:t>
              </a:r>
            </a:p>
          </p:txBody>
        </p:sp>
        <p:sp>
          <p:nvSpPr>
            <p:cNvPr id="136" name="Rectangle 135">
              <a:extLst>
                <a:ext uri="{FF2B5EF4-FFF2-40B4-BE49-F238E27FC236}">
                  <a16:creationId xmlns:a16="http://schemas.microsoft.com/office/drawing/2014/main" id="{8548FFAE-26AA-4636-A0B5-8D5E1A60E2F1}"/>
                </a:ext>
              </a:extLst>
            </p:cNvPr>
            <p:cNvSpPr/>
            <p:nvPr/>
          </p:nvSpPr>
          <p:spPr>
            <a:xfrm>
              <a:off x="7659580" y="1601882"/>
              <a:ext cx="3017520" cy="201168"/>
            </a:xfrm>
            <a:prstGeom prst="rect">
              <a:avLst/>
            </a:prstGeom>
            <a:gradFill flip="none" rotWithShape="1">
              <a:gsLst>
                <a:gs pos="0">
                  <a:schemeClr val="tx2">
                    <a:lumMod val="25000"/>
                    <a:lumOff val="75000"/>
                  </a:schemeClr>
                </a:gs>
                <a:gs pos="63000">
                  <a:schemeClr val="tx2">
                    <a:lumMod val="50000"/>
                    <a:lumOff val="50000"/>
                  </a:schemeClr>
                </a:gs>
                <a:gs pos="100000">
                  <a:schemeClr val="tx1">
                    <a:lumMod val="75000"/>
                    <a:lumOff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0" rIns="0" bIns="0" rtlCol="0" anchor="ctr"/>
            <a:lstStyle/>
            <a:p>
              <a:pPr>
                <a:tabLst>
                  <a:tab pos="4283075" algn="l"/>
                  <a:tab pos="7772400" algn="l"/>
                </a:tabLst>
              </a:pPr>
              <a:r>
                <a:rPr lang="en-US" sz="1200" dirty="0">
                  <a:solidFill>
                    <a:schemeClr val="bg1"/>
                  </a:solidFill>
                  <a:latin typeface="Oracle Sans Tab Semi Bold" panose="020B0603020204020204" pitchFamily="34" charset="0"/>
                  <a:cs typeface="Oracle Sans Tab Semi Bold" panose="020B0603020204020204" pitchFamily="34" charset="0"/>
                </a:rPr>
                <a:t>Multi-Factor Authentication</a:t>
              </a:r>
            </a:p>
          </p:txBody>
        </p:sp>
        <p:sp>
          <p:nvSpPr>
            <p:cNvPr id="137" name="Rectangle 136">
              <a:extLst>
                <a:ext uri="{FF2B5EF4-FFF2-40B4-BE49-F238E27FC236}">
                  <a16:creationId xmlns:a16="http://schemas.microsoft.com/office/drawing/2014/main" id="{3FC4A57D-AD18-4E98-851A-54783C9B067B}"/>
                </a:ext>
              </a:extLst>
            </p:cNvPr>
            <p:cNvSpPr/>
            <p:nvPr/>
          </p:nvSpPr>
          <p:spPr>
            <a:xfrm>
              <a:off x="1622112" y="1601882"/>
              <a:ext cx="3017520" cy="201168"/>
            </a:xfrm>
            <a:prstGeom prst="rect">
              <a:avLst/>
            </a:prstGeom>
            <a:gradFill flip="none" rotWithShape="1">
              <a:gsLst>
                <a:gs pos="0">
                  <a:schemeClr val="tx2">
                    <a:lumMod val="25000"/>
                    <a:lumOff val="75000"/>
                  </a:schemeClr>
                </a:gs>
                <a:gs pos="63000">
                  <a:schemeClr val="tx2">
                    <a:lumMod val="50000"/>
                    <a:lumOff val="50000"/>
                  </a:schemeClr>
                </a:gs>
                <a:gs pos="100000">
                  <a:schemeClr val="tx1">
                    <a:lumMod val="75000"/>
                    <a:lumOff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0" rIns="0" bIns="0" rtlCol="0" anchor="ctr"/>
            <a:lstStyle/>
            <a:p>
              <a:r>
                <a:rPr lang="en-US" sz="1200" dirty="0">
                  <a:solidFill>
                    <a:schemeClr val="bg1"/>
                  </a:solidFill>
                  <a:latin typeface="Oracle Sans Tab Semi Bold" panose="020B0603020204020204" pitchFamily="34" charset="0"/>
                  <a:cs typeface="Oracle Sans Tab Semi Bold" panose="020B0603020204020204" pitchFamily="34" charset="0"/>
                </a:rPr>
                <a:t>Adaptive Security</a:t>
              </a:r>
            </a:p>
          </p:txBody>
        </p:sp>
        <p:sp>
          <p:nvSpPr>
            <p:cNvPr id="138" name="Isosceles Triangle 137">
              <a:extLst>
                <a:ext uri="{FF2B5EF4-FFF2-40B4-BE49-F238E27FC236}">
                  <a16:creationId xmlns:a16="http://schemas.microsoft.com/office/drawing/2014/main" id="{514BFAFC-3639-4AD5-88A0-90AB31F64B47}"/>
                </a:ext>
              </a:extLst>
            </p:cNvPr>
            <p:cNvSpPr/>
            <p:nvPr/>
          </p:nvSpPr>
          <p:spPr>
            <a:xfrm rot="5400000">
              <a:off x="4627019" y="1623539"/>
              <a:ext cx="201168" cy="173753"/>
            </a:xfrm>
            <a:prstGeom prst="triangl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EF95EF30-A5B7-49B3-9DC0-24ADC32E8E19}"/>
                </a:ext>
              </a:extLst>
            </p:cNvPr>
            <p:cNvSpPr/>
            <p:nvPr/>
          </p:nvSpPr>
          <p:spPr>
            <a:xfrm rot="5400000">
              <a:off x="7645873" y="1607640"/>
              <a:ext cx="201168" cy="173753"/>
            </a:xfrm>
            <a:prstGeom prst="triangl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Isosceles Triangle 140">
              <a:extLst>
                <a:ext uri="{FF2B5EF4-FFF2-40B4-BE49-F238E27FC236}">
                  <a16:creationId xmlns:a16="http://schemas.microsoft.com/office/drawing/2014/main" id="{5D699725-FA5D-4523-BCD0-3C5DF18EE7D9}"/>
                </a:ext>
              </a:extLst>
            </p:cNvPr>
            <p:cNvSpPr/>
            <p:nvPr/>
          </p:nvSpPr>
          <p:spPr>
            <a:xfrm rot="5400000">
              <a:off x="10663394" y="1623540"/>
              <a:ext cx="201168" cy="173753"/>
            </a:xfrm>
            <a:prstGeom prst="triangle">
              <a:avLst/>
            </a:prstGeom>
            <a:solidFill>
              <a:schemeClr val="tx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E9B8FFC4-A065-408C-8D2A-6F86AD82F067}"/>
              </a:ext>
            </a:extLst>
          </p:cNvPr>
          <p:cNvSpPr/>
          <p:nvPr/>
        </p:nvSpPr>
        <p:spPr>
          <a:xfrm>
            <a:off x="9636531" y="5985838"/>
            <a:ext cx="1366345" cy="337521"/>
          </a:xfrm>
          <a:prstGeom prst="rect">
            <a:avLst/>
          </a:prstGeom>
          <a:solidFill>
            <a:srgbClr val="E0E3E1"/>
          </a:solidFill>
          <a:ln>
            <a:noFill/>
          </a:ln>
        </p:spPr>
        <p:style>
          <a:lnRef idx="2">
            <a:schemeClr val="accent1">
              <a:shade val="50000"/>
            </a:schemeClr>
          </a:lnRef>
          <a:fillRef idx="1">
            <a:schemeClr val="accent1"/>
          </a:fillRef>
          <a:effectRef idx="0">
            <a:schemeClr val="accent1"/>
          </a:effectRef>
          <a:fontRef idx="minor">
            <a:schemeClr val="lt1"/>
          </a:fontRef>
        </p:style>
        <p:txBody>
          <a:bodyPr rIns="365760" rtlCol="0" anchor="ctr"/>
          <a:lstStyle/>
          <a:p>
            <a:pPr algn="r"/>
            <a:r>
              <a:rPr lang="en-US" sz="1100" dirty="0">
                <a:solidFill>
                  <a:srgbClr val="5E5F5F"/>
                </a:solidFill>
                <a:latin typeface="Calibri" panose="020F0502020204030204" pitchFamily="34" charset="0"/>
                <a:cs typeface="Calibri" panose="020F0502020204030204" pitchFamily="34" charset="0"/>
              </a:rPr>
              <a:t>FIDO2</a:t>
            </a:r>
          </a:p>
        </p:txBody>
      </p:sp>
      <p:grpSp>
        <p:nvGrpSpPr>
          <p:cNvPr id="12" name="Group 11">
            <a:extLst>
              <a:ext uri="{FF2B5EF4-FFF2-40B4-BE49-F238E27FC236}">
                <a16:creationId xmlns:a16="http://schemas.microsoft.com/office/drawing/2014/main" id="{9FC9C394-0944-4AAE-8D6A-2FC9E5E39632}"/>
              </a:ext>
            </a:extLst>
          </p:cNvPr>
          <p:cNvGrpSpPr/>
          <p:nvPr/>
        </p:nvGrpSpPr>
        <p:grpSpPr>
          <a:xfrm>
            <a:off x="9708614" y="6010365"/>
            <a:ext cx="335154" cy="288465"/>
            <a:chOff x="8608775" y="5894929"/>
            <a:chExt cx="335154" cy="288465"/>
          </a:xfrm>
        </p:grpSpPr>
        <p:pic>
          <p:nvPicPr>
            <p:cNvPr id="8" name="Graphic 7" descr="Smart Phone">
              <a:extLst>
                <a:ext uri="{FF2B5EF4-FFF2-40B4-BE49-F238E27FC236}">
                  <a16:creationId xmlns:a16="http://schemas.microsoft.com/office/drawing/2014/main" id="{06FB9568-BAE9-490C-BE71-E5E713005703}"/>
                </a:ext>
              </a:extLst>
            </p:cNvPr>
            <p:cNvPicPr>
              <a:picLocks noChangeAspect="1"/>
            </p:cNvPicPr>
            <p:nvPr/>
          </p:nvPicPr>
          <p:blipFill>
            <a:blip r:embed="rId17" cstate="hqprint">
              <a:extLst>
                <a:ext uri="{28A0092B-C50C-407E-A947-70E740481C1C}">
                  <a14:useLocalDpi xmlns:a14="http://schemas.microsoft.com/office/drawing/2010/main" val="0"/>
                </a:ext>
                <a:ext uri="{96DAC541-7B7A-43D3-8B79-37D633B846F1}">
                  <asvg:svgBlip xmlns="" xmlns:asvg="http://schemas.microsoft.com/office/drawing/2016/SVG/main" r:embed="rId18"/>
                </a:ext>
              </a:extLst>
            </a:blip>
            <a:stretch>
              <a:fillRect/>
            </a:stretch>
          </p:blipFill>
          <p:spPr>
            <a:xfrm rot="10800000">
              <a:off x="8608775" y="5894929"/>
              <a:ext cx="335154" cy="288465"/>
            </a:xfrm>
            <a:prstGeom prst="rect">
              <a:avLst/>
            </a:prstGeom>
          </p:spPr>
        </p:pic>
        <p:pic>
          <p:nvPicPr>
            <p:cNvPr id="11" name="Graphic 10" descr="Key">
              <a:extLst>
                <a:ext uri="{FF2B5EF4-FFF2-40B4-BE49-F238E27FC236}">
                  <a16:creationId xmlns:a16="http://schemas.microsoft.com/office/drawing/2014/main" id="{405FE202-A68B-4F23-BE84-D5C489121CE0}"/>
                </a:ext>
              </a:extLst>
            </p:cNvPr>
            <p:cNvPicPr>
              <a:picLocks noChangeAspect="1"/>
            </p:cNvPicPr>
            <p:nvPr/>
          </p:nvPicPr>
          <p:blipFill>
            <a:blip r:embed="rId19" cstate="hqprint">
              <a:extLst>
                <a:ext uri="{28A0092B-C50C-407E-A947-70E740481C1C}">
                  <a14:useLocalDpi xmlns:a14="http://schemas.microsoft.com/office/drawing/2010/main" val="0"/>
                </a:ext>
                <a:ext uri="{96DAC541-7B7A-43D3-8B79-37D633B846F1}">
                  <asvg:svgBlip xmlns="" xmlns:asvg="http://schemas.microsoft.com/office/drawing/2016/SVG/main" r:embed="rId20"/>
                </a:ext>
              </a:extLst>
            </a:blip>
            <a:stretch>
              <a:fillRect/>
            </a:stretch>
          </p:blipFill>
          <p:spPr>
            <a:xfrm>
              <a:off x="8728424" y="5990269"/>
              <a:ext cx="95855" cy="95855"/>
            </a:xfrm>
            <a:prstGeom prst="rect">
              <a:avLst/>
            </a:prstGeom>
          </p:spPr>
        </p:pic>
      </p:grpSp>
      <p:grpSp>
        <p:nvGrpSpPr>
          <p:cNvPr id="25" name="Group 24">
            <a:extLst>
              <a:ext uri="{FF2B5EF4-FFF2-40B4-BE49-F238E27FC236}">
                <a16:creationId xmlns:a16="http://schemas.microsoft.com/office/drawing/2014/main" id="{3C92B991-2FDB-4268-BD01-060A0E13B2DE}"/>
              </a:ext>
            </a:extLst>
          </p:cNvPr>
          <p:cNvGrpSpPr/>
          <p:nvPr/>
        </p:nvGrpSpPr>
        <p:grpSpPr>
          <a:xfrm>
            <a:off x="9257222" y="2401902"/>
            <a:ext cx="396672" cy="4021758"/>
            <a:chOff x="9257222" y="2401902"/>
            <a:chExt cx="396672" cy="4021758"/>
          </a:xfrm>
        </p:grpSpPr>
        <p:sp>
          <p:nvSpPr>
            <p:cNvPr id="20" name="Rectangle 19">
              <a:extLst>
                <a:ext uri="{FF2B5EF4-FFF2-40B4-BE49-F238E27FC236}">
                  <a16:creationId xmlns:a16="http://schemas.microsoft.com/office/drawing/2014/main" id="{E6757D97-9750-4EF0-92A9-30B56F34B540}"/>
                </a:ext>
              </a:extLst>
            </p:cNvPr>
            <p:cNvSpPr/>
            <p:nvPr/>
          </p:nvSpPr>
          <p:spPr>
            <a:xfrm>
              <a:off x="9257222" y="2401902"/>
              <a:ext cx="396672" cy="4021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59FDD20A-BF4F-4C29-B839-58913D92EDC2}"/>
                </a:ext>
              </a:extLst>
            </p:cNvPr>
            <p:cNvCxnSpPr>
              <a:cxnSpLocks/>
            </p:cNvCxnSpPr>
            <p:nvPr/>
          </p:nvCxnSpPr>
          <p:spPr>
            <a:xfrm>
              <a:off x="9450931" y="6156635"/>
              <a:ext cx="185600" cy="0"/>
            </a:xfrm>
            <a:prstGeom prst="line">
              <a:avLst/>
            </a:prstGeom>
            <a:ln w="12700">
              <a:solidFill>
                <a:srgbClr val="939699"/>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4987505-1C09-4EE9-A465-753D3603E1D8}"/>
                </a:ext>
              </a:extLst>
            </p:cNvPr>
            <p:cNvCxnSpPr>
              <a:cxnSpLocks/>
            </p:cNvCxnSpPr>
            <p:nvPr/>
          </p:nvCxnSpPr>
          <p:spPr>
            <a:xfrm>
              <a:off x="9257222" y="4212069"/>
              <a:ext cx="185600" cy="0"/>
            </a:xfrm>
            <a:prstGeom prst="line">
              <a:avLst/>
            </a:prstGeom>
            <a:ln w="12700">
              <a:solidFill>
                <a:srgbClr val="939699"/>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91F757-6EB5-41AC-86F1-6BEE37698C07}"/>
                </a:ext>
              </a:extLst>
            </p:cNvPr>
            <p:cNvCxnSpPr>
              <a:cxnSpLocks/>
            </p:cNvCxnSpPr>
            <p:nvPr/>
          </p:nvCxnSpPr>
          <p:spPr>
            <a:xfrm>
              <a:off x="9450931" y="2706005"/>
              <a:ext cx="0" cy="3450630"/>
            </a:xfrm>
            <a:prstGeom prst="line">
              <a:avLst/>
            </a:prstGeom>
            <a:ln w="12700">
              <a:solidFill>
                <a:srgbClr val="939699"/>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1B5C2B5-892F-42E2-AAC8-2C23EAFE1CB0}"/>
                </a:ext>
              </a:extLst>
            </p:cNvPr>
            <p:cNvCxnSpPr>
              <a:cxnSpLocks/>
            </p:cNvCxnSpPr>
            <p:nvPr/>
          </p:nvCxnSpPr>
          <p:spPr>
            <a:xfrm>
              <a:off x="9468294" y="2706005"/>
              <a:ext cx="185600" cy="0"/>
            </a:xfrm>
            <a:prstGeom prst="line">
              <a:avLst/>
            </a:prstGeom>
            <a:ln w="12700">
              <a:solidFill>
                <a:srgbClr val="939699"/>
              </a:solidFill>
              <a:prstDash val="sysDash"/>
            </a:ln>
          </p:spPr>
          <p:style>
            <a:lnRef idx="1">
              <a:schemeClr val="accent1"/>
            </a:lnRef>
            <a:fillRef idx="0">
              <a:schemeClr val="accent1"/>
            </a:fillRef>
            <a:effectRef idx="0">
              <a:schemeClr val="accent1"/>
            </a:effectRef>
            <a:fontRef idx="minor">
              <a:schemeClr val="tx1"/>
            </a:fontRef>
          </p:style>
        </p:cxnSp>
      </p:grpSp>
      <p:pic>
        <p:nvPicPr>
          <p:cNvPr id="57" name="Picture 56">
            <a:extLst>
              <a:ext uri="{FF2B5EF4-FFF2-40B4-BE49-F238E27FC236}">
                <a16:creationId xmlns:a16="http://schemas.microsoft.com/office/drawing/2014/main" id="{0C9015BF-295F-41F1-8D02-D3232706E46C}"/>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62518" y="7142955"/>
            <a:ext cx="9221874" cy="5059017"/>
          </a:xfrm>
          <a:prstGeom prst="rect">
            <a:avLst/>
          </a:prstGeom>
        </p:spPr>
      </p:pic>
    </p:spTree>
    <p:extLst>
      <p:ext uri="{BB962C8B-B14F-4D97-AF65-F5344CB8AC3E}">
        <p14:creationId xmlns:p14="http://schemas.microsoft.com/office/powerpoint/2010/main" val="353111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DA120D-097E-4FEA-B0BB-424841258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482953" y="1861382"/>
            <a:ext cx="2467501" cy="4213592"/>
          </a:xfrm>
          <a:prstGeom prst="rect">
            <a:avLst/>
          </a:prstGeom>
          <a:effectLst>
            <a:outerShdw blurRad="152400" sx="102000" sy="102000" algn="ctr" rotWithShape="0">
              <a:prstClr val="black">
                <a:alpha val="26000"/>
              </a:prstClr>
            </a:outerShdw>
          </a:effectLst>
        </p:spPr>
      </p:pic>
      <p:sp>
        <p:nvSpPr>
          <p:cNvPr id="2" name="Text Placeholder 1">
            <a:extLst>
              <a:ext uri="{FF2B5EF4-FFF2-40B4-BE49-F238E27FC236}">
                <a16:creationId xmlns:a16="http://schemas.microsoft.com/office/drawing/2014/main" id="{664E94F9-1705-4634-81EE-A87ADE3B3EFD}"/>
              </a:ext>
            </a:extLst>
          </p:cNvPr>
          <p:cNvSpPr>
            <a:spLocks noGrp="1"/>
          </p:cNvSpPr>
          <p:nvPr>
            <p:ph type="body" sz="quarter" idx="11"/>
          </p:nvPr>
        </p:nvSpPr>
        <p:spPr/>
        <p:txBody>
          <a:bodyPr/>
          <a:lstStyle/>
          <a:p>
            <a:r>
              <a:rPr lang="en-US" dirty="0"/>
              <a:t>Multi-Factor Authentication (MFA) Factors</a:t>
            </a:r>
          </a:p>
        </p:txBody>
      </p:sp>
      <p:sp>
        <p:nvSpPr>
          <p:cNvPr id="6" name="Text Placeholder 5">
            <a:extLst>
              <a:ext uri="{FF2B5EF4-FFF2-40B4-BE49-F238E27FC236}">
                <a16:creationId xmlns:a16="http://schemas.microsoft.com/office/drawing/2014/main" id="{8606DCE2-39D0-4814-837E-43773676F1D7}"/>
              </a:ext>
            </a:extLst>
          </p:cNvPr>
          <p:cNvSpPr>
            <a:spLocks noGrp="1"/>
          </p:cNvSpPr>
          <p:nvPr>
            <p:ph sz="quarter" idx="14"/>
          </p:nvPr>
        </p:nvSpPr>
        <p:spPr>
          <a:xfrm>
            <a:off x="766763" y="1600201"/>
            <a:ext cx="5329237" cy="4506912"/>
          </a:xfrm>
        </p:spPr>
        <p:txBody>
          <a:bodyPr anchor="ctr"/>
          <a:lstStyle/>
          <a:p>
            <a:pPr marL="285750" indent="-285750">
              <a:spcAft>
                <a:spcPts val="600"/>
              </a:spcAft>
              <a:buFont typeface="Wingdings" panose="05000000000000000000" pitchFamily="2" charset="2"/>
              <a:buChar char="§"/>
            </a:pPr>
            <a:r>
              <a:rPr lang="en-US" dirty="0"/>
              <a:t>FIDO2 Authenticators</a:t>
            </a:r>
            <a:endParaRPr lang="en-US" baseline="30000" dirty="0">
              <a:solidFill>
                <a:schemeClr val="accent1"/>
              </a:solidFill>
            </a:endParaRPr>
          </a:p>
          <a:p>
            <a:pPr marL="285750" indent="-285750">
              <a:spcAft>
                <a:spcPts val="600"/>
              </a:spcAft>
              <a:buFont typeface="Wingdings" panose="05000000000000000000" pitchFamily="2" charset="2"/>
              <a:buChar char="§"/>
            </a:pPr>
            <a:r>
              <a:rPr lang="en-US" dirty="0"/>
              <a:t>Voice Phone Call</a:t>
            </a:r>
            <a:endParaRPr lang="en-US" baseline="30000" dirty="0">
              <a:solidFill>
                <a:schemeClr val="accent1"/>
              </a:solidFill>
            </a:endParaRPr>
          </a:p>
          <a:p>
            <a:pPr marL="285750" indent="-285750">
              <a:spcAft>
                <a:spcPts val="600"/>
              </a:spcAft>
              <a:buFont typeface="Wingdings" panose="05000000000000000000" pitchFamily="2" charset="2"/>
              <a:buChar char="§"/>
            </a:pPr>
            <a:r>
              <a:rPr lang="en-US" dirty="0"/>
              <a:t>Mobile App Passcode or Notification</a:t>
            </a:r>
          </a:p>
          <a:p>
            <a:pPr marL="285750" indent="-285750">
              <a:spcAft>
                <a:spcPts val="600"/>
              </a:spcAft>
              <a:buFont typeface="Wingdings" panose="05000000000000000000" pitchFamily="2" charset="2"/>
              <a:buChar char="§"/>
            </a:pPr>
            <a:r>
              <a:rPr lang="en-US" dirty="0"/>
              <a:t>SMS Text</a:t>
            </a:r>
          </a:p>
          <a:p>
            <a:pPr marL="285750" indent="-285750">
              <a:spcAft>
                <a:spcPts val="600"/>
              </a:spcAft>
              <a:buFont typeface="Wingdings" panose="05000000000000000000" pitchFamily="2" charset="2"/>
              <a:buChar char="§"/>
            </a:pPr>
            <a:r>
              <a:rPr lang="en-US" dirty="0"/>
              <a:t>Security Questions</a:t>
            </a:r>
          </a:p>
          <a:p>
            <a:pPr marL="285750" indent="-285750">
              <a:spcAft>
                <a:spcPts val="600"/>
              </a:spcAft>
              <a:buFont typeface="Wingdings" panose="05000000000000000000" pitchFamily="2" charset="2"/>
              <a:buChar char="§"/>
            </a:pPr>
            <a:r>
              <a:rPr lang="en-US" dirty="0"/>
              <a:t>Email</a:t>
            </a:r>
          </a:p>
          <a:p>
            <a:pPr marL="285750" indent="-285750">
              <a:spcAft>
                <a:spcPts val="600"/>
              </a:spcAft>
              <a:buFont typeface="Wingdings" panose="05000000000000000000" pitchFamily="2" charset="2"/>
              <a:buChar char="§"/>
            </a:pPr>
            <a:r>
              <a:rPr lang="en-US" dirty="0"/>
              <a:t>Bypass Code</a:t>
            </a:r>
          </a:p>
          <a:p>
            <a:pPr marL="285750" indent="-285750">
              <a:spcAft>
                <a:spcPts val="600"/>
              </a:spcAft>
              <a:buFont typeface="Wingdings" panose="05000000000000000000" pitchFamily="2" charset="2"/>
              <a:buChar char="§"/>
            </a:pPr>
            <a:r>
              <a:rPr lang="en-US" dirty="0"/>
              <a:t>Third-Party Authenticators </a:t>
            </a:r>
            <a:br>
              <a:rPr lang="en-US" dirty="0"/>
            </a:br>
            <a:r>
              <a:rPr lang="en-US" sz="1400" i="1" dirty="0"/>
              <a:t>Duo, </a:t>
            </a:r>
            <a:r>
              <a:rPr lang="en-US" sz="1400" i="1" dirty="0" err="1"/>
              <a:t>Yubico</a:t>
            </a:r>
            <a:r>
              <a:rPr lang="en-US" sz="1400" i="1" dirty="0"/>
              <a:t>, etc.</a:t>
            </a:r>
          </a:p>
          <a:p>
            <a:pPr marL="285750" indent="-285750">
              <a:spcAft>
                <a:spcPts val="600"/>
              </a:spcAft>
              <a:buFont typeface="Wingdings" panose="05000000000000000000" pitchFamily="2" charset="2"/>
              <a:buChar char="§"/>
            </a:pPr>
            <a:r>
              <a:rPr lang="en-US" dirty="0"/>
              <a:t>Trusted Devices</a:t>
            </a:r>
          </a:p>
        </p:txBody>
      </p:sp>
      <p:sp>
        <p:nvSpPr>
          <p:cNvPr id="5" name="Title 4">
            <a:extLst>
              <a:ext uri="{FF2B5EF4-FFF2-40B4-BE49-F238E27FC236}">
                <a16:creationId xmlns:a16="http://schemas.microsoft.com/office/drawing/2014/main" id="{069BD1D2-2DCE-4B3E-9AE7-9971E7354CA3}"/>
              </a:ext>
            </a:extLst>
          </p:cNvPr>
          <p:cNvSpPr>
            <a:spLocks noGrp="1"/>
          </p:cNvSpPr>
          <p:nvPr>
            <p:ph type="title"/>
          </p:nvPr>
        </p:nvSpPr>
        <p:spPr/>
        <p:txBody>
          <a:bodyPr/>
          <a:lstStyle/>
          <a:p>
            <a:r>
              <a:rPr lang="en-US" dirty="0"/>
              <a:t>Inbound Authentication and SSO</a:t>
            </a:r>
          </a:p>
        </p:txBody>
      </p:sp>
      <p:sp>
        <p:nvSpPr>
          <p:cNvPr id="4" name="Footer Placeholder 3">
            <a:extLst>
              <a:ext uri="{FF2B5EF4-FFF2-40B4-BE49-F238E27FC236}">
                <a16:creationId xmlns:a16="http://schemas.microsoft.com/office/drawing/2014/main" id="{299D8EF3-680F-4ACC-9ED8-E3F7A3E500EA}"/>
              </a:ext>
            </a:extLst>
          </p:cNvPr>
          <p:cNvSpPr>
            <a:spLocks noGrp="1"/>
          </p:cNvSpPr>
          <p:nvPr>
            <p:ph type="ftr" sz="quarter" idx="16"/>
          </p:nvPr>
        </p:nvSpPr>
        <p:spPr/>
        <p:txBody>
          <a:bodyPr/>
          <a:lstStyle/>
          <a:p>
            <a:r>
              <a:rPr lang="en-US" dirty="0" smtClean="0"/>
              <a:t>Copyright © 2024, </a:t>
            </a:r>
            <a:r>
              <a:rPr lang="en-US" dirty="0"/>
              <a:t>Oracle and/or its affiliates</a:t>
            </a:r>
          </a:p>
        </p:txBody>
      </p:sp>
      <p:sp>
        <p:nvSpPr>
          <p:cNvPr id="3" name="Slide Number Placeholder 2">
            <a:extLst>
              <a:ext uri="{FF2B5EF4-FFF2-40B4-BE49-F238E27FC236}">
                <a16:creationId xmlns:a16="http://schemas.microsoft.com/office/drawing/2014/main" id="{360D646F-A3EE-4184-97B0-AE5DFE4966C8}"/>
              </a:ext>
            </a:extLst>
          </p:cNvPr>
          <p:cNvSpPr>
            <a:spLocks noGrp="1"/>
          </p:cNvSpPr>
          <p:nvPr>
            <p:ph type="sldNum" sz="quarter" idx="17"/>
          </p:nvPr>
        </p:nvSpPr>
        <p:spPr/>
        <p:txBody>
          <a:bodyPr/>
          <a:lstStyle/>
          <a:p>
            <a:fld id="{7C371504-33D9-B044-8C50-620C44A06CB1}" type="slidenum">
              <a:rPr lang="en-US" smtClean="0"/>
              <a:pPr/>
              <a:t>25</a:t>
            </a:fld>
            <a:endParaRPr lang="en-US" dirty="0"/>
          </a:p>
        </p:txBody>
      </p:sp>
      <p:pic>
        <p:nvPicPr>
          <p:cNvPr id="9" name="Picture 8">
            <a:extLst>
              <a:ext uri="{FF2B5EF4-FFF2-40B4-BE49-F238E27FC236}">
                <a16:creationId xmlns:a16="http://schemas.microsoft.com/office/drawing/2014/main" id="{EAAAC651-733B-4469-91AC-B7233E28D521}"/>
              </a:ext>
            </a:extLst>
          </p:cNvPr>
          <p:cNvPicPr>
            <a:picLocks noChangeAspect="1"/>
          </p:cNvPicPr>
          <p:nvPr/>
        </p:nvPicPr>
        <p:blipFill rotWithShape="1">
          <a:blip r:embed="rId3">
            <a:clrChange>
              <a:clrFrom>
                <a:srgbClr val="EEF0F0"/>
              </a:clrFrom>
              <a:clrTo>
                <a:srgbClr val="EEF0F0">
                  <a:alpha val="0"/>
                </a:srgbClr>
              </a:clrTo>
            </a:clrChange>
            <a:extLst>
              <a:ext uri="{28A0092B-C50C-407E-A947-70E740481C1C}">
                <a14:useLocalDpi xmlns:a14="http://schemas.microsoft.com/office/drawing/2010/main" val="0"/>
              </a:ext>
            </a:extLst>
          </a:blip>
          <a:srcRect/>
          <a:stretch/>
        </p:blipFill>
        <p:spPr>
          <a:xfrm rot="599566">
            <a:off x="6116600" y="2883646"/>
            <a:ext cx="2953468" cy="2625305"/>
          </a:xfrm>
          <a:prstGeom prst="rect">
            <a:avLst/>
          </a:prstGeom>
          <a:effectLst/>
        </p:spPr>
      </p:pic>
    </p:spTree>
    <p:extLst>
      <p:ext uri="{BB962C8B-B14F-4D97-AF65-F5344CB8AC3E}">
        <p14:creationId xmlns:p14="http://schemas.microsoft.com/office/powerpoint/2010/main" val="318636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8944B18-D63A-466D-A4B4-6021371DA472}"/>
              </a:ext>
            </a:extLst>
          </p:cNvPr>
          <p:cNvSpPr>
            <a:spLocks noGrp="1"/>
          </p:cNvSpPr>
          <p:nvPr>
            <p:ph type="body" sz="quarter" idx="11"/>
          </p:nvPr>
        </p:nvSpPr>
        <p:spPr/>
        <p:txBody>
          <a:bodyPr/>
          <a:lstStyle/>
          <a:p>
            <a:r>
              <a:rPr lang="en-US" dirty="0"/>
              <a:t>Passwordless Authentication</a:t>
            </a:r>
          </a:p>
        </p:txBody>
      </p:sp>
      <p:sp>
        <p:nvSpPr>
          <p:cNvPr id="3" name="Text Placeholder 2">
            <a:extLst>
              <a:ext uri="{FF2B5EF4-FFF2-40B4-BE49-F238E27FC236}">
                <a16:creationId xmlns:a16="http://schemas.microsoft.com/office/drawing/2014/main" id="{7EC56CB8-84A8-46CE-A622-A13FD17A8FF3}"/>
              </a:ext>
            </a:extLst>
          </p:cNvPr>
          <p:cNvSpPr>
            <a:spLocks noGrp="1"/>
          </p:cNvSpPr>
          <p:nvPr>
            <p:ph sz="quarter" idx="14"/>
          </p:nvPr>
        </p:nvSpPr>
        <p:spPr>
          <a:xfrm>
            <a:off x="766763" y="1600201"/>
            <a:ext cx="5329237" cy="4506912"/>
          </a:xfrm>
        </p:spPr>
        <p:txBody>
          <a:bodyPr anchor="ctr"/>
          <a:lstStyle/>
          <a:p>
            <a:pPr marL="342900" indent="-342900">
              <a:spcAft>
                <a:spcPts val="2400"/>
              </a:spcAft>
              <a:buFont typeface="+mj-lt"/>
              <a:buAutoNum type="arabicPeriod"/>
            </a:pPr>
            <a:r>
              <a:rPr lang="en-US" dirty="0"/>
              <a:t>User creates profile at first logon</a:t>
            </a:r>
          </a:p>
          <a:p>
            <a:pPr marL="342900" indent="-342900">
              <a:spcAft>
                <a:spcPts val="2400"/>
              </a:spcAft>
              <a:buFont typeface="+mj-lt"/>
              <a:buAutoNum type="arabicPeriod"/>
            </a:pPr>
            <a:r>
              <a:rPr lang="en-US" dirty="0"/>
              <a:t>User enrolls device and MFA app</a:t>
            </a:r>
          </a:p>
          <a:p>
            <a:pPr marL="342900" indent="-342900">
              <a:spcAft>
                <a:spcPts val="2400"/>
              </a:spcAft>
              <a:buFont typeface="+mj-lt"/>
              <a:buAutoNum type="arabicPeriod"/>
            </a:pPr>
            <a:r>
              <a:rPr lang="en-US" dirty="0"/>
              <a:t>When user attempts to authenticate, they can logon via a push notification in the MFA app – no password required!</a:t>
            </a:r>
          </a:p>
        </p:txBody>
      </p:sp>
      <p:sp>
        <p:nvSpPr>
          <p:cNvPr id="2" name="Title 1">
            <a:extLst>
              <a:ext uri="{FF2B5EF4-FFF2-40B4-BE49-F238E27FC236}">
                <a16:creationId xmlns:a16="http://schemas.microsoft.com/office/drawing/2014/main" id="{2E10D291-DA55-4DFF-A1E4-F9822871158C}"/>
              </a:ext>
            </a:extLst>
          </p:cNvPr>
          <p:cNvSpPr>
            <a:spLocks noGrp="1"/>
          </p:cNvSpPr>
          <p:nvPr>
            <p:ph type="title"/>
          </p:nvPr>
        </p:nvSpPr>
        <p:spPr/>
        <p:txBody>
          <a:bodyPr/>
          <a:lstStyle/>
          <a:p>
            <a:r>
              <a:rPr lang="en-US" dirty="0"/>
              <a:t>Inbound Authentication and SSO</a:t>
            </a:r>
          </a:p>
        </p:txBody>
      </p:sp>
      <p:sp>
        <p:nvSpPr>
          <p:cNvPr id="5" name="Footer Placeholder 4">
            <a:extLst>
              <a:ext uri="{FF2B5EF4-FFF2-40B4-BE49-F238E27FC236}">
                <a16:creationId xmlns:a16="http://schemas.microsoft.com/office/drawing/2014/main" id="{F28C281B-BBA8-4EA0-804F-4BE08B8FE829}"/>
              </a:ext>
            </a:extLst>
          </p:cNvPr>
          <p:cNvSpPr>
            <a:spLocks noGrp="1"/>
          </p:cNvSpPr>
          <p:nvPr>
            <p:ph type="ftr" sz="quarter" idx="16"/>
          </p:nvPr>
        </p:nvSpPr>
        <p:spPr/>
        <p:txBody>
          <a:bodyPr/>
          <a:lstStyle/>
          <a:p>
            <a:r>
              <a:rPr lang="en-US" dirty="0" smtClean="0"/>
              <a:t>Copyright © 2024, </a:t>
            </a:r>
            <a:r>
              <a:rPr lang="en-US" dirty="0"/>
              <a:t>Oracle and/or its affiliates</a:t>
            </a:r>
          </a:p>
        </p:txBody>
      </p:sp>
      <p:sp>
        <p:nvSpPr>
          <p:cNvPr id="4" name="Slide Number Placeholder 3">
            <a:extLst>
              <a:ext uri="{FF2B5EF4-FFF2-40B4-BE49-F238E27FC236}">
                <a16:creationId xmlns:a16="http://schemas.microsoft.com/office/drawing/2014/main" id="{0033DEED-1D18-471D-AFE7-B216B38F094E}"/>
              </a:ext>
            </a:extLst>
          </p:cNvPr>
          <p:cNvSpPr>
            <a:spLocks noGrp="1"/>
          </p:cNvSpPr>
          <p:nvPr>
            <p:ph type="sldNum" sz="quarter" idx="17"/>
          </p:nvPr>
        </p:nvSpPr>
        <p:spPr/>
        <p:txBody>
          <a:bodyPr/>
          <a:lstStyle/>
          <a:p>
            <a:fld id="{7C371504-33D9-B044-8C50-620C44A06CB1}" type="slidenum">
              <a:rPr lang="en-US" smtClean="0"/>
              <a:pPr/>
              <a:t>26</a:t>
            </a:fld>
            <a:endParaRPr lang="en-US" dirty="0"/>
          </a:p>
        </p:txBody>
      </p:sp>
      <p:pic>
        <p:nvPicPr>
          <p:cNvPr id="8" name="Picture 7">
            <a:extLst>
              <a:ext uri="{FF2B5EF4-FFF2-40B4-BE49-F238E27FC236}">
                <a16:creationId xmlns:a16="http://schemas.microsoft.com/office/drawing/2014/main" id="{3F2792A5-239E-4BC2-93BC-863CBDE71C5D}"/>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64021" y="1653851"/>
            <a:ext cx="1955016" cy="4233261"/>
          </a:xfrm>
          <a:prstGeom prst="rect">
            <a:avLst/>
          </a:prstGeom>
          <a:effectLst>
            <a:outerShdw blurRad="152400" sx="102000" sy="102000" algn="ctr" rotWithShape="0">
              <a:prstClr val="black">
                <a:alpha val="30000"/>
              </a:prstClr>
            </a:outerShdw>
          </a:effectLst>
        </p:spPr>
      </p:pic>
      <p:pic>
        <p:nvPicPr>
          <p:cNvPr id="10" name="Picture 9">
            <a:extLst>
              <a:ext uri="{FF2B5EF4-FFF2-40B4-BE49-F238E27FC236}">
                <a16:creationId xmlns:a16="http://schemas.microsoft.com/office/drawing/2014/main" id="{72DBDDA2-33DE-4585-83A1-51A55254DB3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468888" y="1627121"/>
            <a:ext cx="1955016" cy="4233261"/>
          </a:xfrm>
          <a:prstGeom prst="rect">
            <a:avLst/>
          </a:prstGeom>
          <a:effectLst>
            <a:outerShdw blurRad="152400" sx="102000" sy="102000" algn="ctr" rotWithShape="0">
              <a:prstClr val="black">
                <a:alpha val="30000"/>
              </a:prstClr>
            </a:outerShdw>
          </a:effectLst>
        </p:spPr>
      </p:pic>
    </p:spTree>
    <p:extLst>
      <p:ext uri="{BB962C8B-B14F-4D97-AF65-F5344CB8AC3E}">
        <p14:creationId xmlns:p14="http://schemas.microsoft.com/office/powerpoint/2010/main" val="148751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466EE5-30D1-41ED-B2F8-2E92179E80B5}"/>
              </a:ext>
            </a:extLst>
          </p:cNvPr>
          <p:cNvSpPr>
            <a:spLocks noGrp="1"/>
          </p:cNvSpPr>
          <p:nvPr>
            <p:ph sz="quarter" idx="13"/>
          </p:nvPr>
        </p:nvSpPr>
        <p:spPr>
          <a:xfrm>
            <a:off x="771526" y="1600200"/>
            <a:ext cx="5328486" cy="4507992"/>
          </a:xfrm>
        </p:spPr>
        <p:txBody>
          <a:bodyPr/>
          <a:lstStyle/>
          <a:p>
            <a:pPr>
              <a:spcBef>
                <a:spcPts val="0"/>
              </a:spcBef>
              <a:spcAft>
                <a:spcPts val="1800"/>
              </a:spcAft>
            </a:pPr>
            <a:r>
              <a:rPr lang="en-US" sz="2000" dirty="0"/>
              <a:t>Automate user lifecycle management</a:t>
            </a:r>
            <a:endParaRPr lang="en-US" dirty="0"/>
          </a:p>
          <a:p>
            <a:pPr marL="285750" indent="-285750">
              <a:spcBef>
                <a:spcPts val="0"/>
              </a:spcBef>
              <a:spcAft>
                <a:spcPts val="1200"/>
              </a:spcAft>
              <a:buFont typeface="Wingdings" panose="05000000000000000000" pitchFamily="2" charset="2"/>
              <a:buChar char="§"/>
            </a:pPr>
            <a:r>
              <a:rPr lang="en-US" dirty="0"/>
              <a:t>Manage via console, CLI, APIs, or automation</a:t>
            </a:r>
          </a:p>
          <a:p>
            <a:pPr marL="285750" indent="-285750">
              <a:spcBef>
                <a:spcPts val="0"/>
              </a:spcBef>
              <a:spcAft>
                <a:spcPts val="1200"/>
              </a:spcAft>
              <a:buFont typeface="Wingdings" panose="05000000000000000000" pitchFamily="2" charset="2"/>
              <a:buChar char="§"/>
            </a:pPr>
            <a:r>
              <a:rPr lang="en-US" dirty="0"/>
              <a:t>Custom schema support</a:t>
            </a:r>
          </a:p>
          <a:p>
            <a:pPr marL="285750" indent="-285750">
              <a:spcBef>
                <a:spcPts val="0"/>
              </a:spcBef>
              <a:spcAft>
                <a:spcPts val="1200"/>
              </a:spcAft>
              <a:buFont typeface="Wingdings" panose="05000000000000000000" pitchFamily="2" charset="2"/>
              <a:buChar char="§"/>
            </a:pPr>
            <a:r>
              <a:rPr lang="en-US" dirty="0"/>
              <a:t>Auto- and Just-in-Time (JIT) provisioning</a:t>
            </a:r>
          </a:p>
          <a:p>
            <a:pPr marL="285750" indent="-285750">
              <a:spcBef>
                <a:spcPts val="0"/>
              </a:spcBef>
              <a:spcAft>
                <a:spcPts val="1200"/>
              </a:spcAft>
              <a:buFont typeface="Wingdings" panose="05000000000000000000" pitchFamily="2" charset="2"/>
              <a:buChar char="§"/>
            </a:pPr>
            <a:r>
              <a:rPr lang="en-US" dirty="0"/>
              <a:t>Auto-manage entitlements for Oracle apps and databases</a:t>
            </a:r>
          </a:p>
          <a:p>
            <a:pPr marL="285750" indent="-285750">
              <a:spcBef>
                <a:spcPts val="0"/>
              </a:spcBef>
              <a:spcAft>
                <a:spcPts val="1200"/>
              </a:spcAft>
              <a:buFont typeface="Wingdings" panose="05000000000000000000" pitchFamily="2" charset="2"/>
              <a:buChar char="§"/>
            </a:pPr>
            <a:r>
              <a:rPr lang="en-US" dirty="0"/>
              <a:t>User self-service enrollment and management of profile, password, and terms-of-use consent</a:t>
            </a:r>
          </a:p>
          <a:p>
            <a:pPr marL="285750" indent="-285750">
              <a:spcBef>
                <a:spcPts val="0"/>
              </a:spcBef>
              <a:spcAft>
                <a:spcPts val="600"/>
              </a:spcAft>
              <a:buFont typeface="Wingdings" panose="05000000000000000000" pitchFamily="2" charset="2"/>
              <a:buChar char="§"/>
            </a:pPr>
            <a:r>
              <a:rPr lang="en-US" dirty="0"/>
              <a:t>Support for virtually any SaaS, cloud-hosted, or on-prem apps</a:t>
            </a:r>
          </a:p>
          <a:p>
            <a:pPr marL="651510" lvl="1" indent="-285750">
              <a:spcBef>
                <a:spcPts val="0"/>
              </a:spcBef>
              <a:spcAft>
                <a:spcPts val="300"/>
              </a:spcAft>
              <a:buFont typeface="Wingdings" panose="05000000000000000000" pitchFamily="2" charset="2"/>
              <a:buChar char="§"/>
            </a:pPr>
            <a:r>
              <a:rPr lang="en-US" sz="1400" dirty="0"/>
              <a:t>Generic SCIM support enables integration with most apps</a:t>
            </a:r>
          </a:p>
          <a:p>
            <a:pPr marL="651510" lvl="1" indent="-285750">
              <a:spcBef>
                <a:spcPts val="0"/>
              </a:spcBef>
              <a:spcAft>
                <a:spcPts val="300"/>
              </a:spcAft>
              <a:buFont typeface="Wingdings" panose="05000000000000000000" pitchFamily="2" charset="2"/>
              <a:buChar char="§"/>
            </a:pPr>
            <a:r>
              <a:rPr lang="en-US" sz="1400" dirty="0"/>
              <a:t>400+ SaaS apps natively supported via partner gateways</a:t>
            </a:r>
          </a:p>
        </p:txBody>
      </p:sp>
      <p:sp>
        <p:nvSpPr>
          <p:cNvPr id="3" name="Title 2">
            <a:extLst>
              <a:ext uri="{FF2B5EF4-FFF2-40B4-BE49-F238E27FC236}">
                <a16:creationId xmlns:a16="http://schemas.microsoft.com/office/drawing/2014/main" id="{FAD20C9F-A4E6-463C-B2EF-3A77262D2319}"/>
              </a:ext>
            </a:extLst>
          </p:cNvPr>
          <p:cNvSpPr>
            <a:spLocks noGrp="1"/>
          </p:cNvSpPr>
          <p:nvPr>
            <p:ph type="title"/>
          </p:nvPr>
        </p:nvSpPr>
        <p:spPr/>
        <p:txBody>
          <a:bodyPr/>
          <a:lstStyle/>
          <a:p>
            <a:r>
              <a:rPr lang="en-US" dirty="0"/>
              <a:t>Identity Store and User Lifecycle Management</a:t>
            </a:r>
          </a:p>
        </p:txBody>
      </p:sp>
      <p:sp>
        <p:nvSpPr>
          <p:cNvPr id="4" name="Footer Placeholder 3">
            <a:extLst>
              <a:ext uri="{FF2B5EF4-FFF2-40B4-BE49-F238E27FC236}">
                <a16:creationId xmlns:a16="http://schemas.microsoft.com/office/drawing/2014/main" id="{EFF24BE9-8EC4-4471-85D3-7701DD31C65E}"/>
              </a:ext>
            </a:extLst>
          </p:cNvPr>
          <p:cNvSpPr>
            <a:spLocks noGrp="1"/>
          </p:cNvSpPr>
          <p:nvPr>
            <p:ph type="ftr" sz="quarter" idx="15"/>
          </p:nvPr>
        </p:nvSpPr>
        <p:spPr/>
        <p:txBody>
          <a:bodyPr/>
          <a:lstStyle/>
          <a:p>
            <a:r>
              <a:rPr lang="en-US" dirty="0" smtClean="0"/>
              <a:t>Copyright © 2024, </a:t>
            </a:r>
            <a:r>
              <a:rPr lang="en-US" dirty="0"/>
              <a:t>Oracle and/or its affiliates</a:t>
            </a:r>
          </a:p>
        </p:txBody>
      </p:sp>
      <p:sp>
        <p:nvSpPr>
          <p:cNvPr id="5" name="Slide Number Placeholder 4">
            <a:extLst>
              <a:ext uri="{FF2B5EF4-FFF2-40B4-BE49-F238E27FC236}">
                <a16:creationId xmlns:a16="http://schemas.microsoft.com/office/drawing/2014/main" id="{9619D71D-5B3E-4BBE-9416-4E2CA8BBEEE0}"/>
              </a:ext>
            </a:extLst>
          </p:cNvPr>
          <p:cNvSpPr>
            <a:spLocks noGrp="1"/>
          </p:cNvSpPr>
          <p:nvPr>
            <p:ph type="sldNum" sz="quarter" idx="16"/>
          </p:nvPr>
        </p:nvSpPr>
        <p:spPr/>
        <p:txBody>
          <a:bodyPr/>
          <a:lstStyle/>
          <a:p>
            <a:fld id="{345D60D9-5372-5F40-9443-0F9AE5BDC3C8}" type="slidenum">
              <a:rPr lang="en-US" smtClean="0"/>
              <a:pPr/>
              <a:t>27</a:t>
            </a:fld>
            <a:endParaRPr lang="en-US" dirty="0"/>
          </a:p>
        </p:txBody>
      </p:sp>
      <p:grpSp>
        <p:nvGrpSpPr>
          <p:cNvPr id="14" name="Group 13">
            <a:extLst>
              <a:ext uri="{FF2B5EF4-FFF2-40B4-BE49-F238E27FC236}">
                <a16:creationId xmlns:a16="http://schemas.microsoft.com/office/drawing/2014/main" id="{0D05041A-9466-46F1-8CF7-B9D1719643AF}"/>
              </a:ext>
            </a:extLst>
          </p:cNvPr>
          <p:cNvGrpSpPr/>
          <p:nvPr/>
        </p:nvGrpSpPr>
        <p:grpSpPr>
          <a:xfrm>
            <a:off x="7330338" y="4975779"/>
            <a:ext cx="822960" cy="787497"/>
            <a:chOff x="1470704" y="4703052"/>
            <a:chExt cx="822960" cy="787497"/>
          </a:xfrm>
        </p:grpSpPr>
        <p:grpSp>
          <p:nvGrpSpPr>
            <p:cNvPr id="22" name="Group 21">
              <a:extLst>
                <a:ext uri="{FF2B5EF4-FFF2-40B4-BE49-F238E27FC236}">
                  <a16:creationId xmlns:a16="http://schemas.microsoft.com/office/drawing/2014/main" id="{29A49982-9BBE-4BEB-87D5-ED9E04711798}"/>
                </a:ext>
              </a:extLst>
            </p:cNvPr>
            <p:cNvGrpSpPr/>
            <p:nvPr/>
          </p:nvGrpSpPr>
          <p:grpSpPr>
            <a:xfrm>
              <a:off x="1606427" y="4703052"/>
              <a:ext cx="548640" cy="472966"/>
              <a:chOff x="3248196" y="4076712"/>
              <a:chExt cx="548640" cy="472966"/>
            </a:xfrm>
          </p:grpSpPr>
          <p:sp>
            <p:nvSpPr>
              <p:cNvPr id="24" name="Isosceles Triangle 23">
                <a:extLst>
                  <a:ext uri="{FF2B5EF4-FFF2-40B4-BE49-F238E27FC236}">
                    <a16:creationId xmlns:a16="http://schemas.microsoft.com/office/drawing/2014/main" id="{8E902AEA-D2F7-4851-B58A-937DDE089242}"/>
                  </a:ext>
                </a:extLst>
              </p:cNvPr>
              <p:cNvSpPr>
                <a:spLocks noChangeAspect="1"/>
              </p:cNvSpPr>
              <p:nvPr/>
            </p:nvSpPr>
            <p:spPr>
              <a:xfrm>
                <a:off x="3248196" y="4076712"/>
                <a:ext cx="548640" cy="472966"/>
              </a:xfrm>
              <a:prstGeom prst="triangle">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mn-cs"/>
                </a:endParaRPr>
              </a:p>
            </p:txBody>
          </p:sp>
          <p:pic>
            <p:nvPicPr>
              <p:cNvPr id="25" name="Graphic 24" descr="Transfer">
                <a:extLst>
                  <a:ext uri="{FF2B5EF4-FFF2-40B4-BE49-F238E27FC236}">
                    <a16:creationId xmlns:a16="http://schemas.microsoft.com/office/drawing/2014/main" id="{A770CD93-C0BD-4421-BF3E-CB53D5F16A3F}"/>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385356" y="4259903"/>
                <a:ext cx="274320" cy="274320"/>
              </a:xfrm>
              <a:prstGeom prst="rect">
                <a:avLst/>
              </a:prstGeom>
            </p:spPr>
          </p:pic>
        </p:grpSp>
        <p:sp>
          <p:nvSpPr>
            <p:cNvPr id="23" name="TextBox 22">
              <a:extLst>
                <a:ext uri="{FF2B5EF4-FFF2-40B4-BE49-F238E27FC236}">
                  <a16:creationId xmlns:a16="http://schemas.microsoft.com/office/drawing/2014/main" id="{A4F7C490-874E-46A6-A00A-9EA8BE63C169}"/>
                </a:ext>
              </a:extLst>
            </p:cNvPr>
            <p:cNvSpPr txBox="1"/>
            <p:nvPr/>
          </p:nvSpPr>
          <p:spPr>
            <a:xfrm>
              <a:off x="1470704" y="5216229"/>
              <a:ext cx="822960" cy="274320"/>
            </a:xfrm>
            <a:prstGeom prst="rect">
              <a:avLst/>
            </a:prstGeom>
            <a:noFill/>
          </p:spPr>
          <p:txBody>
            <a:bodyPr wrap="none" lIns="0" tIns="0" rIns="0" bIns="0" rtlCol="0" anchor="t">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lumMod val="75000"/>
                      <a:lumOff val="25000"/>
                    </a:schemeClr>
                  </a:solidFill>
                  <a:effectLst/>
                  <a:uLnTx/>
                  <a:uFillTx/>
                  <a:latin typeface="Oracle Sans Tab"/>
                  <a:ea typeface="+mn-ea"/>
                  <a:cs typeface="Oracle Sans Semi Bold" panose="020B0603020204020204" pitchFamily="34" charset="0"/>
                </a:rPr>
                <a:t>Active Directory</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lumMod val="75000"/>
                      <a:lumOff val="25000"/>
                    </a:schemeClr>
                  </a:solidFill>
                  <a:effectLst/>
                  <a:uLnTx/>
                  <a:uFillTx/>
                  <a:latin typeface="Oracle Sans Tab"/>
                  <a:ea typeface="+mn-ea"/>
                  <a:cs typeface="Oracle Sans Semi Bold" panose="020B0603020204020204" pitchFamily="34" charset="0"/>
                </a:rPr>
                <a:t>Bridge</a:t>
              </a:r>
            </a:p>
          </p:txBody>
        </p:sp>
      </p:grpSp>
      <p:grpSp>
        <p:nvGrpSpPr>
          <p:cNvPr id="33" name="Group 32">
            <a:extLst>
              <a:ext uri="{FF2B5EF4-FFF2-40B4-BE49-F238E27FC236}">
                <a16:creationId xmlns:a16="http://schemas.microsoft.com/office/drawing/2014/main" id="{7A7E4ADE-B1D4-4201-B1C5-150D27657807}"/>
              </a:ext>
            </a:extLst>
          </p:cNvPr>
          <p:cNvGrpSpPr/>
          <p:nvPr/>
        </p:nvGrpSpPr>
        <p:grpSpPr>
          <a:xfrm>
            <a:off x="7338262" y="3982792"/>
            <a:ext cx="822960" cy="782024"/>
            <a:chOff x="290443" y="3524084"/>
            <a:chExt cx="822960" cy="782024"/>
          </a:xfrm>
        </p:grpSpPr>
        <p:grpSp>
          <p:nvGrpSpPr>
            <p:cNvPr id="43" name="Group 42">
              <a:extLst>
                <a:ext uri="{FF2B5EF4-FFF2-40B4-BE49-F238E27FC236}">
                  <a16:creationId xmlns:a16="http://schemas.microsoft.com/office/drawing/2014/main" id="{FA392514-C51A-48D9-B726-DDB617F5E091}"/>
                </a:ext>
              </a:extLst>
            </p:cNvPr>
            <p:cNvGrpSpPr/>
            <p:nvPr/>
          </p:nvGrpSpPr>
          <p:grpSpPr>
            <a:xfrm>
              <a:off x="465399" y="3524084"/>
              <a:ext cx="457200" cy="457200"/>
              <a:chOff x="3360642" y="5785586"/>
              <a:chExt cx="457200" cy="457200"/>
            </a:xfrm>
          </p:grpSpPr>
          <p:sp>
            <p:nvSpPr>
              <p:cNvPr id="45" name="Oval 44">
                <a:extLst>
                  <a:ext uri="{FF2B5EF4-FFF2-40B4-BE49-F238E27FC236}">
                    <a16:creationId xmlns:a16="http://schemas.microsoft.com/office/drawing/2014/main" id="{4609153B-70B6-431B-9F78-4304AD9F533D}"/>
                  </a:ext>
                </a:extLst>
              </p:cNvPr>
              <p:cNvSpPr>
                <a:spLocks noChangeAspect="1"/>
              </p:cNvSpPr>
              <p:nvPr/>
            </p:nvSpPr>
            <p:spPr>
              <a:xfrm>
                <a:off x="3360642" y="5785586"/>
                <a:ext cx="457200" cy="457200"/>
              </a:xfrm>
              <a:prstGeom prst="ellipse">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mn-cs"/>
                </a:endParaRPr>
              </a:p>
            </p:txBody>
          </p:sp>
          <p:pic>
            <p:nvPicPr>
              <p:cNvPr id="46" name="Graphic 45" descr="Transfer">
                <a:extLst>
                  <a:ext uri="{FF2B5EF4-FFF2-40B4-BE49-F238E27FC236}">
                    <a16:creationId xmlns:a16="http://schemas.microsoft.com/office/drawing/2014/main" id="{05207B1E-0366-497F-A71B-A7B601CAF244}"/>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453928" y="5885691"/>
                <a:ext cx="274320" cy="274320"/>
              </a:xfrm>
              <a:prstGeom prst="rect">
                <a:avLst/>
              </a:prstGeom>
            </p:spPr>
          </p:pic>
        </p:grpSp>
        <p:sp>
          <p:nvSpPr>
            <p:cNvPr id="44" name="TextBox 43">
              <a:extLst>
                <a:ext uri="{FF2B5EF4-FFF2-40B4-BE49-F238E27FC236}">
                  <a16:creationId xmlns:a16="http://schemas.microsoft.com/office/drawing/2014/main" id="{11286F52-144D-46CB-B37A-594629C25F9C}"/>
                </a:ext>
              </a:extLst>
            </p:cNvPr>
            <p:cNvSpPr txBox="1"/>
            <p:nvPr/>
          </p:nvSpPr>
          <p:spPr>
            <a:xfrm>
              <a:off x="290443" y="4031788"/>
              <a:ext cx="822960" cy="274320"/>
            </a:xfrm>
            <a:prstGeom prst="rect">
              <a:avLst/>
            </a:prstGeom>
            <a:noFill/>
          </p:spPr>
          <p:txBody>
            <a:bodyPr wrap="none" lIns="0" tIns="0" rIns="0" bIns="0" rtlCol="0" anchor="t">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lumMod val="75000"/>
                      <a:lumOff val="25000"/>
                    </a:schemeClr>
                  </a:solidFill>
                  <a:effectLst/>
                  <a:uLnTx/>
                  <a:uFillTx/>
                  <a:latin typeface="Oracle Sans Tab"/>
                  <a:ea typeface="+mn-ea"/>
                  <a:cs typeface="Oracle Sans Semi Bold" panose="020B0603020204020204" pitchFamily="34" charset="0"/>
                </a:rPr>
                <a:t>Provisioning</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lumMod val="75000"/>
                      <a:lumOff val="25000"/>
                    </a:schemeClr>
                  </a:solidFill>
                  <a:effectLst/>
                  <a:uLnTx/>
                  <a:uFillTx/>
                  <a:latin typeface="Oracle Sans Tab"/>
                  <a:ea typeface="+mn-ea"/>
                  <a:cs typeface="Oracle Sans Semi Bold" panose="020B0603020204020204" pitchFamily="34" charset="0"/>
                </a:rPr>
                <a:t>Bridge</a:t>
              </a:r>
            </a:p>
          </p:txBody>
        </p:sp>
      </p:grpSp>
      <p:grpSp>
        <p:nvGrpSpPr>
          <p:cNvPr id="34" name="Group 33">
            <a:extLst>
              <a:ext uri="{FF2B5EF4-FFF2-40B4-BE49-F238E27FC236}">
                <a16:creationId xmlns:a16="http://schemas.microsoft.com/office/drawing/2014/main" id="{98BB534B-6E02-4E41-9098-188425439676}"/>
              </a:ext>
            </a:extLst>
          </p:cNvPr>
          <p:cNvGrpSpPr/>
          <p:nvPr/>
        </p:nvGrpSpPr>
        <p:grpSpPr>
          <a:xfrm>
            <a:off x="7330338" y="1708778"/>
            <a:ext cx="822960" cy="886086"/>
            <a:chOff x="7548079" y="4910059"/>
            <a:chExt cx="822960" cy="886086"/>
          </a:xfrm>
        </p:grpSpPr>
        <p:grpSp>
          <p:nvGrpSpPr>
            <p:cNvPr id="38" name="Group 37">
              <a:extLst>
                <a:ext uri="{FF2B5EF4-FFF2-40B4-BE49-F238E27FC236}">
                  <a16:creationId xmlns:a16="http://schemas.microsoft.com/office/drawing/2014/main" id="{C752537D-26CA-4E52-9A2F-CFB9410E6778}"/>
                </a:ext>
              </a:extLst>
            </p:cNvPr>
            <p:cNvGrpSpPr/>
            <p:nvPr/>
          </p:nvGrpSpPr>
          <p:grpSpPr>
            <a:xfrm>
              <a:off x="7730959" y="4910059"/>
              <a:ext cx="460341" cy="606981"/>
              <a:chOff x="4258368" y="5398098"/>
              <a:chExt cx="460341" cy="606981"/>
            </a:xfrm>
            <a:solidFill>
              <a:schemeClr val="tx1"/>
            </a:solidFill>
          </p:grpSpPr>
          <p:pic>
            <p:nvPicPr>
              <p:cNvPr id="40" name="Graphic 39" descr="Users">
                <a:extLst>
                  <a:ext uri="{FF2B5EF4-FFF2-40B4-BE49-F238E27FC236}">
                    <a16:creationId xmlns:a16="http://schemas.microsoft.com/office/drawing/2014/main" id="{20F802A1-7475-4857-A4B0-CF4962BEB8F6}"/>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258368" y="5398098"/>
                <a:ext cx="457200" cy="457200"/>
              </a:xfrm>
              <a:prstGeom prst="rect">
                <a:avLst/>
              </a:prstGeom>
            </p:spPr>
          </p:pic>
          <p:pic>
            <p:nvPicPr>
              <p:cNvPr id="41" name="Graphic 40" descr="Key">
                <a:extLst>
                  <a:ext uri="{FF2B5EF4-FFF2-40B4-BE49-F238E27FC236}">
                    <a16:creationId xmlns:a16="http://schemas.microsoft.com/office/drawing/2014/main" id="{62485E88-5FED-40EC-9619-63C96B242FAB}"/>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4507431" y="5793801"/>
                <a:ext cx="211278" cy="211278"/>
              </a:xfrm>
              <a:prstGeom prst="rect">
                <a:avLst/>
              </a:prstGeom>
            </p:spPr>
          </p:pic>
          <p:pic>
            <p:nvPicPr>
              <p:cNvPr id="42" name="Graphic 41" descr="Key">
                <a:extLst>
                  <a:ext uri="{FF2B5EF4-FFF2-40B4-BE49-F238E27FC236}">
                    <a16:creationId xmlns:a16="http://schemas.microsoft.com/office/drawing/2014/main" id="{99AD6F5E-C273-43DB-B062-33E5C504ADFF}"/>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4348233" y="5720454"/>
                <a:ext cx="211278" cy="211278"/>
              </a:xfrm>
              <a:prstGeom prst="rect">
                <a:avLst/>
              </a:prstGeom>
            </p:spPr>
          </p:pic>
        </p:grpSp>
        <p:sp>
          <p:nvSpPr>
            <p:cNvPr id="39" name="TextBox 38">
              <a:extLst>
                <a:ext uri="{FF2B5EF4-FFF2-40B4-BE49-F238E27FC236}">
                  <a16:creationId xmlns:a16="http://schemas.microsoft.com/office/drawing/2014/main" id="{DB68AA87-B1AE-4E28-AC60-C345B51F1597}"/>
                </a:ext>
              </a:extLst>
            </p:cNvPr>
            <p:cNvSpPr txBox="1"/>
            <p:nvPr/>
          </p:nvSpPr>
          <p:spPr>
            <a:xfrm>
              <a:off x="7548079" y="5521825"/>
              <a:ext cx="822960" cy="274320"/>
            </a:xfrm>
            <a:prstGeom prst="rect">
              <a:avLst/>
            </a:prstGeom>
            <a:noFill/>
          </p:spPr>
          <p:txBody>
            <a:bodyPr wrap="none" lIns="0" tIns="0" rIns="0" bIns="0" rtlCol="0" anchor="t">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lumMod val="75000"/>
                      <a:lumOff val="25000"/>
                    </a:schemeClr>
                  </a:solidFill>
                  <a:effectLst/>
                  <a:uLnTx/>
                  <a:uFillTx/>
                  <a:latin typeface="Oracle Sans Tab"/>
                  <a:ea typeface="+mn-ea"/>
                  <a:cs typeface="Oracle Sans Semi Bold" panose="020B0603020204020204" pitchFamily="34" charset="0"/>
                </a:rPr>
                <a:t>User &amp; Access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lumMod val="75000"/>
                      <a:lumOff val="25000"/>
                    </a:schemeClr>
                  </a:solidFill>
                  <a:effectLst/>
                  <a:uLnTx/>
                  <a:uFillTx/>
                  <a:latin typeface="Oracle Sans Tab"/>
                  <a:ea typeface="+mn-ea"/>
                  <a:cs typeface="Oracle Sans Semi Bold" panose="020B0603020204020204" pitchFamily="34" charset="0"/>
                </a:rPr>
                <a:t>Management</a:t>
              </a:r>
            </a:p>
          </p:txBody>
        </p:sp>
      </p:grpSp>
      <p:grpSp>
        <p:nvGrpSpPr>
          <p:cNvPr id="35" name="Group 34">
            <a:extLst>
              <a:ext uri="{FF2B5EF4-FFF2-40B4-BE49-F238E27FC236}">
                <a16:creationId xmlns:a16="http://schemas.microsoft.com/office/drawing/2014/main" id="{6732F836-6B9F-491F-BFE9-EB49B70BCE67}"/>
              </a:ext>
            </a:extLst>
          </p:cNvPr>
          <p:cNvGrpSpPr/>
          <p:nvPr/>
        </p:nvGrpSpPr>
        <p:grpSpPr>
          <a:xfrm>
            <a:off x="7330338" y="2876202"/>
            <a:ext cx="822960" cy="815481"/>
            <a:chOff x="9329359" y="4247294"/>
            <a:chExt cx="822960" cy="815481"/>
          </a:xfrm>
        </p:grpSpPr>
        <p:pic>
          <p:nvPicPr>
            <p:cNvPr id="36" name="Graphic 35" descr="Books on shelf">
              <a:extLst>
                <a:ext uri="{FF2B5EF4-FFF2-40B4-BE49-F238E27FC236}">
                  <a16:creationId xmlns:a16="http://schemas.microsoft.com/office/drawing/2014/main" id="{3B5FBD24-C771-49BA-8397-D50751643173}"/>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9461633" y="4247294"/>
              <a:ext cx="558413" cy="558413"/>
            </a:xfrm>
            <a:prstGeom prst="rect">
              <a:avLst/>
            </a:prstGeom>
          </p:spPr>
        </p:pic>
        <p:sp>
          <p:nvSpPr>
            <p:cNvPr id="37" name="TextBox 36">
              <a:extLst>
                <a:ext uri="{FF2B5EF4-FFF2-40B4-BE49-F238E27FC236}">
                  <a16:creationId xmlns:a16="http://schemas.microsoft.com/office/drawing/2014/main" id="{6A291865-31FA-4E16-8F9E-AA823D8BB598}"/>
                </a:ext>
              </a:extLst>
            </p:cNvPr>
            <p:cNvSpPr txBox="1"/>
            <p:nvPr/>
          </p:nvSpPr>
          <p:spPr>
            <a:xfrm>
              <a:off x="9329359" y="4788455"/>
              <a:ext cx="822960" cy="274320"/>
            </a:xfrm>
            <a:prstGeom prst="rect">
              <a:avLst/>
            </a:prstGeom>
            <a:noFill/>
          </p:spPr>
          <p:txBody>
            <a:bodyPr wrap="none" lIns="0" tIns="0" rIns="0" bIns="0" rtlCol="0" anchor="t">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lumMod val="75000"/>
                      <a:lumOff val="25000"/>
                    </a:schemeClr>
                  </a:solidFill>
                  <a:effectLst/>
                  <a:uLnTx/>
                  <a:uFillTx/>
                  <a:latin typeface="Oracle Sans Tab"/>
                  <a:ea typeface="+mn-ea"/>
                  <a:cs typeface="Oracle Sans Semi Bold" panose="020B0603020204020204" pitchFamily="34" charset="0"/>
                </a:rPr>
                <a:t>App </a:t>
              </a:r>
              <a:br>
                <a:rPr kumimoji="0" lang="en-US" sz="1100" b="0" i="0" u="none" strike="noStrike" kern="0" cap="none" spc="0" normalizeH="0" baseline="0" noProof="0" dirty="0">
                  <a:ln>
                    <a:noFill/>
                  </a:ln>
                  <a:solidFill>
                    <a:schemeClr val="tx2">
                      <a:lumMod val="75000"/>
                      <a:lumOff val="25000"/>
                    </a:schemeClr>
                  </a:solidFill>
                  <a:effectLst/>
                  <a:uLnTx/>
                  <a:uFillTx/>
                  <a:latin typeface="Oracle Sans Tab"/>
                  <a:ea typeface="+mn-ea"/>
                  <a:cs typeface="Oracle Sans Semi Bold" panose="020B0603020204020204" pitchFamily="34" charset="0"/>
                </a:rPr>
              </a:br>
              <a:r>
                <a:rPr kumimoji="0" lang="en-US" sz="1100" b="0" i="0" u="none" strike="noStrike" kern="0" cap="none" spc="0" normalizeH="0" baseline="0" noProof="0" dirty="0">
                  <a:ln>
                    <a:noFill/>
                  </a:ln>
                  <a:solidFill>
                    <a:schemeClr val="tx2">
                      <a:lumMod val="75000"/>
                      <a:lumOff val="25000"/>
                    </a:schemeClr>
                  </a:solidFill>
                  <a:effectLst/>
                  <a:uLnTx/>
                  <a:uFillTx/>
                  <a:latin typeface="Oracle Sans Tab"/>
                  <a:ea typeface="+mn-ea"/>
                  <a:cs typeface="Oracle Sans Semi Bold" panose="020B0603020204020204" pitchFamily="34" charset="0"/>
                </a:rPr>
                <a:t>Catalog</a:t>
              </a:r>
            </a:p>
          </p:txBody>
        </p:sp>
      </p:grpSp>
      <p:sp>
        <p:nvSpPr>
          <p:cNvPr id="55" name="TextBox 54">
            <a:extLst>
              <a:ext uri="{FF2B5EF4-FFF2-40B4-BE49-F238E27FC236}">
                <a16:creationId xmlns:a16="http://schemas.microsoft.com/office/drawing/2014/main" id="{6492DEB8-F32B-4A32-A50C-4278A9A2A3C5}"/>
              </a:ext>
            </a:extLst>
          </p:cNvPr>
          <p:cNvSpPr txBox="1"/>
          <p:nvPr/>
        </p:nvSpPr>
        <p:spPr>
          <a:xfrm>
            <a:off x="8412480" y="1888958"/>
            <a:ext cx="2926080" cy="705906"/>
          </a:xfrm>
          <a:prstGeom prst="rect">
            <a:avLst/>
          </a:prstGeom>
          <a:noFill/>
        </p:spPr>
        <p:txBody>
          <a:bodyPr wrap="square" rtlCol="0" anchor="ctr">
            <a:noAutofit/>
          </a:bodyPr>
          <a:lstStyle/>
          <a:p>
            <a:r>
              <a:rPr lang="en-US" sz="1200" dirty="0">
                <a:solidFill>
                  <a:schemeClr val="tx2">
                    <a:lumMod val="75000"/>
                    <a:lumOff val="25000"/>
                  </a:schemeClr>
                </a:solidFill>
              </a:rPr>
              <a:t>Manage users manually via console, CLI, or APIs. Bulk imports available with full or incremental updates.</a:t>
            </a:r>
          </a:p>
        </p:txBody>
      </p:sp>
      <p:sp>
        <p:nvSpPr>
          <p:cNvPr id="56" name="TextBox 55">
            <a:extLst>
              <a:ext uri="{FF2B5EF4-FFF2-40B4-BE49-F238E27FC236}">
                <a16:creationId xmlns:a16="http://schemas.microsoft.com/office/drawing/2014/main" id="{E4ADF9BA-9BB8-4FB0-9C3C-FE5832C3A031}"/>
              </a:ext>
            </a:extLst>
          </p:cNvPr>
          <p:cNvSpPr txBox="1"/>
          <p:nvPr/>
        </p:nvSpPr>
        <p:spPr>
          <a:xfrm>
            <a:off x="8412480" y="2918240"/>
            <a:ext cx="2926080" cy="773443"/>
          </a:xfrm>
          <a:prstGeom prst="rect">
            <a:avLst/>
          </a:prstGeom>
          <a:noFill/>
        </p:spPr>
        <p:txBody>
          <a:bodyPr wrap="square" rtlCol="0" anchor="ctr">
            <a:noAutofit/>
          </a:bodyPr>
          <a:lstStyle/>
          <a:p>
            <a:r>
              <a:rPr lang="en-US" sz="1200" dirty="0">
                <a:solidFill>
                  <a:schemeClr val="tx2">
                    <a:lumMod val="75000"/>
                    <a:lumOff val="25000"/>
                  </a:schemeClr>
                </a:solidFill>
              </a:rPr>
              <a:t>Pre-configured automation of onboarding, offboarding, and synchronization flows for numerous apps. Generic templates support virtually any other apps.</a:t>
            </a:r>
          </a:p>
        </p:txBody>
      </p:sp>
      <p:sp>
        <p:nvSpPr>
          <p:cNvPr id="57" name="TextBox 56">
            <a:extLst>
              <a:ext uri="{FF2B5EF4-FFF2-40B4-BE49-F238E27FC236}">
                <a16:creationId xmlns:a16="http://schemas.microsoft.com/office/drawing/2014/main" id="{6B72D746-D6E4-4116-8A7B-769447B079B7}"/>
              </a:ext>
            </a:extLst>
          </p:cNvPr>
          <p:cNvSpPr txBox="1"/>
          <p:nvPr/>
        </p:nvSpPr>
        <p:spPr>
          <a:xfrm>
            <a:off x="8412480" y="4004308"/>
            <a:ext cx="2926080" cy="815480"/>
          </a:xfrm>
          <a:prstGeom prst="rect">
            <a:avLst/>
          </a:prstGeom>
          <a:noFill/>
        </p:spPr>
        <p:txBody>
          <a:bodyPr wrap="square" rtlCol="0" anchor="ctr">
            <a:noAutofit/>
          </a:bodyPr>
          <a:lstStyle/>
          <a:p>
            <a:r>
              <a:rPr lang="en-US" sz="1200" dirty="0">
                <a:solidFill>
                  <a:schemeClr val="tx2">
                    <a:lumMod val="75000"/>
                    <a:lumOff val="25000"/>
                  </a:schemeClr>
                </a:solidFill>
              </a:rPr>
              <a:t>Provisioning to/from virtually unlimited apps hosted on-prem or in the cloud using ICF connectors. Supports heavy customization as-needed. Supports High Availability.</a:t>
            </a:r>
          </a:p>
        </p:txBody>
      </p:sp>
      <p:sp>
        <p:nvSpPr>
          <p:cNvPr id="58" name="TextBox 57">
            <a:extLst>
              <a:ext uri="{FF2B5EF4-FFF2-40B4-BE49-F238E27FC236}">
                <a16:creationId xmlns:a16="http://schemas.microsoft.com/office/drawing/2014/main" id="{B265B088-2AF8-4F51-9D08-D699FDDBFE8A}"/>
              </a:ext>
            </a:extLst>
          </p:cNvPr>
          <p:cNvSpPr txBox="1"/>
          <p:nvPr/>
        </p:nvSpPr>
        <p:spPr>
          <a:xfrm>
            <a:off x="8412480" y="4986537"/>
            <a:ext cx="2926080" cy="787497"/>
          </a:xfrm>
          <a:prstGeom prst="rect">
            <a:avLst/>
          </a:prstGeom>
          <a:noFill/>
        </p:spPr>
        <p:txBody>
          <a:bodyPr wrap="square" rtlCol="0" anchor="ctr">
            <a:noAutofit/>
          </a:bodyPr>
          <a:lstStyle/>
          <a:p>
            <a:r>
              <a:rPr lang="en-US" sz="1200" dirty="0">
                <a:solidFill>
                  <a:schemeClr val="tx2">
                    <a:lumMod val="75000"/>
                    <a:lumOff val="25000"/>
                  </a:schemeClr>
                </a:solidFill>
              </a:rPr>
              <a:t>Synchronize AD Users and leverage AD Security Groups to manage IAM permissions.</a:t>
            </a:r>
          </a:p>
        </p:txBody>
      </p:sp>
    </p:spTree>
    <p:extLst>
      <p:ext uri="{BB962C8B-B14F-4D97-AF65-F5344CB8AC3E}">
        <p14:creationId xmlns:p14="http://schemas.microsoft.com/office/powerpoint/2010/main" val="398937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ontent Placeholder 50">
            <a:extLst>
              <a:ext uri="{FF2B5EF4-FFF2-40B4-BE49-F238E27FC236}">
                <a16:creationId xmlns:a16="http://schemas.microsoft.com/office/drawing/2014/main" id="{146DAE35-1C72-4C0F-AB2B-AC554F6AA752}"/>
              </a:ext>
            </a:extLst>
          </p:cNvPr>
          <p:cNvSpPr>
            <a:spLocks noGrp="1"/>
          </p:cNvSpPr>
          <p:nvPr>
            <p:ph sz="quarter" idx="13"/>
          </p:nvPr>
        </p:nvSpPr>
        <p:spPr>
          <a:xfrm>
            <a:off x="771525" y="1600200"/>
            <a:ext cx="5333184" cy="4507992"/>
          </a:xfrm>
        </p:spPr>
        <p:txBody>
          <a:bodyPr/>
          <a:lstStyle/>
          <a:p>
            <a:pPr>
              <a:spcBef>
                <a:spcPts val="0"/>
              </a:spcBef>
              <a:spcAft>
                <a:spcPts val="1800"/>
              </a:spcAft>
            </a:pPr>
            <a:r>
              <a:rPr lang="en-US" sz="2000" dirty="0"/>
              <a:t>Control who has access to OCI cloud resources</a:t>
            </a:r>
          </a:p>
          <a:p>
            <a:pPr marL="285750" indent="-285750">
              <a:spcBef>
                <a:spcPts val="0"/>
              </a:spcBef>
              <a:spcAft>
                <a:spcPts val="1200"/>
              </a:spcAft>
              <a:buFont typeface="Wingdings" panose="05000000000000000000" pitchFamily="2" charset="2"/>
              <a:buChar char="§"/>
            </a:pPr>
            <a:r>
              <a:rPr lang="en-US" dirty="0"/>
              <a:t>Easy to understand policy syntax</a:t>
            </a:r>
          </a:p>
          <a:p>
            <a:pPr marL="285750" indent="-285750">
              <a:spcBef>
                <a:spcPts val="0"/>
              </a:spcBef>
              <a:spcAft>
                <a:spcPts val="1200"/>
              </a:spcAft>
              <a:buFont typeface="Wingdings" panose="05000000000000000000" pitchFamily="2" charset="2"/>
              <a:buChar char="§"/>
            </a:pPr>
            <a:r>
              <a:rPr lang="en-US" dirty="0"/>
              <a:t>Authentication policy can restrict by IP address</a:t>
            </a:r>
          </a:p>
          <a:p>
            <a:pPr marL="285750" indent="-285750">
              <a:spcBef>
                <a:spcPts val="0"/>
              </a:spcBef>
              <a:spcAft>
                <a:spcPts val="1200"/>
              </a:spcAft>
              <a:buFont typeface="Wingdings" panose="05000000000000000000" pitchFamily="2" charset="2"/>
              <a:buChar char="§"/>
            </a:pPr>
            <a:r>
              <a:rPr lang="en-US" dirty="0"/>
              <a:t>Group-based entitlement management</a:t>
            </a:r>
          </a:p>
          <a:p>
            <a:pPr marL="285750" indent="-285750">
              <a:spcBef>
                <a:spcPts val="0"/>
              </a:spcBef>
              <a:spcAft>
                <a:spcPts val="1200"/>
              </a:spcAft>
              <a:buFont typeface="Wingdings" panose="05000000000000000000" pitchFamily="2" charset="2"/>
              <a:buChar char="§"/>
            </a:pPr>
            <a:r>
              <a:rPr lang="en-US" dirty="0"/>
              <a:t>Compartments provide security boundaries inside of OCI tenancies</a:t>
            </a:r>
          </a:p>
          <a:p>
            <a:pPr marL="285750" indent="-285750">
              <a:spcBef>
                <a:spcPts val="0"/>
              </a:spcBef>
              <a:spcAft>
                <a:spcPts val="1200"/>
              </a:spcAft>
              <a:buFont typeface="Wingdings" panose="05000000000000000000" pitchFamily="2" charset="2"/>
              <a:buChar char="§"/>
            </a:pPr>
            <a:r>
              <a:rPr lang="en-US" dirty="0"/>
              <a:t>Time- and Location-based restrictions</a:t>
            </a:r>
          </a:p>
          <a:p>
            <a:pPr marL="285750" indent="-285750">
              <a:spcBef>
                <a:spcPts val="0"/>
              </a:spcBef>
              <a:spcAft>
                <a:spcPts val="1200"/>
              </a:spcAft>
              <a:buFont typeface="Wingdings" panose="05000000000000000000" pitchFamily="2" charset="2"/>
              <a:buChar char="§"/>
            </a:pPr>
            <a:r>
              <a:rPr lang="en-US" dirty="0"/>
              <a:t>IAM auto-replication to subscribed regions</a:t>
            </a:r>
          </a:p>
          <a:p>
            <a:pPr marL="285750" indent="-285750">
              <a:spcBef>
                <a:spcPts val="0"/>
              </a:spcBef>
              <a:spcAft>
                <a:spcPts val="1200"/>
              </a:spcAft>
              <a:buFont typeface="Wingdings" panose="05000000000000000000" pitchFamily="2" charset="2"/>
              <a:buChar char="§"/>
            </a:pPr>
            <a:r>
              <a:rPr lang="en-US" dirty="0"/>
              <a:t>Supports Tagging for groups and/or resources</a:t>
            </a:r>
          </a:p>
          <a:p>
            <a:pPr marL="285750" indent="-285750">
              <a:spcBef>
                <a:spcPts val="0"/>
              </a:spcBef>
              <a:spcAft>
                <a:spcPts val="1200"/>
              </a:spcAft>
              <a:buFont typeface="Wingdings" panose="05000000000000000000" pitchFamily="2" charset="2"/>
              <a:buChar char="§"/>
            </a:pPr>
            <a:endParaRPr lang="en-US" dirty="0"/>
          </a:p>
        </p:txBody>
      </p:sp>
      <p:sp>
        <p:nvSpPr>
          <p:cNvPr id="3" name="Title 2">
            <a:extLst>
              <a:ext uri="{FF2B5EF4-FFF2-40B4-BE49-F238E27FC236}">
                <a16:creationId xmlns:a16="http://schemas.microsoft.com/office/drawing/2014/main" id="{707B4EF1-D73A-4328-B06B-49BE6B07F517}"/>
              </a:ext>
            </a:extLst>
          </p:cNvPr>
          <p:cNvSpPr>
            <a:spLocks noGrp="1"/>
          </p:cNvSpPr>
          <p:nvPr>
            <p:ph type="title"/>
          </p:nvPr>
        </p:nvSpPr>
        <p:spPr/>
        <p:txBody>
          <a:bodyPr/>
          <a:lstStyle/>
          <a:p>
            <a:r>
              <a:rPr lang="en-US" dirty="0"/>
              <a:t>OCI IaaS and PaaS IAM Policies</a:t>
            </a:r>
          </a:p>
        </p:txBody>
      </p:sp>
      <p:sp>
        <p:nvSpPr>
          <p:cNvPr id="4" name="Footer Placeholder 3">
            <a:extLst>
              <a:ext uri="{FF2B5EF4-FFF2-40B4-BE49-F238E27FC236}">
                <a16:creationId xmlns:a16="http://schemas.microsoft.com/office/drawing/2014/main" id="{3347EB40-DC94-4AE4-A5CF-7350D3F7EC31}"/>
              </a:ext>
            </a:extLst>
          </p:cNvPr>
          <p:cNvSpPr>
            <a:spLocks noGrp="1"/>
          </p:cNvSpPr>
          <p:nvPr>
            <p:ph type="ftr" sz="quarter" idx="15"/>
          </p:nvPr>
        </p:nvSpPr>
        <p:spPr/>
        <p:txBody>
          <a:bodyPr/>
          <a:lstStyle/>
          <a:p>
            <a:r>
              <a:rPr lang="en-US" dirty="0"/>
              <a:t>Copyright © 2022, Oracle and/or its affiliates</a:t>
            </a:r>
          </a:p>
        </p:txBody>
      </p:sp>
      <p:sp>
        <p:nvSpPr>
          <p:cNvPr id="5" name="Slide Number Placeholder 4">
            <a:extLst>
              <a:ext uri="{FF2B5EF4-FFF2-40B4-BE49-F238E27FC236}">
                <a16:creationId xmlns:a16="http://schemas.microsoft.com/office/drawing/2014/main" id="{D746DE27-F88A-4871-832F-C37D0387E78C}"/>
              </a:ext>
            </a:extLst>
          </p:cNvPr>
          <p:cNvSpPr>
            <a:spLocks noGrp="1"/>
          </p:cNvSpPr>
          <p:nvPr>
            <p:ph type="sldNum" sz="quarter" idx="16"/>
          </p:nvPr>
        </p:nvSpPr>
        <p:spPr/>
        <p:txBody>
          <a:bodyPr/>
          <a:lstStyle/>
          <a:p>
            <a:fld id="{345D60D9-5372-5F40-9443-0F9AE5BDC3C8}" type="slidenum">
              <a:rPr lang="en-US" smtClean="0"/>
              <a:pPr/>
              <a:t>28</a:t>
            </a:fld>
            <a:endParaRPr lang="en-US" dirty="0"/>
          </a:p>
        </p:txBody>
      </p:sp>
      <p:pic>
        <p:nvPicPr>
          <p:cNvPr id="6" name="Picture 5">
            <a:extLst>
              <a:ext uri="{FF2B5EF4-FFF2-40B4-BE49-F238E27FC236}">
                <a16:creationId xmlns:a16="http://schemas.microsoft.com/office/drawing/2014/main" id="{13B015C4-51EF-4D32-90FD-A662AE1E3B07}"/>
              </a:ext>
            </a:extLst>
          </p:cNvPr>
          <p:cNvPicPr>
            <a:picLocks noChangeAspect="1"/>
          </p:cNvPicPr>
          <p:nvPr/>
        </p:nvPicPr>
        <p:blipFill>
          <a:blip r:embed="rId3"/>
          <a:stretch>
            <a:fillRect/>
          </a:stretch>
        </p:blipFill>
        <p:spPr>
          <a:xfrm>
            <a:off x="6383472" y="537130"/>
            <a:ext cx="4861487" cy="5783740"/>
          </a:xfrm>
          <a:prstGeom prst="rect">
            <a:avLst/>
          </a:prstGeom>
        </p:spPr>
      </p:pic>
      <p:sp>
        <p:nvSpPr>
          <p:cNvPr id="39" name="TextBox 38">
            <a:extLst>
              <a:ext uri="{FF2B5EF4-FFF2-40B4-BE49-F238E27FC236}">
                <a16:creationId xmlns:a16="http://schemas.microsoft.com/office/drawing/2014/main" id="{D60468DC-3BC1-4627-961D-7F78BAEC899A}"/>
              </a:ext>
            </a:extLst>
          </p:cNvPr>
          <p:cNvSpPr txBox="1"/>
          <p:nvPr/>
        </p:nvSpPr>
        <p:spPr>
          <a:xfrm>
            <a:off x="4693829" y="6703000"/>
            <a:ext cx="0" cy="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p14="http://schemas.microsoft.com/office/powerpoint/2010/main" val="303863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466EE5-30D1-41ED-B2F8-2E92179E80B5}"/>
              </a:ext>
            </a:extLst>
          </p:cNvPr>
          <p:cNvSpPr>
            <a:spLocks noGrp="1"/>
          </p:cNvSpPr>
          <p:nvPr>
            <p:ph sz="quarter" idx="13"/>
          </p:nvPr>
        </p:nvSpPr>
        <p:spPr>
          <a:xfrm>
            <a:off x="771525" y="1600200"/>
            <a:ext cx="5330871" cy="4507992"/>
          </a:xfrm>
        </p:spPr>
        <p:txBody>
          <a:bodyPr/>
          <a:lstStyle/>
          <a:p>
            <a:pPr>
              <a:spcBef>
                <a:spcPts val="0"/>
              </a:spcBef>
              <a:spcAft>
                <a:spcPts val="1800"/>
              </a:spcAft>
            </a:pPr>
            <a:r>
              <a:rPr lang="en-US" sz="2000" dirty="0"/>
              <a:t>Easy Single Sign On (SSO) experience across extended, hybrid enterprises</a:t>
            </a:r>
            <a:endParaRPr lang="en-US" dirty="0"/>
          </a:p>
          <a:p>
            <a:pPr marL="285750" indent="-285750">
              <a:spcBef>
                <a:spcPts val="0"/>
              </a:spcBef>
              <a:spcAft>
                <a:spcPts val="1200"/>
              </a:spcAft>
              <a:buFont typeface="Wingdings" panose="05000000000000000000" pitchFamily="2" charset="2"/>
              <a:buChar char="§"/>
            </a:pPr>
            <a:r>
              <a:rPr lang="en-US" dirty="0"/>
              <a:t>Support common federation protocols</a:t>
            </a:r>
            <a:br>
              <a:rPr lang="en-US" dirty="0"/>
            </a:br>
            <a:r>
              <a:rPr lang="en-US" sz="1400" i="1" dirty="0"/>
              <a:t>SAML, OpenID Connect, OAuth</a:t>
            </a:r>
            <a:endParaRPr lang="en-US" i="1" dirty="0"/>
          </a:p>
          <a:p>
            <a:pPr marL="285750" indent="-285750">
              <a:spcBef>
                <a:spcPts val="0"/>
              </a:spcBef>
              <a:spcAft>
                <a:spcPts val="1200"/>
              </a:spcAft>
              <a:buFont typeface="Wingdings" panose="05000000000000000000" pitchFamily="2" charset="2"/>
              <a:buChar char="§"/>
            </a:pPr>
            <a:r>
              <a:rPr lang="en-US" dirty="0"/>
              <a:t>App catalog provides out-of-the-box integrations with 1000+ apps</a:t>
            </a:r>
          </a:p>
          <a:p>
            <a:pPr marL="285750" indent="-285750">
              <a:spcBef>
                <a:spcPts val="0"/>
              </a:spcBef>
              <a:spcAft>
                <a:spcPts val="1200"/>
              </a:spcAft>
              <a:buFont typeface="Wingdings" panose="05000000000000000000" pitchFamily="2" charset="2"/>
              <a:buChar char="§"/>
            </a:pPr>
            <a:r>
              <a:rPr lang="en-US" dirty="0"/>
              <a:t>Generic and custom templates support any other apps that support federation protocols</a:t>
            </a:r>
          </a:p>
          <a:p>
            <a:pPr marL="285750" indent="-285750">
              <a:spcBef>
                <a:spcPts val="0"/>
              </a:spcBef>
              <a:spcAft>
                <a:spcPts val="1200"/>
              </a:spcAft>
              <a:buFont typeface="Wingdings" panose="05000000000000000000" pitchFamily="2" charset="2"/>
              <a:buChar char="§"/>
            </a:pPr>
            <a:r>
              <a:rPr lang="en-US" dirty="0"/>
              <a:t>Password vaulting (form-fill) for apps that don’t support federation protocols</a:t>
            </a:r>
          </a:p>
          <a:p>
            <a:pPr marL="285750" indent="-285750">
              <a:spcBef>
                <a:spcPts val="0"/>
              </a:spcBef>
              <a:spcAft>
                <a:spcPts val="1200"/>
              </a:spcAft>
              <a:buFont typeface="Wingdings" panose="05000000000000000000" pitchFamily="2" charset="2"/>
              <a:buChar char="§"/>
            </a:pPr>
            <a:r>
              <a:rPr lang="en-US" dirty="0"/>
              <a:t>Just-in-Time provisioning to target applications</a:t>
            </a:r>
          </a:p>
          <a:p>
            <a:pPr marL="285750" indent="-285750">
              <a:spcBef>
                <a:spcPts val="0"/>
              </a:spcBef>
              <a:spcAft>
                <a:spcPts val="1200"/>
              </a:spcAft>
              <a:buFont typeface="Wingdings" panose="05000000000000000000" pitchFamily="2" charset="2"/>
              <a:buChar char="§"/>
            </a:pPr>
            <a:r>
              <a:rPr lang="en-US" dirty="0"/>
              <a:t>Gateways and Proxies support SSO to hybrid environments.</a:t>
            </a:r>
          </a:p>
          <a:p>
            <a:pPr marL="285750" indent="-285750">
              <a:spcBef>
                <a:spcPts val="0"/>
              </a:spcBef>
              <a:spcAft>
                <a:spcPts val="1200"/>
              </a:spcAft>
              <a:buFont typeface="Wingdings" panose="05000000000000000000" pitchFamily="2" charset="2"/>
              <a:buChar char="§"/>
            </a:pPr>
            <a:endParaRPr lang="en-US" dirty="0"/>
          </a:p>
        </p:txBody>
      </p:sp>
      <p:sp>
        <p:nvSpPr>
          <p:cNvPr id="3" name="Title 2">
            <a:extLst>
              <a:ext uri="{FF2B5EF4-FFF2-40B4-BE49-F238E27FC236}">
                <a16:creationId xmlns:a16="http://schemas.microsoft.com/office/drawing/2014/main" id="{FAD20C9F-A4E6-463C-B2EF-3A77262D2319}"/>
              </a:ext>
            </a:extLst>
          </p:cNvPr>
          <p:cNvSpPr>
            <a:spLocks noGrp="1"/>
          </p:cNvSpPr>
          <p:nvPr>
            <p:ph type="title"/>
          </p:nvPr>
        </p:nvSpPr>
        <p:spPr/>
        <p:txBody>
          <a:bodyPr/>
          <a:lstStyle/>
          <a:p>
            <a:r>
              <a:rPr lang="en-US" dirty="0"/>
              <a:t>Outbound Authentication and SSO</a:t>
            </a:r>
          </a:p>
        </p:txBody>
      </p:sp>
      <p:sp>
        <p:nvSpPr>
          <p:cNvPr id="4" name="Footer Placeholder 3">
            <a:extLst>
              <a:ext uri="{FF2B5EF4-FFF2-40B4-BE49-F238E27FC236}">
                <a16:creationId xmlns:a16="http://schemas.microsoft.com/office/drawing/2014/main" id="{EFF24BE9-8EC4-4471-85D3-7701DD31C65E}"/>
              </a:ext>
            </a:extLst>
          </p:cNvPr>
          <p:cNvSpPr>
            <a:spLocks noGrp="1"/>
          </p:cNvSpPr>
          <p:nvPr>
            <p:ph type="ftr" sz="quarter" idx="15"/>
          </p:nvPr>
        </p:nvSpPr>
        <p:spPr/>
        <p:txBody>
          <a:bodyPr/>
          <a:lstStyle/>
          <a:p>
            <a:r>
              <a:rPr lang="en-US" dirty="0"/>
              <a:t>Copyright © 2022, Oracle and/or its affiliates</a:t>
            </a:r>
          </a:p>
        </p:txBody>
      </p:sp>
      <p:sp>
        <p:nvSpPr>
          <p:cNvPr id="5" name="Slide Number Placeholder 4">
            <a:extLst>
              <a:ext uri="{FF2B5EF4-FFF2-40B4-BE49-F238E27FC236}">
                <a16:creationId xmlns:a16="http://schemas.microsoft.com/office/drawing/2014/main" id="{9619D71D-5B3E-4BBE-9416-4E2CA8BBEEE0}"/>
              </a:ext>
            </a:extLst>
          </p:cNvPr>
          <p:cNvSpPr>
            <a:spLocks noGrp="1"/>
          </p:cNvSpPr>
          <p:nvPr>
            <p:ph type="sldNum" sz="quarter" idx="16"/>
          </p:nvPr>
        </p:nvSpPr>
        <p:spPr/>
        <p:txBody>
          <a:bodyPr/>
          <a:lstStyle/>
          <a:p>
            <a:fld id="{345D60D9-5372-5F40-9443-0F9AE5BDC3C8}" type="slidenum">
              <a:rPr lang="en-US" smtClean="0"/>
              <a:pPr/>
              <a:t>29</a:t>
            </a:fld>
            <a:endParaRPr lang="en-US" dirty="0"/>
          </a:p>
        </p:txBody>
      </p:sp>
      <p:sp>
        <p:nvSpPr>
          <p:cNvPr id="55" name="TextBox 54">
            <a:extLst>
              <a:ext uri="{FF2B5EF4-FFF2-40B4-BE49-F238E27FC236}">
                <a16:creationId xmlns:a16="http://schemas.microsoft.com/office/drawing/2014/main" id="{6492DEB8-F32B-4A32-A50C-4278A9A2A3C5}"/>
              </a:ext>
            </a:extLst>
          </p:cNvPr>
          <p:cNvSpPr txBox="1"/>
          <p:nvPr/>
        </p:nvSpPr>
        <p:spPr>
          <a:xfrm>
            <a:off x="8412480" y="1573530"/>
            <a:ext cx="2926080" cy="457200"/>
          </a:xfrm>
          <a:prstGeom prst="rect">
            <a:avLst/>
          </a:prstGeom>
          <a:noFill/>
        </p:spPr>
        <p:txBody>
          <a:bodyPr wrap="square" rtlCol="0" anchor="ctr">
            <a:noAutofit/>
          </a:bodyPr>
          <a:lstStyle/>
          <a:p>
            <a:r>
              <a:rPr lang="en-US" sz="1200" dirty="0">
                <a:solidFill>
                  <a:schemeClr val="tx2">
                    <a:lumMod val="75000"/>
                    <a:lumOff val="25000"/>
                  </a:schemeClr>
                </a:solidFill>
              </a:rPr>
              <a:t>Leverage open standards for easy configuration.</a:t>
            </a:r>
          </a:p>
        </p:txBody>
      </p:sp>
      <p:grpSp>
        <p:nvGrpSpPr>
          <p:cNvPr id="35" name="Group 34">
            <a:extLst>
              <a:ext uri="{FF2B5EF4-FFF2-40B4-BE49-F238E27FC236}">
                <a16:creationId xmlns:a16="http://schemas.microsoft.com/office/drawing/2014/main" id="{6732F836-6B9F-491F-BFE9-EB49B70BCE67}"/>
              </a:ext>
            </a:extLst>
          </p:cNvPr>
          <p:cNvGrpSpPr/>
          <p:nvPr/>
        </p:nvGrpSpPr>
        <p:grpSpPr>
          <a:xfrm>
            <a:off x="7334304" y="2254080"/>
            <a:ext cx="822960" cy="815481"/>
            <a:chOff x="9329359" y="4247294"/>
            <a:chExt cx="822960" cy="815481"/>
          </a:xfrm>
        </p:grpSpPr>
        <p:pic>
          <p:nvPicPr>
            <p:cNvPr id="36" name="Graphic 35" descr="Books on shelf">
              <a:extLst>
                <a:ext uri="{FF2B5EF4-FFF2-40B4-BE49-F238E27FC236}">
                  <a16:creationId xmlns:a16="http://schemas.microsoft.com/office/drawing/2014/main" id="{3B5FBD24-C771-49BA-8397-D50751643173}"/>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9461633" y="4247294"/>
              <a:ext cx="558413" cy="558413"/>
            </a:xfrm>
            <a:prstGeom prst="rect">
              <a:avLst/>
            </a:prstGeom>
          </p:spPr>
        </p:pic>
        <p:sp>
          <p:nvSpPr>
            <p:cNvPr id="37" name="TextBox 36">
              <a:extLst>
                <a:ext uri="{FF2B5EF4-FFF2-40B4-BE49-F238E27FC236}">
                  <a16:creationId xmlns:a16="http://schemas.microsoft.com/office/drawing/2014/main" id="{6A291865-31FA-4E16-8F9E-AA823D8BB598}"/>
                </a:ext>
              </a:extLst>
            </p:cNvPr>
            <p:cNvSpPr txBox="1"/>
            <p:nvPr/>
          </p:nvSpPr>
          <p:spPr>
            <a:xfrm>
              <a:off x="9329359" y="4788455"/>
              <a:ext cx="822960" cy="274320"/>
            </a:xfrm>
            <a:prstGeom prst="rect">
              <a:avLst/>
            </a:prstGeom>
            <a:noFill/>
          </p:spPr>
          <p:txBody>
            <a:bodyPr wrap="none" lIns="0" tIns="0" rIns="0" bIns="0" rtlCol="0" anchor="t">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lumMod val="75000"/>
                      <a:lumOff val="25000"/>
                    </a:schemeClr>
                  </a:solidFill>
                  <a:effectLst/>
                  <a:uLnTx/>
                  <a:uFillTx/>
                  <a:latin typeface="Oracle Sans Tab"/>
                  <a:ea typeface="+mn-ea"/>
                  <a:cs typeface="Oracle Sans Semi Bold" panose="020B0603020204020204" pitchFamily="34" charset="0"/>
                </a:rPr>
                <a:t>App </a:t>
              </a:r>
              <a:br>
                <a:rPr kumimoji="0" lang="en-US" sz="1100" b="0" i="0" u="none" strike="noStrike" kern="0" cap="none" spc="0" normalizeH="0" baseline="0" noProof="0" dirty="0">
                  <a:ln>
                    <a:noFill/>
                  </a:ln>
                  <a:solidFill>
                    <a:schemeClr val="tx2">
                      <a:lumMod val="75000"/>
                      <a:lumOff val="25000"/>
                    </a:schemeClr>
                  </a:solidFill>
                  <a:effectLst/>
                  <a:uLnTx/>
                  <a:uFillTx/>
                  <a:latin typeface="Oracle Sans Tab"/>
                  <a:ea typeface="+mn-ea"/>
                  <a:cs typeface="Oracle Sans Semi Bold" panose="020B0603020204020204" pitchFamily="34" charset="0"/>
                </a:rPr>
              </a:br>
              <a:r>
                <a:rPr kumimoji="0" lang="en-US" sz="1100" b="0" i="0" u="none" strike="noStrike" kern="0" cap="none" spc="0" normalizeH="0" baseline="0" noProof="0" dirty="0">
                  <a:ln>
                    <a:noFill/>
                  </a:ln>
                  <a:solidFill>
                    <a:schemeClr val="tx2">
                      <a:lumMod val="75000"/>
                      <a:lumOff val="25000"/>
                    </a:schemeClr>
                  </a:solidFill>
                  <a:effectLst/>
                  <a:uLnTx/>
                  <a:uFillTx/>
                  <a:latin typeface="Oracle Sans Tab"/>
                  <a:ea typeface="+mn-ea"/>
                  <a:cs typeface="Oracle Sans Semi Bold" panose="020B0603020204020204" pitchFamily="34" charset="0"/>
                </a:rPr>
                <a:t>Catalog</a:t>
              </a:r>
            </a:p>
          </p:txBody>
        </p:sp>
      </p:grpSp>
      <p:grpSp>
        <p:nvGrpSpPr>
          <p:cNvPr id="31" name="Group 30">
            <a:extLst>
              <a:ext uri="{FF2B5EF4-FFF2-40B4-BE49-F238E27FC236}">
                <a16:creationId xmlns:a16="http://schemas.microsoft.com/office/drawing/2014/main" id="{B35571C1-3ABE-413E-8B37-AE0F0F2BCD99}"/>
              </a:ext>
            </a:extLst>
          </p:cNvPr>
          <p:cNvGrpSpPr/>
          <p:nvPr/>
        </p:nvGrpSpPr>
        <p:grpSpPr>
          <a:xfrm>
            <a:off x="7315200" y="4313919"/>
            <a:ext cx="822960" cy="754968"/>
            <a:chOff x="9966384" y="2703748"/>
            <a:chExt cx="822960" cy="754968"/>
          </a:xfrm>
        </p:grpSpPr>
        <p:grpSp>
          <p:nvGrpSpPr>
            <p:cNvPr id="85" name="Group 84">
              <a:extLst>
                <a:ext uri="{FF2B5EF4-FFF2-40B4-BE49-F238E27FC236}">
                  <a16:creationId xmlns:a16="http://schemas.microsoft.com/office/drawing/2014/main" id="{8A919708-9B36-4ABF-BC51-3DEBA87E978C}"/>
                </a:ext>
              </a:extLst>
            </p:cNvPr>
            <p:cNvGrpSpPr/>
            <p:nvPr/>
          </p:nvGrpSpPr>
          <p:grpSpPr>
            <a:xfrm>
              <a:off x="10134022" y="2703748"/>
              <a:ext cx="495495" cy="426140"/>
              <a:chOff x="9984847" y="3329329"/>
              <a:chExt cx="495495" cy="426140"/>
            </a:xfrm>
            <a:solidFill>
              <a:schemeClr val="tx1"/>
            </a:solidFill>
          </p:grpSpPr>
          <p:sp>
            <p:nvSpPr>
              <p:cNvPr id="87" name="Freeform 11">
                <a:extLst>
                  <a:ext uri="{FF2B5EF4-FFF2-40B4-BE49-F238E27FC236}">
                    <a16:creationId xmlns:a16="http://schemas.microsoft.com/office/drawing/2014/main" id="{04EE7056-725C-48E5-9DC7-CF4175520B6A}"/>
                  </a:ext>
                </a:extLst>
              </p:cNvPr>
              <p:cNvSpPr>
                <a:spLocks noChangeAspect="1"/>
              </p:cNvSpPr>
              <p:nvPr/>
            </p:nvSpPr>
            <p:spPr bwMode="auto">
              <a:xfrm>
                <a:off x="10263953" y="3512039"/>
                <a:ext cx="216389" cy="243430"/>
              </a:xfrm>
              <a:custGeom>
                <a:avLst/>
                <a:gdLst>
                  <a:gd name="T0" fmla="*/ 139783 w 2686"/>
                  <a:gd name="T1" fmla="*/ 231260 h 2964"/>
                  <a:gd name="T2" fmla="*/ 0 w 2686"/>
                  <a:gd name="T3" fmla="*/ 207218 h 2964"/>
                  <a:gd name="T4" fmla="*/ 0 w 2686"/>
                  <a:gd name="T5" fmla="*/ 284235 h 2964"/>
                  <a:gd name="T6" fmla="*/ 139783 w 2686"/>
                  <a:gd name="T7" fmla="*/ 308381 h 2964"/>
                  <a:gd name="T8" fmla="*/ 279461 w 2686"/>
                  <a:gd name="T9" fmla="*/ 284235 h 2964"/>
                  <a:gd name="T10" fmla="*/ 279461 w 2686"/>
                  <a:gd name="T11" fmla="*/ 207218 h 2964"/>
                  <a:gd name="T12" fmla="*/ 139783 w 2686"/>
                  <a:gd name="T13" fmla="*/ 231260 h 2964"/>
                  <a:gd name="T14" fmla="*/ 260206 w 2686"/>
                  <a:gd name="T15" fmla="*/ 267374 h 2964"/>
                  <a:gd name="T16" fmla="*/ 139783 w 2686"/>
                  <a:gd name="T17" fmla="*/ 279447 h 2964"/>
                  <a:gd name="T18" fmla="*/ 139783 w 2686"/>
                  <a:gd name="T19" fmla="*/ 260193 h 2964"/>
                  <a:gd name="T20" fmla="*/ 260206 w 2686"/>
                  <a:gd name="T21" fmla="*/ 248120 h 2964"/>
                  <a:gd name="T22" fmla="*/ 260206 w 2686"/>
                  <a:gd name="T23" fmla="*/ 267374 h 2964"/>
                  <a:gd name="T24" fmla="*/ 139783 w 2686"/>
                  <a:gd name="T25" fmla="*/ 0 h 2964"/>
                  <a:gd name="T26" fmla="*/ 0 w 2686"/>
                  <a:gd name="T27" fmla="*/ 24042 h 2964"/>
                  <a:gd name="T28" fmla="*/ 0 w 2686"/>
                  <a:gd name="T29" fmla="*/ 101163 h 2964"/>
                  <a:gd name="T30" fmla="*/ 139783 w 2686"/>
                  <a:gd name="T31" fmla="*/ 125309 h 2964"/>
                  <a:gd name="T32" fmla="*/ 279461 w 2686"/>
                  <a:gd name="T33" fmla="*/ 101163 h 2964"/>
                  <a:gd name="T34" fmla="*/ 279461 w 2686"/>
                  <a:gd name="T35" fmla="*/ 24042 h 2964"/>
                  <a:gd name="T36" fmla="*/ 139783 w 2686"/>
                  <a:gd name="T37" fmla="*/ 0 h 2964"/>
                  <a:gd name="T38" fmla="*/ 260206 w 2686"/>
                  <a:gd name="T39" fmla="*/ 84407 h 2964"/>
                  <a:gd name="T40" fmla="*/ 139783 w 2686"/>
                  <a:gd name="T41" fmla="*/ 96376 h 2964"/>
                  <a:gd name="T42" fmla="*/ 139783 w 2686"/>
                  <a:gd name="T43" fmla="*/ 77121 h 2964"/>
                  <a:gd name="T44" fmla="*/ 260206 w 2686"/>
                  <a:gd name="T45" fmla="*/ 65048 h 2964"/>
                  <a:gd name="T46" fmla="*/ 260206 w 2686"/>
                  <a:gd name="T47" fmla="*/ 84407 h 2964"/>
                  <a:gd name="T48" fmla="*/ 263744 w 2686"/>
                  <a:gd name="T49" fmla="*/ 34970 h 2964"/>
                  <a:gd name="T50" fmla="*/ 139783 w 2686"/>
                  <a:gd name="T51" fmla="*/ 48188 h 2964"/>
                  <a:gd name="T52" fmla="*/ 15612 w 2686"/>
                  <a:gd name="T53" fmla="*/ 34970 h 2964"/>
                  <a:gd name="T54" fmla="*/ 15612 w 2686"/>
                  <a:gd name="T55" fmla="*/ 32576 h 2964"/>
                  <a:gd name="T56" fmla="*/ 139783 w 2686"/>
                  <a:gd name="T57" fmla="*/ 19254 h 2964"/>
                  <a:gd name="T58" fmla="*/ 263744 w 2686"/>
                  <a:gd name="T59" fmla="*/ 32576 h 2964"/>
                  <a:gd name="T60" fmla="*/ 263744 w 2686"/>
                  <a:gd name="T61" fmla="*/ 34970 h 2964"/>
                  <a:gd name="T62" fmla="*/ 139783 w 2686"/>
                  <a:gd name="T63" fmla="*/ 144563 h 2964"/>
                  <a:gd name="T64" fmla="*/ 0 w 2686"/>
                  <a:gd name="T65" fmla="*/ 120521 h 2964"/>
                  <a:gd name="T66" fmla="*/ 0 w 2686"/>
                  <a:gd name="T67" fmla="*/ 187964 h 2964"/>
                  <a:gd name="T68" fmla="*/ 139783 w 2686"/>
                  <a:gd name="T69" fmla="*/ 212109 h 2964"/>
                  <a:gd name="T70" fmla="*/ 279461 w 2686"/>
                  <a:gd name="T71" fmla="*/ 187964 h 2964"/>
                  <a:gd name="T72" fmla="*/ 279461 w 2686"/>
                  <a:gd name="T73" fmla="*/ 120521 h 2964"/>
                  <a:gd name="T74" fmla="*/ 139783 w 2686"/>
                  <a:gd name="T75" fmla="*/ 144563 h 2964"/>
                  <a:gd name="T76" fmla="*/ 260206 w 2686"/>
                  <a:gd name="T77" fmla="*/ 175891 h 2964"/>
                  <a:gd name="T78" fmla="*/ 139783 w 2686"/>
                  <a:gd name="T79" fmla="*/ 187964 h 2964"/>
                  <a:gd name="T80" fmla="*/ 139783 w 2686"/>
                  <a:gd name="T81" fmla="*/ 168709 h 2964"/>
                  <a:gd name="T82" fmla="*/ 260206 w 2686"/>
                  <a:gd name="T83" fmla="*/ 156636 h 2964"/>
                  <a:gd name="T84" fmla="*/ 260206 w 2686"/>
                  <a:gd name="T85" fmla="*/ 175891 h 296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686" h="2964">
                    <a:moveTo>
                      <a:pt x="1343" y="2222"/>
                    </a:moveTo>
                    <a:cubicBezTo>
                      <a:pt x="602" y="2222"/>
                      <a:pt x="0" y="2119"/>
                      <a:pt x="0" y="1991"/>
                    </a:cubicBezTo>
                    <a:cubicBezTo>
                      <a:pt x="0" y="2731"/>
                      <a:pt x="0" y="2731"/>
                      <a:pt x="0" y="2731"/>
                    </a:cubicBezTo>
                    <a:cubicBezTo>
                      <a:pt x="0" y="2859"/>
                      <a:pt x="602" y="2963"/>
                      <a:pt x="1343" y="2963"/>
                    </a:cubicBezTo>
                    <a:cubicBezTo>
                      <a:pt x="2084" y="2963"/>
                      <a:pt x="2685" y="2859"/>
                      <a:pt x="2685" y="2731"/>
                    </a:cubicBezTo>
                    <a:cubicBezTo>
                      <a:pt x="2685" y="1991"/>
                      <a:pt x="2685" y="1991"/>
                      <a:pt x="2685" y="1991"/>
                    </a:cubicBezTo>
                    <a:cubicBezTo>
                      <a:pt x="2685" y="2119"/>
                      <a:pt x="2084" y="2222"/>
                      <a:pt x="1343" y="2222"/>
                    </a:cubicBezTo>
                    <a:close/>
                    <a:moveTo>
                      <a:pt x="2500" y="2569"/>
                    </a:moveTo>
                    <a:cubicBezTo>
                      <a:pt x="2268" y="2639"/>
                      <a:pt x="1841" y="2685"/>
                      <a:pt x="1343" y="2685"/>
                    </a:cubicBezTo>
                    <a:cubicBezTo>
                      <a:pt x="1343" y="2500"/>
                      <a:pt x="1343" y="2500"/>
                      <a:pt x="1343" y="2500"/>
                    </a:cubicBezTo>
                    <a:cubicBezTo>
                      <a:pt x="1841" y="2500"/>
                      <a:pt x="2268" y="2453"/>
                      <a:pt x="2500" y="2384"/>
                    </a:cubicBezTo>
                    <a:lnTo>
                      <a:pt x="2500" y="2569"/>
                    </a:lnTo>
                    <a:close/>
                    <a:moveTo>
                      <a:pt x="1343" y="0"/>
                    </a:moveTo>
                    <a:cubicBezTo>
                      <a:pt x="602" y="0"/>
                      <a:pt x="0" y="104"/>
                      <a:pt x="0" y="231"/>
                    </a:cubicBezTo>
                    <a:cubicBezTo>
                      <a:pt x="0" y="972"/>
                      <a:pt x="0" y="972"/>
                      <a:pt x="0" y="972"/>
                    </a:cubicBezTo>
                    <a:cubicBezTo>
                      <a:pt x="0" y="1100"/>
                      <a:pt x="602" y="1204"/>
                      <a:pt x="1343" y="1204"/>
                    </a:cubicBezTo>
                    <a:cubicBezTo>
                      <a:pt x="2084" y="1204"/>
                      <a:pt x="2685" y="1100"/>
                      <a:pt x="2685" y="972"/>
                    </a:cubicBezTo>
                    <a:cubicBezTo>
                      <a:pt x="2685" y="231"/>
                      <a:pt x="2685" y="231"/>
                      <a:pt x="2685" y="231"/>
                    </a:cubicBezTo>
                    <a:cubicBezTo>
                      <a:pt x="2685" y="104"/>
                      <a:pt x="2084" y="0"/>
                      <a:pt x="1343" y="0"/>
                    </a:cubicBezTo>
                    <a:close/>
                    <a:moveTo>
                      <a:pt x="2500" y="811"/>
                    </a:moveTo>
                    <a:cubicBezTo>
                      <a:pt x="2268" y="880"/>
                      <a:pt x="1841" y="926"/>
                      <a:pt x="1343" y="926"/>
                    </a:cubicBezTo>
                    <a:cubicBezTo>
                      <a:pt x="1343" y="741"/>
                      <a:pt x="1343" y="741"/>
                      <a:pt x="1343" y="741"/>
                    </a:cubicBezTo>
                    <a:cubicBezTo>
                      <a:pt x="1841" y="741"/>
                      <a:pt x="2268" y="695"/>
                      <a:pt x="2500" y="625"/>
                    </a:cubicBezTo>
                    <a:lnTo>
                      <a:pt x="2500" y="811"/>
                    </a:lnTo>
                    <a:close/>
                    <a:moveTo>
                      <a:pt x="2534" y="336"/>
                    </a:moveTo>
                    <a:cubicBezTo>
                      <a:pt x="2303" y="417"/>
                      <a:pt x="1864" y="463"/>
                      <a:pt x="1343" y="463"/>
                    </a:cubicBezTo>
                    <a:cubicBezTo>
                      <a:pt x="822" y="463"/>
                      <a:pt x="382" y="417"/>
                      <a:pt x="150" y="336"/>
                    </a:cubicBezTo>
                    <a:cubicBezTo>
                      <a:pt x="139" y="336"/>
                      <a:pt x="139" y="313"/>
                      <a:pt x="150" y="313"/>
                    </a:cubicBezTo>
                    <a:cubicBezTo>
                      <a:pt x="382" y="231"/>
                      <a:pt x="822" y="185"/>
                      <a:pt x="1343" y="185"/>
                    </a:cubicBezTo>
                    <a:cubicBezTo>
                      <a:pt x="1864" y="185"/>
                      <a:pt x="2303" y="231"/>
                      <a:pt x="2534" y="313"/>
                    </a:cubicBezTo>
                    <a:cubicBezTo>
                      <a:pt x="2546" y="313"/>
                      <a:pt x="2546" y="336"/>
                      <a:pt x="2534" y="336"/>
                    </a:cubicBezTo>
                    <a:close/>
                    <a:moveTo>
                      <a:pt x="1343" y="1389"/>
                    </a:moveTo>
                    <a:cubicBezTo>
                      <a:pt x="602" y="1389"/>
                      <a:pt x="0" y="1285"/>
                      <a:pt x="0" y="1158"/>
                    </a:cubicBezTo>
                    <a:cubicBezTo>
                      <a:pt x="0" y="1806"/>
                      <a:pt x="0" y="1806"/>
                      <a:pt x="0" y="1806"/>
                    </a:cubicBezTo>
                    <a:cubicBezTo>
                      <a:pt x="0" y="1933"/>
                      <a:pt x="602" y="2038"/>
                      <a:pt x="1343" y="2038"/>
                    </a:cubicBezTo>
                    <a:cubicBezTo>
                      <a:pt x="2084" y="2038"/>
                      <a:pt x="2685" y="1933"/>
                      <a:pt x="2685" y="1806"/>
                    </a:cubicBezTo>
                    <a:cubicBezTo>
                      <a:pt x="2685" y="1158"/>
                      <a:pt x="2685" y="1158"/>
                      <a:pt x="2685" y="1158"/>
                    </a:cubicBezTo>
                    <a:cubicBezTo>
                      <a:pt x="2685" y="1285"/>
                      <a:pt x="2084" y="1389"/>
                      <a:pt x="1343" y="1389"/>
                    </a:cubicBezTo>
                    <a:close/>
                    <a:moveTo>
                      <a:pt x="2500" y="1690"/>
                    </a:moveTo>
                    <a:cubicBezTo>
                      <a:pt x="2268" y="1760"/>
                      <a:pt x="1841" y="1806"/>
                      <a:pt x="1343" y="1806"/>
                    </a:cubicBezTo>
                    <a:cubicBezTo>
                      <a:pt x="1343" y="1621"/>
                      <a:pt x="1343" y="1621"/>
                      <a:pt x="1343" y="1621"/>
                    </a:cubicBezTo>
                    <a:cubicBezTo>
                      <a:pt x="1841" y="1621"/>
                      <a:pt x="2268" y="1574"/>
                      <a:pt x="2500" y="1505"/>
                    </a:cubicBezTo>
                    <a:lnTo>
                      <a:pt x="2500" y="1690"/>
                    </a:lnTo>
                    <a:close/>
                  </a:path>
                </a:pathLst>
              </a:custGeom>
              <a:solidFill>
                <a:schemeClr val="tx1">
                  <a:lumMod val="75000"/>
                  <a:lumOff val="25000"/>
                </a:schemeClr>
              </a:solidFill>
              <a:ln>
                <a:noFill/>
              </a:ln>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CA" sz="1100" b="0" i="0" u="none" strike="noStrike" kern="0" cap="none" spc="0" normalizeH="0" baseline="0" noProof="0" dirty="0">
                  <a:ln>
                    <a:noFill/>
                  </a:ln>
                  <a:solidFill>
                    <a:srgbClr val="312D2A">
                      <a:lumMod val="75000"/>
                      <a:lumOff val="25000"/>
                    </a:srgbClr>
                  </a:solidFill>
                  <a:effectLst/>
                  <a:uLnTx/>
                  <a:uFillTx/>
                  <a:latin typeface="Oracle Sans Tab"/>
                  <a:ea typeface="+mn-ea"/>
                  <a:cs typeface="+mn-cs"/>
                </a:endParaRPr>
              </a:p>
            </p:txBody>
          </p:sp>
          <p:pic>
            <p:nvPicPr>
              <p:cNvPr id="88" name="Graphic 87" descr="Wi Fi">
                <a:extLst>
                  <a:ext uri="{FF2B5EF4-FFF2-40B4-BE49-F238E27FC236}">
                    <a16:creationId xmlns:a16="http://schemas.microsoft.com/office/drawing/2014/main" id="{2437FF33-7F86-4039-ADE6-7D334DDEAE17}"/>
                  </a:ext>
                </a:extLst>
              </p:cNvPr>
              <p:cNvPicPr>
                <a:picLocks noChangeAspect="1"/>
              </p:cNvPicPr>
              <p:nvPr/>
            </p:nvPicPr>
            <p:blipFill rotWithShape="1">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12799" t="22844" r="11112" b="23566"/>
              <a:stretch/>
            </p:blipFill>
            <p:spPr>
              <a:xfrm>
                <a:off x="9984847" y="3329329"/>
                <a:ext cx="371435" cy="261604"/>
              </a:xfrm>
              <a:prstGeom prst="rect">
                <a:avLst/>
              </a:prstGeom>
            </p:spPr>
          </p:pic>
        </p:grpSp>
        <p:sp>
          <p:nvSpPr>
            <p:cNvPr id="86" name="TextBox 85">
              <a:extLst>
                <a:ext uri="{FF2B5EF4-FFF2-40B4-BE49-F238E27FC236}">
                  <a16:creationId xmlns:a16="http://schemas.microsoft.com/office/drawing/2014/main" id="{889B722D-C792-4CA4-A795-134BDF82CB8E}"/>
                </a:ext>
              </a:extLst>
            </p:cNvPr>
            <p:cNvSpPr txBox="1"/>
            <p:nvPr/>
          </p:nvSpPr>
          <p:spPr>
            <a:xfrm>
              <a:off x="9966384" y="3184396"/>
              <a:ext cx="822960" cy="274320"/>
            </a:xfrm>
            <a:prstGeom prst="rect">
              <a:avLst/>
            </a:prstGeom>
            <a:noFill/>
          </p:spPr>
          <p:txBody>
            <a:bodyPr wrap="none" lIns="0" tIns="0" rIns="0" bIns="0" rtlCol="0" anchor="t">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RADIUS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Proxy</a:t>
              </a:r>
            </a:p>
          </p:txBody>
        </p:sp>
      </p:grpSp>
      <p:grpSp>
        <p:nvGrpSpPr>
          <p:cNvPr id="50" name="Group 49">
            <a:extLst>
              <a:ext uri="{FF2B5EF4-FFF2-40B4-BE49-F238E27FC236}">
                <a16:creationId xmlns:a16="http://schemas.microsoft.com/office/drawing/2014/main" id="{14669723-227E-453C-8BD0-A2F6CA1D5BEB}"/>
              </a:ext>
            </a:extLst>
          </p:cNvPr>
          <p:cNvGrpSpPr/>
          <p:nvPr/>
        </p:nvGrpSpPr>
        <p:grpSpPr>
          <a:xfrm>
            <a:off x="7365429" y="5239652"/>
            <a:ext cx="753649" cy="753321"/>
            <a:chOff x="8162898" y="1215300"/>
            <a:chExt cx="753649" cy="753321"/>
          </a:xfrm>
        </p:grpSpPr>
        <p:pic>
          <p:nvPicPr>
            <p:cNvPr id="68" name="Graphic 67" descr="Server">
              <a:extLst>
                <a:ext uri="{FF2B5EF4-FFF2-40B4-BE49-F238E27FC236}">
                  <a16:creationId xmlns:a16="http://schemas.microsoft.com/office/drawing/2014/main" id="{5540635F-6EBB-46E3-BF21-20D241A71720}"/>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8304056" y="1215300"/>
              <a:ext cx="457200" cy="457200"/>
            </a:xfrm>
            <a:prstGeom prst="rect">
              <a:avLst/>
            </a:prstGeom>
          </p:spPr>
        </p:pic>
        <p:sp>
          <p:nvSpPr>
            <p:cNvPr id="69" name="TextBox 68">
              <a:extLst>
                <a:ext uri="{FF2B5EF4-FFF2-40B4-BE49-F238E27FC236}">
                  <a16:creationId xmlns:a16="http://schemas.microsoft.com/office/drawing/2014/main" id="{17C42B77-72DB-47B7-B81C-29F2AA899A4A}"/>
                </a:ext>
              </a:extLst>
            </p:cNvPr>
            <p:cNvSpPr txBox="1"/>
            <p:nvPr/>
          </p:nvSpPr>
          <p:spPr>
            <a:xfrm>
              <a:off x="8162898" y="1694301"/>
              <a:ext cx="753649" cy="274320"/>
            </a:xfrm>
            <a:prstGeom prst="rect">
              <a:avLst/>
            </a:prstGeom>
            <a:noFill/>
          </p:spPr>
          <p:txBody>
            <a:bodyPr wrap="none" lIns="0" tIns="0" rIns="0" bIns="0" rtlCol="0" anchor="t">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Linux PAM</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Module</a:t>
              </a:r>
            </a:p>
          </p:txBody>
        </p:sp>
      </p:grpSp>
      <p:grpSp>
        <p:nvGrpSpPr>
          <p:cNvPr id="52" name="Group 51">
            <a:extLst>
              <a:ext uri="{FF2B5EF4-FFF2-40B4-BE49-F238E27FC236}">
                <a16:creationId xmlns:a16="http://schemas.microsoft.com/office/drawing/2014/main" id="{D9BF0197-DBE4-4C82-99F2-58AAC1A61D1D}"/>
              </a:ext>
            </a:extLst>
          </p:cNvPr>
          <p:cNvGrpSpPr/>
          <p:nvPr/>
        </p:nvGrpSpPr>
        <p:grpSpPr>
          <a:xfrm>
            <a:off x="7334304" y="1389165"/>
            <a:ext cx="822960" cy="707379"/>
            <a:chOff x="8621224" y="1459953"/>
            <a:chExt cx="822960" cy="707379"/>
          </a:xfrm>
        </p:grpSpPr>
        <p:pic>
          <p:nvPicPr>
            <p:cNvPr id="66" name="Graphic 65" descr="Cycle with people">
              <a:extLst>
                <a:ext uri="{FF2B5EF4-FFF2-40B4-BE49-F238E27FC236}">
                  <a16:creationId xmlns:a16="http://schemas.microsoft.com/office/drawing/2014/main" id="{CDF65FFF-BD06-4497-9C3D-50BA9DFBF2EA}"/>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8800574" y="1459953"/>
              <a:ext cx="457200" cy="457200"/>
            </a:xfrm>
            <a:prstGeom prst="rect">
              <a:avLst/>
            </a:prstGeom>
          </p:spPr>
        </p:pic>
        <p:sp>
          <p:nvSpPr>
            <p:cNvPr id="67" name="TextBox 66">
              <a:extLst>
                <a:ext uri="{FF2B5EF4-FFF2-40B4-BE49-F238E27FC236}">
                  <a16:creationId xmlns:a16="http://schemas.microsoft.com/office/drawing/2014/main" id="{03F2320E-D27B-4A4D-8979-C8E62657619D}"/>
                </a:ext>
              </a:extLst>
            </p:cNvPr>
            <p:cNvSpPr txBox="1"/>
            <p:nvPr/>
          </p:nvSpPr>
          <p:spPr>
            <a:xfrm>
              <a:off x="8621224" y="1893012"/>
              <a:ext cx="822960" cy="274320"/>
            </a:xfrm>
            <a:prstGeom prst="rect">
              <a:avLst/>
            </a:prstGeom>
            <a:noFill/>
          </p:spPr>
          <p:txBody>
            <a:bodyPr wrap="none" lIns="0" tIns="0" rIns="0" bIns="0" rtlCol="0" anchor="t">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Federated</a:t>
              </a:r>
              <a:b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b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SSO</a:t>
              </a:r>
            </a:p>
          </p:txBody>
        </p:sp>
      </p:grpSp>
      <p:grpSp>
        <p:nvGrpSpPr>
          <p:cNvPr id="53" name="Group 52">
            <a:extLst>
              <a:ext uri="{FF2B5EF4-FFF2-40B4-BE49-F238E27FC236}">
                <a16:creationId xmlns:a16="http://schemas.microsoft.com/office/drawing/2014/main" id="{CABF6C7C-9782-49C8-8B23-6E57C61B6ED6}"/>
              </a:ext>
            </a:extLst>
          </p:cNvPr>
          <p:cNvGrpSpPr/>
          <p:nvPr/>
        </p:nvGrpSpPr>
        <p:grpSpPr>
          <a:xfrm>
            <a:off x="7422719" y="3341117"/>
            <a:ext cx="645213" cy="732878"/>
            <a:chOff x="9731813" y="4656150"/>
            <a:chExt cx="645213" cy="732878"/>
          </a:xfrm>
        </p:grpSpPr>
        <p:sp>
          <p:nvSpPr>
            <p:cNvPr id="54" name="TextBox 53">
              <a:extLst>
                <a:ext uri="{FF2B5EF4-FFF2-40B4-BE49-F238E27FC236}">
                  <a16:creationId xmlns:a16="http://schemas.microsoft.com/office/drawing/2014/main" id="{DFFB875F-5309-4806-AE67-4FADF3B0589A}"/>
                </a:ext>
              </a:extLst>
            </p:cNvPr>
            <p:cNvSpPr txBox="1"/>
            <p:nvPr/>
          </p:nvSpPr>
          <p:spPr>
            <a:xfrm>
              <a:off x="9731813" y="5114708"/>
              <a:ext cx="645138" cy="274320"/>
            </a:xfrm>
            <a:prstGeom prst="rect">
              <a:avLst/>
            </a:prstGeom>
            <a:noFill/>
          </p:spPr>
          <p:txBody>
            <a:bodyPr wrap="none" lIns="0" tIns="0" rIns="0" bIns="0" rtlCol="0" anchor="t">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App</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Oracle Sans Semi Bold" panose="020B0603020204020204" pitchFamily="34" charset="0"/>
                </a:rPr>
                <a:t>Gateway</a:t>
              </a:r>
            </a:p>
          </p:txBody>
        </p:sp>
        <p:grpSp>
          <p:nvGrpSpPr>
            <p:cNvPr id="56" name="Group 55">
              <a:extLst>
                <a:ext uri="{FF2B5EF4-FFF2-40B4-BE49-F238E27FC236}">
                  <a16:creationId xmlns:a16="http://schemas.microsoft.com/office/drawing/2014/main" id="{3BE72B03-68CB-4043-86A7-980C4BD9683B}"/>
                </a:ext>
              </a:extLst>
            </p:cNvPr>
            <p:cNvGrpSpPr/>
            <p:nvPr/>
          </p:nvGrpSpPr>
          <p:grpSpPr>
            <a:xfrm>
              <a:off x="9731813" y="4656150"/>
              <a:ext cx="645213" cy="420700"/>
              <a:chOff x="9691135" y="4602816"/>
              <a:chExt cx="645213" cy="420700"/>
            </a:xfrm>
          </p:grpSpPr>
          <p:sp>
            <p:nvSpPr>
              <p:cNvPr id="57" name="Rectangle 56">
                <a:extLst>
                  <a:ext uri="{FF2B5EF4-FFF2-40B4-BE49-F238E27FC236}">
                    <a16:creationId xmlns:a16="http://schemas.microsoft.com/office/drawing/2014/main" id="{E85D897F-3785-49BE-8D96-D28D4A54CE0A}"/>
                  </a:ext>
                </a:extLst>
              </p:cNvPr>
              <p:cNvSpPr/>
              <p:nvPr/>
            </p:nvSpPr>
            <p:spPr>
              <a:xfrm>
                <a:off x="10242611" y="4631162"/>
                <a:ext cx="93662" cy="100584"/>
              </a:xfrm>
              <a:prstGeom prst="rect">
                <a:avLst/>
              </a:prstGeom>
              <a:solidFill>
                <a:schemeClr val="tx1">
                  <a:lumMod val="75000"/>
                  <a:lumOff val="25000"/>
                </a:schemeClr>
              </a:solidFill>
              <a:ln w="19050" cap="flat" cmpd="sng" algn="ctr">
                <a:noFill/>
                <a:prstDash val="solid"/>
                <a:miter lim="800000"/>
              </a:ln>
              <a:effectLst/>
            </p:spPr>
            <p:txBody>
              <a:bodyPr anchor="ctr"/>
              <a:lstStyle>
                <a:lvl1pPr>
                  <a:defRPr>
                    <a:solidFill>
                      <a:schemeClr val="tx1"/>
                    </a:solidFill>
                    <a:latin typeface="Oracle Sans"/>
                    <a:cs typeface="Arial" panose="020B0604020202020204" pitchFamily="34" charset="0"/>
                  </a:defRPr>
                </a:lvl1pPr>
                <a:lvl2pPr marL="742950" indent="-285750">
                  <a:defRPr>
                    <a:solidFill>
                      <a:schemeClr val="tx1"/>
                    </a:solidFill>
                    <a:latin typeface="Oracle Sans"/>
                    <a:cs typeface="Arial" panose="020B0604020202020204" pitchFamily="34" charset="0"/>
                  </a:defRPr>
                </a:lvl2pPr>
                <a:lvl3pPr marL="1143000" indent="-228600">
                  <a:defRPr>
                    <a:solidFill>
                      <a:schemeClr val="tx1"/>
                    </a:solidFill>
                    <a:latin typeface="Oracle Sans"/>
                    <a:cs typeface="Arial" panose="020B0604020202020204" pitchFamily="34" charset="0"/>
                  </a:defRPr>
                </a:lvl3pPr>
                <a:lvl4pPr marL="1600200" indent="-228600">
                  <a:defRPr>
                    <a:solidFill>
                      <a:schemeClr val="tx1"/>
                    </a:solidFill>
                    <a:latin typeface="Oracle Sans"/>
                    <a:cs typeface="Arial" panose="020B0604020202020204" pitchFamily="34" charset="0"/>
                  </a:defRPr>
                </a:lvl4pPr>
                <a:lvl5pPr marL="2057400" indent="-228600">
                  <a:defRPr>
                    <a:solidFill>
                      <a:schemeClr val="tx1"/>
                    </a:solidFill>
                    <a:latin typeface="Oracle Sans"/>
                    <a:cs typeface="Arial" panose="020B0604020202020204" pitchFamily="34" charset="0"/>
                  </a:defRPr>
                </a:lvl5pPr>
                <a:lvl6pPr marL="2514600" indent="-228600" fontAlgn="base">
                  <a:spcBef>
                    <a:spcPct val="0"/>
                  </a:spcBef>
                  <a:spcAft>
                    <a:spcPct val="0"/>
                  </a:spcAft>
                  <a:defRPr>
                    <a:solidFill>
                      <a:schemeClr val="tx1"/>
                    </a:solidFill>
                    <a:latin typeface="Oracle Sans"/>
                    <a:cs typeface="Arial" panose="020B0604020202020204" pitchFamily="34" charset="0"/>
                  </a:defRPr>
                </a:lvl6pPr>
                <a:lvl7pPr marL="2971800" indent="-228600" fontAlgn="base">
                  <a:spcBef>
                    <a:spcPct val="0"/>
                  </a:spcBef>
                  <a:spcAft>
                    <a:spcPct val="0"/>
                  </a:spcAft>
                  <a:defRPr>
                    <a:solidFill>
                      <a:schemeClr val="tx1"/>
                    </a:solidFill>
                    <a:latin typeface="Oracle Sans"/>
                    <a:cs typeface="Arial" panose="020B0604020202020204" pitchFamily="34" charset="0"/>
                  </a:defRPr>
                </a:lvl7pPr>
                <a:lvl8pPr marL="3429000" indent="-228600" fontAlgn="base">
                  <a:spcBef>
                    <a:spcPct val="0"/>
                  </a:spcBef>
                  <a:spcAft>
                    <a:spcPct val="0"/>
                  </a:spcAft>
                  <a:defRPr>
                    <a:solidFill>
                      <a:schemeClr val="tx1"/>
                    </a:solidFill>
                    <a:latin typeface="Oracle Sans"/>
                    <a:cs typeface="Arial" panose="020B0604020202020204" pitchFamily="34" charset="0"/>
                  </a:defRPr>
                </a:lvl8pPr>
                <a:lvl9pPr marL="3886200" indent="-228600" fontAlgn="base">
                  <a:spcBef>
                    <a:spcPct val="0"/>
                  </a:spcBef>
                  <a:spcAft>
                    <a:spcPct val="0"/>
                  </a:spcAft>
                  <a:defRPr>
                    <a:solidFill>
                      <a:schemeClr val="tx1"/>
                    </a:solidFill>
                    <a:latin typeface="Oracle Sans"/>
                    <a:cs typeface="Arial" panose="020B0604020202020204" pitchFamily="34" charset="0"/>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alt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Arial" panose="020B0604020202020204" pitchFamily="34" charset="0"/>
                </a:endParaRPr>
              </a:p>
            </p:txBody>
          </p:sp>
          <p:cxnSp>
            <p:nvCxnSpPr>
              <p:cNvPr id="58" name="Straight Arrow Connector 57">
                <a:extLst>
                  <a:ext uri="{FF2B5EF4-FFF2-40B4-BE49-F238E27FC236}">
                    <a16:creationId xmlns:a16="http://schemas.microsoft.com/office/drawing/2014/main" id="{7740A450-5952-4B00-B26E-AA009BEE3349}"/>
                  </a:ext>
                </a:extLst>
              </p:cNvPr>
              <p:cNvCxnSpPr>
                <a:cxnSpLocks/>
              </p:cNvCxnSpPr>
              <p:nvPr/>
            </p:nvCxnSpPr>
            <p:spPr>
              <a:xfrm>
                <a:off x="9710711" y="4817776"/>
                <a:ext cx="512985" cy="0"/>
              </a:xfrm>
              <a:prstGeom prst="straightConnector1">
                <a:avLst/>
              </a:prstGeom>
              <a:noFill/>
              <a:ln w="19050" cap="flat" cmpd="sng" algn="ctr">
                <a:solidFill>
                  <a:schemeClr val="tx1">
                    <a:lumMod val="75000"/>
                    <a:lumOff val="25000"/>
                  </a:schemeClr>
                </a:solidFill>
                <a:prstDash val="solid"/>
                <a:miter lim="800000"/>
                <a:tailEnd type="triangle"/>
              </a:ln>
              <a:effectLst/>
            </p:spPr>
          </p:cxnSp>
          <p:cxnSp>
            <p:nvCxnSpPr>
              <p:cNvPr id="59" name="Straight Arrow Connector 58">
                <a:extLst>
                  <a:ext uri="{FF2B5EF4-FFF2-40B4-BE49-F238E27FC236}">
                    <a16:creationId xmlns:a16="http://schemas.microsoft.com/office/drawing/2014/main" id="{81558524-E09B-4490-8D9A-5D4B57610D80}"/>
                  </a:ext>
                </a:extLst>
              </p:cNvPr>
              <p:cNvCxnSpPr>
                <a:cxnSpLocks/>
              </p:cNvCxnSpPr>
              <p:nvPr/>
            </p:nvCxnSpPr>
            <p:spPr>
              <a:xfrm flipV="1">
                <a:off x="9997561" y="4648179"/>
                <a:ext cx="201168" cy="160799"/>
              </a:xfrm>
              <a:prstGeom prst="straightConnector1">
                <a:avLst/>
              </a:prstGeom>
              <a:noFill/>
              <a:ln w="19050" cap="flat" cmpd="sng" algn="ctr">
                <a:solidFill>
                  <a:schemeClr val="tx1">
                    <a:lumMod val="75000"/>
                    <a:lumOff val="25000"/>
                  </a:schemeClr>
                </a:solidFill>
                <a:prstDash val="solid"/>
                <a:miter lim="800000"/>
                <a:tailEnd type="triangle"/>
              </a:ln>
              <a:effectLst/>
            </p:spPr>
          </p:cxnSp>
          <p:cxnSp>
            <p:nvCxnSpPr>
              <p:cNvPr id="60" name="Straight Arrow Connector 59">
                <a:extLst>
                  <a:ext uri="{FF2B5EF4-FFF2-40B4-BE49-F238E27FC236}">
                    <a16:creationId xmlns:a16="http://schemas.microsoft.com/office/drawing/2014/main" id="{30706677-651E-49C9-97FD-D945CFBD19B1}"/>
                  </a:ext>
                </a:extLst>
              </p:cNvPr>
              <p:cNvCxnSpPr>
                <a:cxnSpLocks/>
              </p:cNvCxnSpPr>
              <p:nvPr/>
            </p:nvCxnSpPr>
            <p:spPr>
              <a:xfrm>
                <a:off x="9993751" y="4808978"/>
                <a:ext cx="200866" cy="150098"/>
              </a:xfrm>
              <a:prstGeom prst="straightConnector1">
                <a:avLst/>
              </a:prstGeom>
              <a:noFill/>
              <a:ln w="19050" cap="flat" cmpd="sng" algn="ctr">
                <a:solidFill>
                  <a:schemeClr val="tx1">
                    <a:lumMod val="75000"/>
                    <a:lumOff val="25000"/>
                  </a:schemeClr>
                </a:solidFill>
                <a:prstDash val="solid"/>
                <a:miter lim="800000"/>
                <a:tailEnd type="triangle"/>
              </a:ln>
              <a:effectLst/>
            </p:spPr>
          </p:cxnSp>
          <p:sp>
            <p:nvSpPr>
              <p:cNvPr id="61" name="Rounded Rectangle 104">
                <a:extLst>
                  <a:ext uri="{FF2B5EF4-FFF2-40B4-BE49-F238E27FC236}">
                    <a16:creationId xmlns:a16="http://schemas.microsoft.com/office/drawing/2014/main" id="{6261D191-9E38-45B9-99ED-02B290AA6875}"/>
                  </a:ext>
                </a:extLst>
              </p:cNvPr>
              <p:cNvSpPr/>
              <p:nvPr/>
            </p:nvSpPr>
            <p:spPr>
              <a:xfrm>
                <a:off x="9891545" y="4628691"/>
                <a:ext cx="93662" cy="377743"/>
              </a:xfrm>
              <a:prstGeom prst="roundRect">
                <a:avLst/>
              </a:prstGeom>
              <a:noFill/>
              <a:ln w="25400" cap="flat" cmpd="sng" algn="ctr">
                <a:solidFill>
                  <a:schemeClr val="tx1">
                    <a:lumMod val="75000"/>
                    <a:lumOff val="25000"/>
                  </a:schemeClr>
                </a:solidFill>
                <a:prstDash val="solid"/>
                <a:miter lim="800000"/>
              </a:ln>
              <a:effectLst/>
            </p:spPr>
            <p:txBody>
              <a:bodyPr anchor="ctr"/>
              <a:lstStyle>
                <a:lvl1pPr>
                  <a:defRPr>
                    <a:solidFill>
                      <a:schemeClr val="tx1"/>
                    </a:solidFill>
                    <a:latin typeface="Oracle Sans"/>
                    <a:cs typeface="Arial" panose="020B0604020202020204" pitchFamily="34" charset="0"/>
                  </a:defRPr>
                </a:lvl1pPr>
                <a:lvl2pPr marL="742950" indent="-285750">
                  <a:defRPr>
                    <a:solidFill>
                      <a:schemeClr val="tx1"/>
                    </a:solidFill>
                    <a:latin typeface="Oracle Sans"/>
                    <a:cs typeface="Arial" panose="020B0604020202020204" pitchFamily="34" charset="0"/>
                  </a:defRPr>
                </a:lvl2pPr>
                <a:lvl3pPr marL="1143000" indent="-228600">
                  <a:defRPr>
                    <a:solidFill>
                      <a:schemeClr val="tx1"/>
                    </a:solidFill>
                    <a:latin typeface="Oracle Sans"/>
                    <a:cs typeface="Arial" panose="020B0604020202020204" pitchFamily="34" charset="0"/>
                  </a:defRPr>
                </a:lvl3pPr>
                <a:lvl4pPr marL="1600200" indent="-228600">
                  <a:defRPr>
                    <a:solidFill>
                      <a:schemeClr val="tx1"/>
                    </a:solidFill>
                    <a:latin typeface="Oracle Sans"/>
                    <a:cs typeface="Arial" panose="020B0604020202020204" pitchFamily="34" charset="0"/>
                  </a:defRPr>
                </a:lvl4pPr>
                <a:lvl5pPr marL="2057400" indent="-228600">
                  <a:defRPr>
                    <a:solidFill>
                      <a:schemeClr val="tx1"/>
                    </a:solidFill>
                    <a:latin typeface="Oracle Sans"/>
                    <a:cs typeface="Arial" panose="020B0604020202020204" pitchFamily="34" charset="0"/>
                  </a:defRPr>
                </a:lvl5pPr>
                <a:lvl6pPr marL="2514600" indent="-228600" fontAlgn="base">
                  <a:spcBef>
                    <a:spcPct val="0"/>
                  </a:spcBef>
                  <a:spcAft>
                    <a:spcPct val="0"/>
                  </a:spcAft>
                  <a:defRPr>
                    <a:solidFill>
                      <a:schemeClr val="tx1"/>
                    </a:solidFill>
                    <a:latin typeface="Oracle Sans"/>
                    <a:cs typeface="Arial" panose="020B0604020202020204" pitchFamily="34" charset="0"/>
                  </a:defRPr>
                </a:lvl6pPr>
                <a:lvl7pPr marL="2971800" indent="-228600" fontAlgn="base">
                  <a:spcBef>
                    <a:spcPct val="0"/>
                  </a:spcBef>
                  <a:spcAft>
                    <a:spcPct val="0"/>
                  </a:spcAft>
                  <a:defRPr>
                    <a:solidFill>
                      <a:schemeClr val="tx1"/>
                    </a:solidFill>
                    <a:latin typeface="Oracle Sans"/>
                    <a:cs typeface="Arial" panose="020B0604020202020204" pitchFamily="34" charset="0"/>
                  </a:defRPr>
                </a:lvl7pPr>
                <a:lvl8pPr marL="3429000" indent="-228600" fontAlgn="base">
                  <a:spcBef>
                    <a:spcPct val="0"/>
                  </a:spcBef>
                  <a:spcAft>
                    <a:spcPct val="0"/>
                  </a:spcAft>
                  <a:defRPr>
                    <a:solidFill>
                      <a:schemeClr val="tx1"/>
                    </a:solidFill>
                    <a:latin typeface="Oracle Sans"/>
                    <a:cs typeface="Arial" panose="020B0604020202020204" pitchFamily="34" charset="0"/>
                  </a:defRPr>
                </a:lvl8pPr>
                <a:lvl9pPr marL="3886200" indent="-228600" fontAlgn="base">
                  <a:spcBef>
                    <a:spcPct val="0"/>
                  </a:spcBef>
                  <a:spcAft>
                    <a:spcPct val="0"/>
                  </a:spcAft>
                  <a:defRPr>
                    <a:solidFill>
                      <a:schemeClr val="tx1"/>
                    </a:solidFill>
                    <a:latin typeface="Oracle Sans"/>
                    <a:cs typeface="Arial" panose="020B0604020202020204" pitchFamily="34" charset="0"/>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alt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Arial" panose="020B0604020202020204" pitchFamily="34" charset="0"/>
                </a:endParaRPr>
              </a:p>
            </p:txBody>
          </p:sp>
          <p:pic>
            <p:nvPicPr>
              <p:cNvPr id="62" name="Graphic 61" descr="Lock">
                <a:extLst>
                  <a:ext uri="{FF2B5EF4-FFF2-40B4-BE49-F238E27FC236}">
                    <a16:creationId xmlns:a16="http://schemas.microsoft.com/office/drawing/2014/main" id="{AA6B1E4E-893E-4861-96AE-C1E391C53668}"/>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693194" y="4602816"/>
                <a:ext cx="182880" cy="182880"/>
              </a:xfrm>
              <a:prstGeom prst="rect">
                <a:avLst/>
              </a:prstGeom>
            </p:spPr>
          </p:pic>
          <p:pic>
            <p:nvPicPr>
              <p:cNvPr id="63" name="Graphic 62" descr="Unlock">
                <a:extLst>
                  <a:ext uri="{FF2B5EF4-FFF2-40B4-BE49-F238E27FC236}">
                    <a16:creationId xmlns:a16="http://schemas.microsoft.com/office/drawing/2014/main" id="{3C44D4F8-40B1-4E95-828A-A96067F948FC}"/>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9691135" y="4840636"/>
                <a:ext cx="182880" cy="182880"/>
              </a:xfrm>
              <a:prstGeom prst="rect">
                <a:avLst/>
              </a:prstGeom>
            </p:spPr>
          </p:pic>
          <p:sp>
            <p:nvSpPr>
              <p:cNvPr id="64" name="Rectangle 63">
                <a:extLst>
                  <a:ext uri="{FF2B5EF4-FFF2-40B4-BE49-F238E27FC236}">
                    <a16:creationId xmlns:a16="http://schemas.microsoft.com/office/drawing/2014/main" id="{C4F379F1-A048-4CF1-9488-5B5B84F8D306}"/>
                  </a:ext>
                </a:extLst>
              </p:cNvPr>
              <p:cNvSpPr/>
              <p:nvPr/>
            </p:nvSpPr>
            <p:spPr>
              <a:xfrm>
                <a:off x="10242686" y="4767270"/>
                <a:ext cx="93662" cy="100584"/>
              </a:xfrm>
              <a:prstGeom prst="rect">
                <a:avLst/>
              </a:prstGeom>
              <a:solidFill>
                <a:schemeClr val="tx1">
                  <a:lumMod val="75000"/>
                  <a:lumOff val="25000"/>
                </a:schemeClr>
              </a:solidFill>
              <a:ln w="19050" cap="flat" cmpd="sng" algn="ctr">
                <a:noFill/>
                <a:prstDash val="solid"/>
                <a:miter lim="800000"/>
              </a:ln>
              <a:effectLst/>
            </p:spPr>
            <p:txBody>
              <a:bodyPr anchor="ctr"/>
              <a:lstStyle>
                <a:lvl1pPr>
                  <a:defRPr>
                    <a:solidFill>
                      <a:schemeClr val="tx1"/>
                    </a:solidFill>
                    <a:latin typeface="Oracle Sans"/>
                    <a:cs typeface="Arial" panose="020B0604020202020204" pitchFamily="34" charset="0"/>
                  </a:defRPr>
                </a:lvl1pPr>
                <a:lvl2pPr marL="742950" indent="-285750">
                  <a:defRPr>
                    <a:solidFill>
                      <a:schemeClr val="tx1"/>
                    </a:solidFill>
                    <a:latin typeface="Oracle Sans"/>
                    <a:cs typeface="Arial" panose="020B0604020202020204" pitchFamily="34" charset="0"/>
                  </a:defRPr>
                </a:lvl2pPr>
                <a:lvl3pPr marL="1143000" indent="-228600">
                  <a:defRPr>
                    <a:solidFill>
                      <a:schemeClr val="tx1"/>
                    </a:solidFill>
                    <a:latin typeface="Oracle Sans"/>
                    <a:cs typeface="Arial" panose="020B0604020202020204" pitchFamily="34" charset="0"/>
                  </a:defRPr>
                </a:lvl3pPr>
                <a:lvl4pPr marL="1600200" indent="-228600">
                  <a:defRPr>
                    <a:solidFill>
                      <a:schemeClr val="tx1"/>
                    </a:solidFill>
                    <a:latin typeface="Oracle Sans"/>
                    <a:cs typeface="Arial" panose="020B0604020202020204" pitchFamily="34" charset="0"/>
                  </a:defRPr>
                </a:lvl4pPr>
                <a:lvl5pPr marL="2057400" indent="-228600">
                  <a:defRPr>
                    <a:solidFill>
                      <a:schemeClr val="tx1"/>
                    </a:solidFill>
                    <a:latin typeface="Oracle Sans"/>
                    <a:cs typeface="Arial" panose="020B0604020202020204" pitchFamily="34" charset="0"/>
                  </a:defRPr>
                </a:lvl5pPr>
                <a:lvl6pPr marL="2514600" indent="-228600" fontAlgn="base">
                  <a:spcBef>
                    <a:spcPct val="0"/>
                  </a:spcBef>
                  <a:spcAft>
                    <a:spcPct val="0"/>
                  </a:spcAft>
                  <a:defRPr>
                    <a:solidFill>
                      <a:schemeClr val="tx1"/>
                    </a:solidFill>
                    <a:latin typeface="Oracle Sans"/>
                    <a:cs typeface="Arial" panose="020B0604020202020204" pitchFamily="34" charset="0"/>
                  </a:defRPr>
                </a:lvl6pPr>
                <a:lvl7pPr marL="2971800" indent="-228600" fontAlgn="base">
                  <a:spcBef>
                    <a:spcPct val="0"/>
                  </a:spcBef>
                  <a:spcAft>
                    <a:spcPct val="0"/>
                  </a:spcAft>
                  <a:defRPr>
                    <a:solidFill>
                      <a:schemeClr val="tx1"/>
                    </a:solidFill>
                    <a:latin typeface="Oracle Sans"/>
                    <a:cs typeface="Arial" panose="020B0604020202020204" pitchFamily="34" charset="0"/>
                  </a:defRPr>
                </a:lvl7pPr>
                <a:lvl8pPr marL="3429000" indent="-228600" fontAlgn="base">
                  <a:spcBef>
                    <a:spcPct val="0"/>
                  </a:spcBef>
                  <a:spcAft>
                    <a:spcPct val="0"/>
                  </a:spcAft>
                  <a:defRPr>
                    <a:solidFill>
                      <a:schemeClr val="tx1"/>
                    </a:solidFill>
                    <a:latin typeface="Oracle Sans"/>
                    <a:cs typeface="Arial" panose="020B0604020202020204" pitchFamily="34" charset="0"/>
                  </a:defRPr>
                </a:lvl8pPr>
                <a:lvl9pPr marL="3886200" indent="-228600" fontAlgn="base">
                  <a:spcBef>
                    <a:spcPct val="0"/>
                  </a:spcBef>
                  <a:spcAft>
                    <a:spcPct val="0"/>
                  </a:spcAft>
                  <a:defRPr>
                    <a:solidFill>
                      <a:schemeClr val="tx1"/>
                    </a:solidFill>
                    <a:latin typeface="Oracle Sans"/>
                    <a:cs typeface="Arial" panose="020B0604020202020204" pitchFamily="34" charset="0"/>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alt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Arial" panose="020B0604020202020204" pitchFamily="34" charset="0"/>
                </a:endParaRPr>
              </a:p>
            </p:txBody>
          </p:sp>
          <p:sp>
            <p:nvSpPr>
              <p:cNvPr id="65" name="Rectangle 64">
                <a:extLst>
                  <a:ext uri="{FF2B5EF4-FFF2-40B4-BE49-F238E27FC236}">
                    <a16:creationId xmlns:a16="http://schemas.microsoft.com/office/drawing/2014/main" id="{4EB9D3A6-1889-4ADE-8789-140D8C9C36E9}"/>
                  </a:ext>
                </a:extLst>
              </p:cNvPr>
              <p:cNvSpPr/>
              <p:nvPr/>
            </p:nvSpPr>
            <p:spPr>
              <a:xfrm>
                <a:off x="10242686" y="4899680"/>
                <a:ext cx="93662" cy="100584"/>
              </a:xfrm>
              <a:prstGeom prst="rect">
                <a:avLst/>
              </a:prstGeom>
              <a:solidFill>
                <a:schemeClr val="tx1">
                  <a:lumMod val="75000"/>
                  <a:lumOff val="25000"/>
                </a:schemeClr>
              </a:solidFill>
              <a:ln w="19050" cap="flat" cmpd="sng" algn="ctr">
                <a:noFill/>
                <a:prstDash val="solid"/>
                <a:miter lim="800000"/>
              </a:ln>
              <a:effectLst/>
            </p:spPr>
            <p:txBody>
              <a:bodyPr anchor="ctr"/>
              <a:lstStyle>
                <a:lvl1pPr>
                  <a:defRPr>
                    <a:solidFill>
                      <a:schemeClr val="tx1"/>
                    </a:solidFill>
                    <a:latin typeface="Oracle Sans"/>
                    <a:cs typeface="Arial" panose="020B0604020202020204" pitchFamily="34" charset="0"/>
                  </a:defRPr>
                </a:lvl1pPr>
                <a:lvl2pPr marL="742950" indent="-285750">
                  <a:defRPr>
                    <a:solidFill>
                      <a:schemeClr val="tx1"/>
                    </a:solidFill>
                    <a:latin typeface="Oracle Sans"/>
                    <a:cs typeface="Arial" panose="020B0604020202020204" pitchFamily="34" charset="0"/>
                  </a:defRPr>
                </a:lvl2pPr>
                <a:lvl3pPr marL="1143000" indent="-228600">
                  <a:defRPr>
                    <a:solidFill>
                      <a:schemeClr val="tx1"/>
                    </a:solidFill>
                    <a:latin typeface="Oracle Sans"/>
                    <a:cs typeface="Arial" panose="020B0604020202020204" pitchFamily="34" charset="0"/>
                  </a:defRPr>
                </a:lvl3pPr>
                <a:lvl4pPr marL="1600200" indent="-228600">
                  <a:defRPr>
                    <a:solidFill>
                      <a:schemeClr val="tx1"/>
                    </a:solidFill>
                    <a:latin typeface="Oracle Sans"/>
                    <a:cs typeface="Arial" panose="020B0604020202020204" pitchFamily="34" charset="0"/>
                  </a:defRPr>
                </a:lvl4pPr>
                <a:lvl5pPr marL="2057400" indent="-228600">
                  <a:defRPr>
                    <a:solidFill>
                      <a:schemeClr val="tx1"/>
                    </a:solidFill>
                    <a:latin typeface="Oracle Sans"/>
                    <a:cs typeface="Arial" panose="020B0604020202020204" pitchFamily="34" charset="0"/>
                  </a:defRPr>
                </a:lvl5pPr>
                <a:lvl6pPr marL="2514600" indent="-228600" fontAlgn="base">
                  <a:spcBef>
                    <a:spcPct val="0"/>
                  </a:spcBef>
                  <a:spcAft>
                    <a:spcPct val="0"/>
                  </a:spcAft>
                  <a:defRPr>
                    <a:solidFill>
                      <a:schemeClr val="tx1"/>
                    </a:solidFill>
                    <a:latin typeface="Oracle Sans"/>
                    <a:cs typeface="Arial" panose="020B0604020202020204" pitchFamily="34" charset="0"/>
                  </a:defRPr>
                </a:lvl6pPr>
                <a:lvl7pPr marL="2971800" indent="-228600" fontAlgn="base">
                  <a:spcBef>
                    <a:spcPct val="0"/>
                  </a:spcBef>
                  <a:spcAft>
                    <a:spcPct val="0"/>
                  </a:spcAft>
                  <a:defRPr>
                    <a:solidFill>
                      <a:schemeClr val="tx1"/>
                    </a:solidFill>
                    <a:latin typeface="Oracle Sans"/>
                    <a:cs typeface="Arial" panose="020B0604020202020204" pitchFamily="34" charset="0"/>
                  </a:defRPr>
                </a:lvl7pPr>
                <a:lvl8pPr marL="3429000" indent="-228600" fontAlgn="base">
                  <a:spcBef>
                    <a:spcPct val="0"/>
                  </a:spcBef>
                  <a:spcAft>
                    <a:spcPct val="0"/>
                  </a:spcAft>
                  <a:defRPr>
                    <a:solidFill>
                      <a:schemeClr val="tx1"/>
                    </a:solidFill>
                    <a:latin typeface="Oracle Sans"/>
                    <a:cs typeface="Arial" panose="020B0604020202020204" pitchFamily="34" charset="0"/>
                  </a:defRPr>
                </a:lvl8pPr>
                <a:lvl9pPr marL="3886200" indent="-228600" fontAlgn="base">
                  <a:spcBef>
                    <a:spcPct val="0"/>
                  </a:spcBef>
                  <a:spcAft>
                    <a:spcPct val="0"/>
                  </a:spcAft>
                  <a:defRPr>
                    <a:solidFill>
                      <a:schemeClr val="tx1"/>
                    </a:solidFill>
                    <a:latin typeface="Oracle Sans"/>
                    <a:cs typeface="Arial" panose="020B0604020202020204" pitchFamily="34" charset="0"/>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altLang="en-US" sz="1100" b="0" i="0" u="none" strike="noStrike" kern="0" cap="none" spc="0" normalizeH="0" baseline="0" noProof="0" dirty="0">
                  <a:ln>
                    <a:noFill/>
                  </a:ln>
                  <a:solidFill>
                    <a:srgbClr val="312D2A">
                      <a:lumMod val="75000"/>
                      <a:lumOff val="25000"/>
                    </a:srgbClr>
                  </a:solidFill>
                  <a:effectLst/>
                  <a:uLnTx/>
                  <a:uFillTx/>
                  <a:latin typeface="Oracle Sans Tab"/>
                  <a:ea typeface="+mn-ea"/>
                  <a:cs typeface="Arial" panose="020B0604020202020204" pitchFamily="34" charset="0"/>
                </a:endParaRPr>
              </a:p>
            </p:txBody>
          </p:sp>
        </p:grpSp>
      </p:grpSp>
      <p:sp>
        <p:nvSpPr>
          <p:cNvPr id="112" name="TextBox 111">
            <a:extLst>
              <a:ext uri="{FF2B5EF4-FFF2-40B4-BE49-F238E27FC236}">
                <a16:creationId xmlns:a16="http://schemas.microsoft.com/office/drawing/2014/main" id="{A27D44D7-7805-4E77-A8E6-031350DAA5A6}"/>
              </a:ext>
            </a:extLst>
          </p:cNvPr>
          <p:cNvSpPr txBox="1"/>
          <p:nvPr/>
        </p:nvSpPr>
        <p:spPr>
          <a:xfrm>
            <a:off x="8412480" y="5360670"/>
            <a:ext cx="2926080" cy="457200"/>
          </a:xfrm>
          <a:prstGeom prst="rect">
            <a:avLst/>
          </a:prstGeom>
          <a:noFill/>
        </p:spPr>
        <p:txBody>
          <a:bodyPr wrap="square" rtlCol="0" anchor="ctr">
            <a:noAutofit/>
          </a:bodyPr>
          <a:lstStyle/>
          <a:p>
            <a:r>
              <a:rPr lang="en-US" sz="1200" dirty="0">
                <a:solidFill>
                  <a:schemeClr val="tx2">
                    <a:lumMod val="75000"/>
                    <a:lumOff val="25000"/>
                  </a:schemeClr>
                </a:solidFill>
              </a:rPr>
              <a:t>Support SSO to Linux hosts running on OCI</a:t>
            </a:r>
          </a:p>
        </p:txBody>
      </p:sp>
      <p:sp>
        <p:nvSpPr>
          <p:cNvPr id="113" name="TextBox 112">
            <a:extLst>
              <a:ext uri="{FF2B5EF4-FFF2-40B4-BE49-F238E27FC236}">
                <a16:creationId xmlns:a16="http://schemas.microsoft.com/office/drawing/2014/main" id="{4939A0B8-DF4D-43BC-A175-578C0D414E7B}"/>
              </a:ext>
            </a:extLst>
          </p:cNvPr>
          <p:cNvSpPr txBox="1"/>
          <p:nvPr/>
        </p:nvSpPr>
        <p:spPr>
          <a:xfrm>
            <a:off x="8412480" y="2468880"/>
            <a:ext cx="2926080" cy="457200"/>
          </a:xfrm>
          <a:prstGeom prst="rect">
            <a:avLst/>
          </a:prstGeom>
          <a:noFill/>
        </p:spPr>
        <p:txBody>
          <a:bodyPr wrap="square" rtlCol="0" anchor="ctr">
            <a:noAutofit/>
          </a:bodyPr>
          <a:lstStyle/>
          <a:p>
            <a:r>
              <a:rPr lang="en-US" sz="1200" dirty="0">
                <a:solidFill>
                  <a:schemeClr val="tx2">
                    <a:lumMod val="75000"/>
                    <a:lumOff val="25000"/>
                  </a:schemeClr>
                </a:solidFill>
              </a:rPr>
              <a:t>Pre-configured SSO and Just-in-Time provisioning for numerous apps.</a:t>
            </a:r>
          </a:p>
        </p:txBody>
      </p:sp>
      <p:sp>
        <p:nvSpPr>
          <p:cNvPr id="114" name="TextBox 113">
            <a:extLst>
              <a:ext uri="{FF2B5EF4-FFF2-40B4-BE49-F238E27FC236}">
                <a16:creationId xmlns:a16="http://schemas.microsoft.com/office/drawing/2014/main" id="{F3795591-59CA-40FD-BC02-0640C59E5FB6}"/>
              </a:ext>
            </a:extLst>
          </p:cNvPr>
          <p:cNvSpPr txBox="1"/>
          <p:nvPr/>
        </p:nvSpPr>
        <p:spPr>
          <a:xfrm>
            <a:off x="8412480" y="3478530"/>
            <a:ext cx="2926080" cy="457200"/>
          </a:xfrm>
          <a:prstGeom prst="rect">
            <a:avLst/>
          </a:prstGeom>
          <a:noFill/>
        </p:spPr>
        <p:txBody>
          <a:bodyPr wrap="square" rtlCol="0" anchor="ctr">
            <a:noAutofit/>
          </a:bodyPr>
          <a:lstStyle/>
          <a:p>
            <a:r>
              <a:rPr lang="en-US" sz="1200" dirty="0">
                <a:solidFill>
                  <a:schemeClr val="tx2">
                    <a:lumMod val="75000"/>
                    <a:lumOff val="25000"/>
                  </a:schemeClr>
                </a:solidFill>
              </a:rPr>
              <a:t>SSO to virtually unlimited apps hosted on-prem or in the cloud that may not support open standards.</a:t>
            </a:r>
          </a:p>
        </p:txBody>
      </p:sp>
      <p:sp>
        <p:nvSpPr>
          <p:cNvPr id="115" name="TextBox 114">
            <a:extLst>
              <a:ext uri="{FF2B5EF4-FFF2-40B4-BE49-F238E27FC236}">
                <a16:creationId xmlns:a16="http://schemas.microsoft.com/office/drawing/2014/main" id="{1F9D4BA3-FB2A-475D-AF2D-89415533D77F}"/>
              </a:ext>
            </a:extLst>
          </p:cNvPr>
          <p:cNvSpPr txBox="1"/>
          <p:nvPr/>
        </p:nvSpPr>
        <p:spPr>
          <a:xfrm>
            <a:off x="8412480" y="4480560"/>
            <a:ext cx="2926080" cy="457200"/>
          </a:xfrm>
          <a:prstGeom prst="rect">
            <a:avLst/>
          </a:prstGeom>
          <a:noFill/>
        </p:spPr>
        <p:txBody>
          <a:bodyPr wrap="square" rtlCol="0" anchor="ctr">
            <a:noAutofit/>
          </a:bodyPr>
          <a:lstStyle/>
          <a:p>
            <a:r>
              <a:rPr lang="en-US" sz="1200" dirty="0">
                <a:solidFill>
                  <a:schemeClr val="tx2">
                    <a:lumMod val="75000"/>
                    <a:lumOff val="25000"/>
                  </a:schemeClr>
                </a:solidFill>
              </a:rPr>
              <a:t>Support SSO to VPN clients and Oracle Databases.</a:t>
            </a:r>
          </a:p>
        </p:txBody>
      </p:sp>
    </p:spTree>
    <p:extLst>
      <p:ext uri="{BB962C8B-B14F-4D97-AF65-F5344CB8AC3E}">
        <p14:creationId xmlns:p14="http://schemas.microsoft.com/office/powerpoint/2010/main" val="214169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37244B-A9BA-42F7-937D-DCD16946A034}"/>
              </a:ext>
            </a:extLst>
          </p:cNvPr>
          <p:cNvSpPr>
            <a:spLocks noGrp="1"/>
          </p:cNvSpPr>
          <p:nvPr>
            <p:ph type="title"/>
          </p:nvPr>
        </p:nvSpPr>
        <p:spPr/>
        <p:txBody>
          <a:bodyPr/>
          <a:lstStyle/>
          <a:p>
            <a:r>
              <a:rPr lang="en-US" dirty="0"/>
              <a:t>IDC Worldwide Identity and Access Management Forecast</a:t>
            </a:r>
          </a:p>
        </p:txBody>
      </p:sp>
      <p:sp>
        <p:nvSpPr>
          <p:cNvPr id="4" name="Footer Placeholder 3">
            <a:extLst>
              <a:ext uri="{FF2B5EF4-FFF2-40B4-BE49-F238E27FC236}">
                <a16:creationId xmlns:a16="http://schemas.microsoft.com/office/drawing/2014/main" id="{A9839ABB-F70D-4464-8470-F85877ADCAAD}"/>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5" name="Slide Number Placeholder 4">
            <a:extLst>
              <a:ext uri="{FF2B5EF4-FFF2-40B4-BE49-F238E27FC236}">
                <a16:creationId xmlns:a16="http://schemas.microsoft.com/office/drawing/2014/main" id="{64C28A0D-471D-4382-A40D-92F74BB53C89}"/>
              </a:ext>
            </a:extLst>
          </p:cNvPr>
          <p:cNvSpPr>
            <a:spLocks noGrp="1"/>
          </p:cNvSpPr>
          <p:nvPr>
            <p:ph type="sldNum" sz="quarter" idx="12"/>
          </p:nvPr>
        </p:nvSpPr>
        <p:spPr/>
        <p:txBody>
          <a:bodyPr/>
          <a:lstStyle/>
          <a:p>
            <a:fld id="{345D60D9-5372-5F40-9443-0F9AE5BDC3C8}" type="slidenum">
              <a:rPr lang="en-US" smtClean="0"/>
              <a:pPr/>
              <a:t>3</a:t>
            </a:fld>
            <a:endParaRPr lang="en-US" dirty="0"/>
          </a:p>
        </p:txBody>
      </p:sp>
      <p:pic>
        <p:nvPicPr>
          <p:cNvPr id="7" name="Picture 4">
            <a:extLst>
              <a:ext uri="{FF2B5EF4-FFF2-40B4-BE49-F238E27FC236}">
                <a16:creationId xmlns:a16="http://schemas.microsoft.com/office/drawing/2014/main" id="{DF2565D1-1D19-4489-BCB4-438639A3B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4229" y="1244360"/>
            <a:ext cx="5522331" cy="532029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B66F063E-DA61-433C-83E5-1A0AEB860690}"/>
              </a:ext>
            </a:extLst>
          </p:cNvPr>
          <p:cNvGrpSpPr/>
          <p:nvPr/>
        </p:nvGrpSpPr>
        <p:grpSpPr>
          <a:xfrm>
            <a:off x="6614832" y="2101882"/>
            <a:ext cx="2856666" cy="572322"/>
            <a:chOff x="4761501" y="2063782"/>
            <a:chExt cx="2856666" cy="572322"/>
          </a:xfrm>
        </p:grpSpPr>
        <p:sp>
          <p:nvSpPr>
            <p:cNvPr id="9" name="TextBox 8">
              <a:extLst>
                <a:ext uri="{FF2B5EF4-FFF2-40B4-BE49-F238E27FC236}">
                  <a16:creationId xmlns:a16="http://schemas.microsoft.com/office/drawing/2014/main" id="{23C5EA34-22B5-4F52-A11E-EAF5C8B87D41}"/>
                </a:ext>
              </a:extLst>
            </p:cNvPr>
            <p:cNvSpPr txBox="1"/>
            <p:nvPr/>
          </p:nvSpPr>
          <p:spPr>
            <a:xfrm>
              <a:off x="4761501" y="2374494"/>
              <a:ext cx="468398" cy="261610"/>
            </a:xfrm>
            <a:prstGeom prst="rect">
              <a:avLst/>
            </a:prstGeom>
            <a:noFill/>
          </p:spPr>
          <p:txBody>
            <a:bodyPr wrap="none" rtlCol="0" anchor="ctr">
              <a:spAutoFit/>
            </a:bodyPr>
            <a:lstStyle/>
            <a:p>
              <a:pPr algn="ctr"/>
              <a:r>
                <a:rPr lang="en-US" sz="1100" dirty="0">
                  <a:solidFill>
                    <a:schemeClr val="tx1">
                      <a:lumMod val="90000"/>
                      <a:lumOff val="10000"/>
                    </a:schemeClr>
                  </a:solidFill>
                  <a:latin typeface="Oracle Sans Semi Bold" panose="020B0603020204020204" pitchFamily="34" charset="0"/>
                  <a:cs typeface="Oracle Sans Semi Bold" panose="020B0603020204020204" pitchFamily="34" charset="0"/>
                </a:rPr>
                <a:t>15.5 </a:t>
              </a:r>
            </a:p>
          </p:txBody>
        </p:sp>
        <p:sp>
          <p:nvSpPr>
            <p:cNvPr id="10" name="TextBox 9">
              <a:extLst>
                <a:ext uri="{FF2B5EF4-FFF2-40B4-BE49-F238E27FC236}">
                  <a16:creationId xmlns:a16="http://schemas.microsoft.com/office/drawing/2014/main" id="{BB19E6B3-A53B-4B50-958A-76C67A119C68}"/>
                </a:ext>
              </a:extLst>
            </p:cNvPr>
            <p:cNvSpPr txBox="1"/>
            <p:nvPr/>
          </p:nvSpPr>
          <p:spPr>
            <a:xfrm>
              <a:off x="5586610" y="2283633"/>
              <a:ext cx="439543" cy="261610"/>
            </a:xfrm>
            <a:prstGeom prst="rect">
              <a:avLst/>
            </a:prstGeom>
            <a:noFill/>
          </p:spPr>
          <p:txBody>
            <a:bodyPr wrap="none" rtlCol="0" anchor="ctr">
              <a:spAutoFit/>
            </a:bodyPr>
            <a:lstStyle/>
            <a:p>
              <a:pPr algn="ctr"/>
              <a:r>
                <a:rPr lang="en-US" sz="1100" dirty="0">
                  <a:solidFill>
                    <a:schemeClr val="tx1">
                      <a:lumMod val="90000"/>
                      <a:lumOff val="10000"/>
                    </a:schemeClr>
                  </a:solidFill>
                  <a:latin typeface="Oracle Sans Semi Bold" panose="020B0603020204020204" pitchFamily="34" charset="0"/>
                  <a:cs typeface="Oracle Sans Semi Bold" panose="020B0603020204020204" pitchFamily="34" charset="0"/>
                </a:rPr>
                <a:t>17.8</a:t>
              </a:r>
            </a:p>
          </p:txBody>
        </p:sp>
        <p:sp>
          <p:nvSpPr>
            <p:cNvPr id="11" name="TextBox 10">
              <a:extLst>
                <a:ext uri="{FF2B5EF4-FFF2-40B4-BE49-F238E27FC236}">
                  <a16:creationId xmlns:a16="http://schemas.microsoft.com/office/drawing/2014/main" id="{AD5FB32B-5491-4534-B98D-1A60C505FA34}"/>
                </a:ext>
              </a:extLst>
            </p:cNvPr>
            <p:cNvSpPr txBox="1"/>
            <p:nvPr/>
          </p:nvSpPr>
          <p:spPr>
            <a:xfrm>
              <a:off x="6366219" y="2146638"/>
              <a:ext cx="460382" cy="261610"/>
            </a:xfrm>
            <a:prstGeom prst="rect">
              <a:avLst/>
            </a:prstGeom>
            <a:noFill/>
          </p:spPr>
          <p:txBody>
            <a:bodyPr wrap="none" rtlCol="0" anchor="ctr">
              <a:spAutoFit/>
            </a:bodyPr>
            <a:lstStyle/>
            <a:p>
              <a:pPr algn="ctr"/>
              <a:r>
                <a:rPr lang="en-US" sz="1100" dirty="0">
                  <a:solidFill>
                    <a:schemeClr val="tx1">
                      <a:lumMod val="90000"/>
                      <a:lumOff val="10000"/>
                    </a:schemeClr>
                  </a:solidFill>
                  <a:latin typeface="Oracle Sans Semi Bold" panose="020B0603020204020204" pitchFamily="34" charset="0"/>
                  <a:cs typeface="Oracle Sans Semi Bold" panose="020B0603020204020204" pitchFamily="34" charset="0"/>
                </a:rPr>
                <a:t>20.3</a:t>
              </a:r>
            </a:p>
          </p:txBody>
        </p:sp>
        <p:sp>
          <p:nvSpPr>
            <p:cNvPr id="12" name="TextBox 11">
              <a:extLst>
                <a:ext uri="{FF2B5EF4-FFF2-40B4-BE49-F238E27FC236}">
                  <a16:creationId xmlns:a16="http://schemas.microsoft.com/office/drawing/2014/main" id="{F10DB05F-A0D0-414C-A457-CDCA7AA51D6E}"/>
                </a:ext>
              </a:extLst>
            </p:cNvPr>
            <p:cNvSpPr txBox="1"/>
            <p:nvPr/>
          </p:nvSpPr>
          <p:spPr>
            <a:xfrm>
              <a:off x="7157785" y="2063782"/>
              <a:ext cx="460382" cy="261610"/>
            </a:xfrm>
            <a:prstGeom prst="rect">
              <a:avLst/>
            </a:prstGeom>
            <a:noFill/>
          </p:spPr>
          <p:txBody>
            <a:bodyPr wrap="none" rtlCol="0" anchor="ctr">
              <a:spAutoFit/>
            </a:bodyPr>
            <a:lstStyle/>
            <a:p>
              <a:pPr algn="ctr"/>
              <a:r>
                <a:rPr lang="en-US" sz="1100" dirty="0">
                  <a:solidFill>
                    <a:schemeClr val="tx1">
                      <a:lumMod val="90000"/>
                      <a:lumOff val="10000"/>
                    </a:schemeClr>
                  </a:solidFill>
                  <a:latin typeface="Oracle Sans Semi Bold" panose="020B0603020204020204" pitchFamily="34" charset="0"/>
                  <a:cs typeface="Oracle Sans Semi Bold" panose="020B0603020204020204" pitchFamily="34" charset="0"/>
                </a:rPr>
                <a:t>23.0</a:t>
              </a:r>
            </a:p>
          </p:txBody>
        </p:sp>
      </p:grpSp>
      <p:sp>
        <p:nvSpPr>
          <p:cNvPr id="14" name="TextBox 13">
            <a:extLst>
              <a:ext uri="{FF2B5EF4-FFF2-40B4-BE49-F238E27FC236}">
                <a16:creationId xmlns:a16="http://schemas.microsoft.com/office/drawing/2014/main" id="{0266524E-B3B0-41A6-92A9-4D0F653CB161}"/>
              </a:ext>
            </a:extLst>
          </p:cNvPr>
          <p:cNvSpPr txBox="1"/>
          <p:nvPr/>
        </p:nvSpPr>
        <p:spPr>
          <a:xfrm>
            <a:off x="653370" y="2014308"/>
            <a:ext cx="4107316" cy="3600986"/>
          </a:xfrm>
          <a:prstGeom prst="rect">
            <a:avLst/>
          </a:prstGeom>
          <a:noFill/>
        </p:spPr>
        <p:txBody>
          <a:bodyPr wrap="square" rtlCol="0">
            <a:spAutoFit/>
          </a:bodyPr>
          <a:lstStyle/>
          <a:p>
            <a:pPr>
              <a:spcAft>
                <a:spcPts val="1200"/>
              </a:spcAft>
            </a:pPr>
            <a:r>
              <a:rPr lang="en-US" sz="1600" b="1" dirty="0"/>
              <a:t>Key Advice for Technology Suppliers</a:t>
            </a:r>
            <a:endParaRPr lang="en-US" sz="1600" dirty="0"/>
          </a:p>
          <a:p>
            <a:pPr marL="285750" indent="-285750">
              <a:spcAft>
                <a:spcPts val="1200"/>
              </a:spcAft>
              <a:buFont typeface="Wingdings" panose="05000000000000000000" pitchFamily="2" charset="2"/>
              <a:buChar char="§"/>
            </a:pPr>
            <a:r>
              <a:rPr lang="en-US" sz="1600" dirty="0"/>
              <a:t>Half the total market will be placing long-term bets in the next two to three years as they migrate away from clunky on-premises systems and replace inadequate homegrown solutions.</a:t>
            </a:r>
          </a:p>
          <a:p>
            <a:pPr marL="285750" indent="-285750">
              <a:spcAft>
                <a:spcPts val="1200"/>
              </a:spcAft>
              <a:buFont typeface="Wingdings" panose="05000000000000000000" pitchFamily="2" charset="2"/>
              <a:buChar char="§"/>
            </a:pPr>
            <a:r>
              <a:rPr lang="en-US" sz="1600" dirty="0"/>
              <a:t>Add AI/ML technology everywhere it makes sense, driving value from risk-based analytics… Pinpoint where people are involved and strive to replace them with supervised logic.</a:t>
            </a:r>
          </a:p>
          <a:p>
            <a:pPr>
              <a:spcBef>
                <a:spcPts val="1200"/>
              </a:spcBef>
              <a:spcAft>
                <a:spcPts val="1200"/>
              </a:spcAft>
            </a:pPr>
            <a:r>
              <a:rPr lang="en-US" sz="1200" dirty="0"/>
              <a:t>(full section text in slide notes)</a:t>
            </a:r>
          </a:p>
        </p:txBody>
      </p:sp>
      <p:sp>
        <p:nvSpPr>
          <p:cNvPr id="19" name="Rectangle: Rounded Corners 18">
            <a:extLst>
              <a:ext uri="{FF2B5EF4-FFF2-40B4-BE49-F238E27FC236}">
                <a16:creationId xmlns:a16="http://schemas.microsoft.com/office/drawing/2014/main" id="{3650E926-A35E-4357-9E11-ABA8298D4524}"/>
              </a:ext>
            </a:extLst>
          </p:cNvPr>
          <p:cNvSpPr/>
          <p:nvPr/>
        </p:nvSpPr>
        <p:spPr>
          <a:xfrm>
            <a:off x="5900614" y="5373077"/>
            <a:ext cx="2883877" cy="199292"/>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995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FADF9D3-C6C3-4811-A62E-C862D2E00FB2}"/>
              </a:ext>
            </a:extLst>
          </p:cNvPr>
          <p:cNvSpPr>
            <a:spLocks noGrp="1"/>
          </p:cNvSpPr>
          <p:nvPr>
            <p:ph sz="quarter" idx="13"/>
          </p:nvPr>
        </p:nvSpPr>
        <p:spPr/>
        <p:txBody>
          <a:bodyPr anchor="ctr"/>
          <a:lstStyle/>
          <a:p>
            <a:pPr marL="285750" indent="-285750">
              <a:spcBef>
                <a:spcPts val="0"/>
              </a:spcBef>
              <a:spcAft>
                <a:spcPts val="1200"/>
              </a:spcAft>
              <a:buFont typeface="Wingdings" panose="05000000000000000000" pitchFamily="2" charset="2"/>
              <a:buChar char="§"/>
            </a:pPr>
            <a:r>
              <a:rPr lang="en-US" sz="2000" dirty="0">
                <a:effectLst/>
              </a:rPr>
              <a:t>Create a </a:t>
            </a:r>
            <a:r>
              <a:rPr lang="en-US" sz="2000" dirty="0">
                <a:effectLst/>
                <a:hlinkClick r:id="rId3"/>
              </a:rPr>
              <a:t>security model</a:t>
            </a:r>
            <a:r>
              <a:rPr lang="en-US" sz="2000" dirty="0">
                <a:effectLst/>
              </a:rPr>
              <a:t> (tenancy, compartments, tagging) before adding users, resources.</a:t>
            </a:r>
            <a:endParaRPr lang="en-US" sz="2000" dirty="0"/>
          </a:p>
          <a:p>
            <a:pPr marL="285750" indent="-285750">
              <a:spcBef>
                <a:spcPts val="0"/>
              </a:spcBef>
              <a:spcAft>
                <a:spcPts val="1200"/>
              </a:spcAft>
              <a:buFont typeface="Wingdings" panose="05000000000000000000" pitchFamily="2" charset="2"/>
              <a:buChar char="§"/>
            </a:pPr>
            <a:r>
              <a:rPr lang="en-US" sz="2000" dirty="0">
                <a:effectLst/>
              </a:rPr>
              <a:t>Enforce Least Privilege; gradually add permissions as needed.</a:t>
            </a:r>
            <a:endParaRPr lang="en-US" sz="2000" dirty="0"/>
          </a:p>
          <a:p>
            <a:pPr marL="285750" indent="-285750">
              <a:spcBef>
                <a:spcPts val="0"/>
              </a:spcBef>
              <a:spcAft>
                <a:spcPts val="1200"/>
              </a:spcAft>
              <a:buFont typeface="Wingdings" panose="05000000000000000000" pitchFamily="2" charset="2"/>
              <a:buChar char="§"/>
            </a:pPr>
            <a:r>
              <a:rPr lang="en-US" sz="2000" dirty="0"/>
              <a:t>Do not use OCI default Administrator or </a:t>
            </a:r>
            <a:r>
              <a:rPr lang="en-US" sz="2000" dirty="0">
                <a:hlinkClick r:id="rId4"/>
              </a:rPr>
              <a:t>Administrators</a:t>
            </a:r>
            <a:r>
              <a:rPr lang="en-US" sz="2000" dirty="0"/>
              <a:t> group after initial account setup.</a:t>
            </a:r>
          </a:p>
          <a:p>
            <a:pPr marL="285750" indent="-285750">
              <a:spcBef>
                <a:spcPts val="0"/>
              </a:spcBef>
              <a:spcAft>
                <a:spcPts val="1200"/>
              </a:spcAft>
              <a:buFont typeface="Wingdings" panose="05000000000000000000" pitchFamily="2" charset="2"/>
              <a:buChar char="§"/>
            </a:pPr>
            <a:r>
              <a:rPr lang="en-US" sz="2000" dirty="0"/>
              <a:t>Leverage </a:t>
            </a:r>
            <a:r>
              <a:rPr lang="en-US" sz="2000" dirty="0">
                <a:hlinkClick r:id="rId5"/>
              </a:rPr>
              <a:t>situational permissions</a:t>
            </a:r>
            <a:r>
              <a:rPr lang="en-US" sz="2000" dirty="0"/>
              <a:t> (time- or location-based) where possible.</a:t>
            </a:r>
          </a:p>
          <a:p>
            <a:pPr marL="285750" indent="-285750">
              <a:spcBef>
                <a:spcPts val="0"/>
              </a:spcBef>
              <a:spcAft>
                <a:spcPts val="1200"/>
              </a:spcAft>
              <a:buFont typeface="Wingdings" panose="05000000000000000000" pitchFamily="2" charset="2"/>
              <a:buChar char="§"/>
            </a:pPr>
            <a:r>
              <a:rPr lang="en-US" sz="2000" dirty="0"/>
              <a:t>Leverage </a:t>
            </a:r>
            <a:r>
              <a:rPr lang="en-US" sz="2000" dirty="0">
                <a:hlinkClick r:id="rId6"/>
              </a:rPr>
              <a:t>compartments and tagging</a:t>
            </a:r>
            <a:r>
              <a:rPr lang="en-US" sz="2000" dirty="0"/>
              <a:t> to simplify access management. </a:t>
            </a:r>
            <a:r>
              <a:rPr lang="en-US" sz="2000" dirty="0">
                <a:effectLst/>
              </a:rPr>
              <a:t>Align your OCI compartment design with your department or project structures.</a:t>
            </a:r>
            <a:endParaRPr lang="en-US" sz="2000" dirty="0"/>
          </a:p>
          <a:p>
            <a:pPr marL="285750" indent="-285750">
              <a:spcBef>
                <a:spcPts val="0"/>
              </a:spcBef>
              <a:spcAft>
                <a:spcPts val="1200"/>
              </a:spcAft>
              <a:buFont typeface="Wingdings" panose="05000000000000000000" pitchFamily="2" charset="2"/>
              <a:buChar char="§"/>
            </a:pPr>
            <a:r>
              <a:rPr lang="en-US" sz="2000" dirty="0"/>
              <a:t>Use </a:t>
            </a:r>
            <a:r>
              <a:rPr lang="en-US" sz="2000" dirty="0">
                <a:hlinkClick r:id="rId7"/>
              </a:rPr>
              <a:t>instance principals and dynamic groups</a:t>
            </a:r>
            <a:r>
              <a:rPr lang="en-US" sz="2000" dirty="0"/>
              <a:t> to manage machine access to APIs.</a:t>
            </a:r>
          </a:p>
          <a:p>
            <a:pPr marL="285750" indent="-285750">
              <a:spcBef>
                <a:spcPts val="0"/>
              </a:spcBef>
              <a:spcAft>
                <a:spcPts val="1200"/>
              </a:spcAft>
              <a:buFont typeface="Wingdings" panose="05000000000000000000" pitchFamily="2" charset="2"/>
              <a:buChar char="§"/>
            </a:pPr>
            <a:r>
              <a:rPr lang="en-US" sz="2000" dirty="0"/>
              <a:t>Enforce </a:t>
            </a:r>
            <a:r>
              <a:rPr lang="en-US" sz="2000" dirty="0">
                <a:hlinkClick r:id="rId8"/>
              </a:rPr>
              <a:t>multi-factor authentication</a:t>
            </a:r>
            <a:r>
              <a:rPr lang="en-US" sz="2000" dirty="0"/>
              <a:t> and leverage </a:t>
            </a:r>
            <a:r>
              <a:rPr lang="en-US" sz="2000" dirty="0">
                <a:hlinkClick r:id="rId9"/>
              </a:rPr>
              <a:t>adaptive security</a:t>
            </a:r>
            <a:r>
              <a:rPr lang="en-US" sz="2000" dirty="0"/>
              <a:t> whenever possible.</a:t>
            </a:r>
          </a:p>
          <a:p>
            <a:pPr marL="285750" indent="-285750">
              <a:spcBef>
                <a:spcPts val="0"/>
              </a:spcBef>
              <a:spcAft>
                <a:spcPts val="1200"/>
              </a:spcAft>
              <a:buFont typeface="Wingdings" panose="05000000000000000000" pitchFamily="2" charset="2"/>
              <a:buChar char="§"/>
            </a:pPr>
            <a:r>
              <a:rPr lang="en-US" sz="2000" dirty="0"/>
              <a:t>Use different </a:t>
            </a:r>
            <a:r>
              <a:rPr lang="en-US" sz="2000" dirty="0">
                <a:hlinkClick r:id="rId10"/>
              </a:rPr>
              <a:t>identity domains</a:t>
            </a:r>
            <a:r>
              <a:rPr lang="en-US" sz="2000" dirty="0"/>
              <a:t> for each user population.</a:t>
            </a:r>
          </a:p>
          <a:p>
            <a:pPr marL="285750" indent="-285750">
              <a:spcBef>
                <a:spcPts val="0"/>
              </a:spcBef>
              <a:spcAft>
                <a:spcPts val="1200"/>
              </a:spcAft>
              <a:buFont typeface="Wingdings" panose="05000000000000000000" pitchFamily="2" charset="2"/>
              <a:buChar char="§"/>
            </a:pPr>
            <a:r>
              <a:rPr lang="en-US" sz="2000" dirty="0"/>
              <a:t>Whitepaper: </a:t>
            </a:r>
            <a:r>
              <a:rPr lang="en-US" sz="2000" dirty="0">
                <a:hlinkClick r:id="rId3"/>
              </a:rPr>
              <a:t>Best practices for identities and authorization</a:t>
            </a:r>
            <a:r>
              <a:rPr lang="en-US" sz="2000" dirty="0"/>
              <a:t>.</a:t>
            </a:r>
          </a:p>
        </p:txBody>
      </p:sp>
      <p:sp>
        <p:nvSpPr>
          <p:cNvPr id="8" name="Title 7">
            <a:extLst>
              <a:ext uri="{FF2B5EF4-FFF2-40B4-BE49-F238E27FC236}">
                <a16:creationId xmlns:a16="http://schemas.microsoft.com/office/drawing/2014/main" id="{B7971534-7454-4DD9-9BDD-5C4B3962DCC4}"/>
              </a:ext>
            </a:extLst>
          </p:cNvPr>
          <p:cNvSpPr>
            <a:spLocks noGrp="1"/>
          </p:cNvSpPr>
          <p:nvPr>
            <p:ph type="title"/>
          </p:nvPr>
        </p:nvSpPr>
        <p:spPr/>
        <p:txBody>
          <a:bodyPr/>
          <a:lstStyle/>
          <a:p>
            <a:r>
              <a:rPr lang="en-US" dirty="0"/>
              <a:t>OCI IAM Best Practices</a:t>
            </a:r>
          </a:p>
        </p:txBody>
      </p:sp>
      <p:sp>
        <p:nvSpPr>
          <p:cNvPr id="2" name="Footer Placeholder 1">
            <a:extLst>
              <a:ext uri="{FF2B5EF4-FFF2-40B4-BE49-F238E27FC236}">
                <a16:creationId xmlns:a16="http://schemas.microsoft.com/office/drawing/2014/main" id="{AB520CB6-856F-4B6E-A040-C617215BA554}"/>
              </a:ext>
            </a:extLst>
          </p:cNvPr>
          <p:cNvSpPr>
            <a:spLocks noGrp="1"/>
          </p:cNvSpPr>
          <p:nvPr>
            <p:ph type="ft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8B8580"/>
                </a:solidFill>
                <a:effectLst/>
                <a:uLnTx/>
                <a:uFillTx/>
                <a:latin typeface="Oracle Sans Tab"/>
                <a:ea typeface="+mn-ea"/>
                <a:cs typeface="+mn-cs"/>
              </a:rPr>
              <a:t>Copyright © 2024, </a:t>
            </a:r>
            <a:r>
              <a:rPr kumimoji="0" lang="en-US" sz="900" b="0" i="0" u="none" strike="noStrike" kern="1200" cap="none" spc="0" normalizeH="0" baseline="0" noProof="0" dirty="0">
                <a:ln>
                  <a:noFill/>
                </a:ln>
                <a:solidFill>
                  <a:srgbClr val="8B8580"/>
                </a:solidFill>
                <a:effectLst/>
                <a:uLnTx/>
                <a:uFillTx/>
                <a:latin typeface="Oracle Sans Tab"/>
                <a:ea typeface="+mn-ea"/>
                <a:cs typeface="+mn-cs"/>
              </a:rPr>
              <a:t>Oracle and/or its affiliates</a:t>
            </a:r>
          </a:p>
        </p:txBody>
      </p:sp>
      <p:sp>
        <p:nvSpPr>
          <p:cNvPr id="3" name="Slide Number Placeholder 2">
            <a:extLst>
              <a:ext uri="{FF2B5EF4-FFF2-40B4-BE49-F238E27FC236}">
                <a16:creationId xmlns:a16="http://schemas.microsoft.com/office/drawing/2014/main" id="{74F036C2-2A16-4B4B-ADD8-6E6ACC23A657}"/>
              </a:ext>
            </a:extLst>
          </p:cNvPr>
          <p:cNvSpPr>
            <a:spLocks noGrp="1"/>
          </p:cNvSpPr>
          <p:nvPr>
            <p:ph type="sldNum" sz="quarter" idx="16"/>
          </p:nvPr>
        </p:nvSpPr>
        <p:spPr/>
        <p:txBody>
          <a:bodyPr/>
          <a:lstStyle/>
          <a:p>
            <a:fld id="{345D60D9-5372-5F40-9443-0F9AE5BDC3C8}" type="slidenum">
              <a:rPr lang="en-US" smtClean="0"/>
              <a:pPr/>
              <a:t>30</a:t>
            </a:fld>
            <a:endParaRPr lang="en-US" dirty="0"/>
          </a:p>
        </p:txBody>
      </p:sp>
    </p:spTree>
    <p:extLst>
      <p:ext uri="{BB962C8B-B14F-4D97-AF65-F5344CB8AC3E}">
        <p14:creationId xmlns:p14="http://schemas.microsoft.com/office/powerpoint/2010/main" val="228739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wipe(left)">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wipe(left)">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wipe(left)">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wipe(left)">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wipe(left)">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Effect transition="in" filter="wipe(left)">
                                      <p:cBhvr>
                                        <p:cTn id="37" dur="500"/>
                                        <p:tgtEl>
                                          <p:spTgt spid="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
                                            <p:txEl>
                                              <p:pRg st="7" end="7"/>
                                            </p:txEl>
                                          </p:spTgt>
                                        </p:tgtEl>
                                        <p:attrNameLst>
                                          <p:attrName>style.visibility</p:attrName>
                                        </p:attrNameLst>
                                      </p:cBhvr>
                                      <p:to>
                                        <p:strVal val="visible"/>
                                      </p:to>
                                    </p:set>
                                    <p:animEffect transition="in" filter="wipe(left)">
                                      <p:cBhvr>
                                        <p:cTn id="42" dur="500"/>
                                        <p:tgtEl>
                                          <p:spTgt spid="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
                                            <p:txEl>
                                              <p:pRg st="8" end="8"/>
                                            </p:txEl>
                                          </p:spTgt>
                                        </p:tgtEl>
                                        <p:attrNameLst>
                                          <p:attrName>style.visibility</p:attrName>
                                        </p:attrNameLst>
                                      </p:cBhvr>
                                      <p:to>
                                        <p:strVal val="visible"/>
                                      </p:to>
                                    </p:set>
                                    <p:animEffect transition="in" filter="wipe(left)">
                                      <p:cBhvr>
                                        <p:cTn id="47"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D723A4-B94B-44DD-8AFE-423050811F29}"/>
              </a:ext>
            </a:extLst>
          </p:cNvPr>
          <p:cNvSpPr>
            <a:spLocks noGrp="1"/>
          </p:cNvSpPr>
          <p:nvPr>
            <p:ph type="title"/>
          </p:nvPr>
        </p:nvSpPr>
        <p:spPr/>
        <p:txBody>
          <a:bodyPr/>
          <a:lstStyle/>
          <a:p>
            <a:r>
              <a:rPr lang="en-US" dirty="0"/>
              <a:t>OCI IAM High Availability (HA) </a:t>
            </a:r>
            <a:br>
              <a:rPr lang="en-US" dirty="0"/>
            </a:br>
            <a:r>
              <a:rPr lang="en-US" dirty="0"/>
              <a:t>and Disaster Recovery (DR)</a:t>
            </a:r>
          </a:p>
        </p:txBody>
      </p:sp>
      <p:sp>
        <p:nvSpPr>
          <p:cNvPr id="6" name="Text Placeholder 5">
            <a:extLst>
              <a:ext uri="{FF2B5EF4-FFF2-40B4-BE49-F238E27FC236}">
                <a16:creationId xmlns:a16="http://schemas.microsoft.com/office/drawing/2014/main" id="{ED81CABA-712F-455F-871C-003556DB81B1}"/>
              </a:ext>
            </a:extLst>
          </p:cNvPr>
          <p:cNvSpPr>
            <a:spLocks noGrp="1"/>
          </p:cNvSpPr>
          <p:nvPr>
            <p:ph type="body" sz="quarter" idx="33"/>
          </p:nvPr>
        </p:nvSpPr>
        <p:spPr/>
        <p:txBody>
          <a:bodyPr/>
          <a:lstStyle/>
          <a:p>
            <a:r>
              <a:rPr lang="en-US" dirty="0"/>
              <a:t>OCI Identity and Access Management</a:t>
            </a:r>
          </a:p>
        </p:txBody>
      </p:sp>
    </p:spTree>
    <p:extLst>
      <p:ext uri="{BB962C8B-B14F-4D97-AF65-F5344CB8AC3E}">
        <p14:creationId xmlns:p14="http://schemas.microsoft.com/office/powerpoint/2010/main" val="154413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Text Placeholder 350">
            <a:extLst>
              <a:ext uri="{FF2B5EF4-FFF2-40B4-BE49-F238E27FC236}">
                <a16:creationId xmlns:a16="http://schemas.microsoft.com/office/drawing/2014/main" id="{A293010C-0302-43E9-B6CC-AB96986047E3}"/>
              </a:ext>
            </a:extLst>
          </p:cNvPr>
          <p:cNvSpPr>
            <a:spLocks noGrp="1"/>
          </p:cNvSpPr>
          <p:nvPr>
            <p:ph type="body" sz="quarter" idx="11"/>
          </p:nvPr>
        </p:nvSpPr>
        <p:spPr/>
        <p:txBody>
          <a:bodyPr/>
          <a:lstStyle/>
          <a:p>
            <a:r>
              <a:rPr lang="en-US" dirty="0">
                <a:solidFill>
                  <a:schemeClr val="tx1">
                    <a:lumMod val="75000"/>
                    <a:lumOff val="25000"/>
                  </a:schemeClr>
                </a:solidFill>
              </a:rPr>
              <a:t>High Availability Architecture</a:t>
            </a:r>
          </a:p>
        </p:txBody>
      </p:sp>
      <p:sp>
        <p:nvSpPr>
          <p:cNvPr id="350" name="Title 349">
            <a:extLst>
              <a:ext uri="{FF2B5EF4-FFF2-40B4-BE49-F238E27FC236}">
                <a16:creationId xmlns:a16="http://schemas.microsoft.com/office/drawing/2014/main" id="{058E1B1C-1CA4-4A73-8074-4C6AB1531E55}"/>
              </a:ext>
            </a:extLst>
          </p:cNvPr>
          <p:cNvSpPr>
            <a:spLocks noGrp="1"/>
          </p:cNvSpPr>
          <p:nvPr>
            <p:ph type="title"/>
          </p:nvPr>
        </p:nvSpPr>
        <p:spPr/>
        <p:txBody>
          <a:bodyPr/>
          <a:lstStyle/>
          <a:p>
            <a:r>
              <a:rPr lang="en-US" dirty="0"/>
              <a:t>OCI Identity &amp; Access Management (OCI IAM)</a:t>
            </a:r>
          </a:p>
        </p:txBody>
      </p:sp>
      <p:sp>
        <p:nvSpPr>
          <p:cNvPr id="201" name="TextBox 200">
            <a:extLst>
              <a:ext uri="{FF2B5EF4-FFF2-40B4-BE49-F238E27FC236}">
                <a16:creationId xmlns:a16="http://schemas.microsoft.com/office/drawing/2014/main" id="{95FF8EC4-1099-405D-94F0-177072CA4BB8}"/>
              </a:ext>
            </a:extLst>
          </p:cNvPr>
          <p:cNvSpPr txBox="1"/>
          <p:nvPr/>
        </p:nvSpPr>
        <p:spPr>
          <a:xfrm>
            <a:off x="7383780" y="6536732"/>
            <a:ext cx="3556369" cy="145424"/>
          </a:xfrm>
          <a:prstGeom prst="rect">
            <a:avLst/>
          </a:prstGeom>
          <a:noFill/>
        </p:spPr>
        <p:txBody>
          <a:bodyPr wrap="square" lIns="91440" tIns="0" rIns="0" bIns="0"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rPr>
              <a:t>Diagram is representative and for discussion only.</a:t>
            </a:r>
          </a:p>
        </p:txBody>
      </p:sp>
      <p:sp>
        <p:nvSpPr>
          <p:cNvPr id="94" name="Footer Placeholder 3">
            <a:extLst>
              <a:ext uri="{FF2B5EF4-FFF2-40B4-BE49-F238E27FC236}">
                <a16:creationId xmlns:a16="http://schemas.microsoft.com/office/drawing/2014/main" id="{09D4291F-1F55-4210-855D-25CB8D4F5934}"/>
              </a:ext>
            </a:extLst>
          </p:cNvPr>
          <p:cNvSpPr txBox="1">
            <a:spLocks/>
          </p:cNvSpPr>
          <p:nvPr/>
        </p:nvSpPr>
        <p:spPr>
          <a:xfrm>
            <a:off x="1127759" y="6423978"/>
            <a:ext cx="5745379" cy="365125"/>
          </a:xfrm>
          <a:prstGeom prst="rect">
            <a:avLst/>
          </a:prstGeom>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8B8580"/>
                </a:solidFill>
                <a:effectLst/>
                <a:uLnTx/>
                <a:uFillTx/>
                <a:latin typeface="Oracle Sans Tab"/>
                <a:ea typeface="+mn-ea"/>
                <a:cs typeface="+mn-cs"/>
              </a:rPr>
              <a:t>Copyright © 2024, </a:t>
            </a:r>
            <a:r>
              <a:rPr kumimoji="0" lang="en-US" sz="900" b="0" i="0" u="none" strike="noStrike" kern="1200" cap="none" spc="0" normalizeH="0" baseline="0" noProof="0" dirty="0">
                <a:ln>
                  <a:noFill/>
                </a:ln>
                <a:solidFill>
                  <a:srgbClr val="8B8580"/>
                </a:solidFill>
                <a:effectLst/>
                <a:uLnTx/>
                <a:uFillTx/>
                <a:latin typeface="Oracle Sans Tab"/>
                <a:ea typeface="+mn-ea"/>
                <a:cs typeface="+mn-cs"/>
              </a:rPr>
              <a:t>Oracle and/or its affiliates. For authorized use only. Do not distribute.</a:t>
            </a:r>
          </a:p>
        </p:txBody>
      </p:sp>
      <p:sp>
        <p:nvSpPr>
          <p:cNvPr id="95" name="Slide Number Placeholder 4">
            <a:extLst>
              <a:ext uri="{FF2B5EF4-FFF2-40B4-BE49-F238E27FC236}">
                <a16:creationId xmlns:a16="http://schemas.microsoft.com/office/drawing/2014/main" id="{754136B8-F5F9-447B-8E66-1FD3B7A379FD}"/>
              </a:ext>
            </a:extLst>
          </p:cNvPr>
          <p:cNvSpPr txBox="1">
            <a:spLocks/>
          </p:cNvSpPr>
          <p:nvPr/>
        </p:nvSpPr>
        <p:spPr>
          <a:xfrm>
            <a:off x="762000" y="6423660"/>
            <a:ext cx="365760" cy="365760"/>
          </a:xfrm>
          <a:prstGeom prst="rect">
            <a:avLst/>
          </a:prstGeom>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93" name="Rectangle 92">
            <a:extLst>
              <a:ext uri="{FF2B5EF4-FFF2-40B4-BE49-F238E27FC236}">
                <a16:creationId xmlns:a16="http://schemas.microsoft.com/office/drawing/2014/main" id="{46055034-6508-45DA-8A3A-D2C96C484E95}"/>
              </a:ext>
            </a:extLst>
          </p:cNvPr>
          <p:cNvSpPr/>
          <p:nvPr/>
        </p:nvSpPr>
        <p:spPr>
          <a:xfrm>
            <a:off x="2897542" y="1704241"/>
            <a:ext cx="5223752" cy="4526837"/>
          </a:xfrm>
          <a:prstGeom prst="rect">
            <a:avLst/>
          </a:prstGeom>
          <a:no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rPr>
              <a:t>OCI Region</a:t>
            </a:r>
            <a:r>
              <a:rPr kumimoji="0" lang="en-US" sz="1100"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rPr>
              <a:t> (Primary)</a:t>
            </a:r>
          </a:p>
        </p:txBody>
      </p:sp>
      <p:cxnSp>
        <p:nvCxnSpPr>
          <p:cNvPr id="98" name="Straight Arrow Connector 97">
            <a:extLst>
              <a:ext uri="{FF2B5EF4-FFF2-40B4-BE49-F238E27FC236}">
                <a16:creationId xmlns:a16="http://schemas.microsoft.com/office/drawing/2014/main" id="{CD247747-9D70-4BB7-98B7-7B62F33D2359}"/>
              </a:ext>
            </a:extLst>
          </p:cNvPr>
          <p:cNvCxnSpPr>
            <a:cxnSpLocks/>
          </p:cNvCxnSpPr>
          <p:nvPr/>
        </p:nvCxnSpPr>
        <p:spPr bwMode="auto">
          <a:xfrm>
            <a:off x="4458486" y="4977996"/>
            <a:ext cx="1845038" cy="0"/>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99" name="Group 98">
            <a:extLst>
              <a:ext uri="{FF2B5EF4-FFF2-40B4-BE49-F238E27FC236}">
                <a16:creationId xmlns:a16="http://schemas.microsoft.com/office/drawing/2014/main" id="{27305CBC-4BE9-4E7D-9CBB-F925F140A3FD}"/>
              </a:ext>
            </a:extLst>
          </p:cNvPr>
          <p:cNvGrpSpPr/>
          <p:nvPr/>
        </p:nvGrpSpPr>
        <p:grpSpPr>
          <a:xfrm>
            <a:off x="5066506" y="1721524"/>
            <a:ext cx="625782" cy="713774"/>
            <a:chOff x="7958393" y="541812"/>
            <a:chExt cx="625782" cy="713774"/>
          </a:xfrm>
        </p:grpSpPr>
        <p:pic>
          <p:nvPicPr>
            <p:cNvPr id="100" name="Graphic 99">
              <a:extLst>
                <a:ext uri="{FF2B5EF4-FFF2-40B4-BE49-F238E27FC236}">
                  <a16:creationId xmlns:a16="http://schemas.microsoft.com/office/drawing/2014/main" id="{74BCFC3C-483A-40CB-AFB0-CDA4520D963D}"/>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028508" y="541812"/>
              <a:ext cx="496952" cy="496952"/>
            </a:xfrm>
            <a:prstGeom prst="rect">
              <a:avLst/>
            </a:prstGeom>
          </p:spPr>
        </p:pic>
        <p:sp>
          <p:nvSpPr>
            <p:cNvPr id="101" name="Rectangle 100">
              <a:extLst>
                <a:ext uri="{FF2B5EF4-FFF2-40B4-BE49-F238E27FC236}">
                  <a16:creationId xmlns:a16="http://schemas.microsoft.com/office/drawing/2014/main" id="{CE59C4AE-B424-4B4A-812E-D889863A98F2}"/>
                </a:ext>
              </a:extLst>
            </p:cNvPr>
            <p:cNvSpPr/>
            <p:nvPr/>
          </p:nvSpPr>
          <p:spPr>
            <a:xfrm>
              <a:off x="7958393" y="938704"/>
              <a:ext cx="625782" cy="316882"/>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12D2A"/>
                  </a:solidFill>
                  <a:effectLst/>
                  <a:uLnTx/>
                  <a:uFillTx/>
                  <a:latin typeface="Oracle Sans" panose="020B0503020204020204" pitchFamily="34" charset="0"/>
                  <a:ea typeface="Arial" charset="0"/>
                  <a:cs typeface="Oracle Sans" panose="020B0503020204020204" pitchFamily="34" charset="0"/>
                </a:rPr>
                <a:t>Load</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12D2A"/>
                  </a:solidFill>
                  <a:effectLst/>
                  <a:uLnTx/>
                  <a:uFillTx/>
                  <a:latin typeface="Oracle Sans" panose="020B0503020204020204" pitchFamily="34" charset="0"/>
                  <a:ea typeface="Arial" charset="0"/>
                  <a:cs typeface="Oracle Sans" panose="020B0503020204020204" pitchFamily="34" charset="0"/>
                </a:rPr>
                <a:t>Balancer</a:t>
              </a:r>
            </a:p>
          </p:txBody>
        </p:sp>
      </p:grpSp>
      <p:sp>
        <p:nvSpPr>
          <p:cNvPr id="102" name="TextBox 101">
            <a:extLst>
              <a:ext uri="{FF2B5EF4-FFF2-40B4-BE49-F238E27FC236}">
                <a16:creationId xmlns:a16="http://schemas.microsoft.com/office/drawing/2014/main" id="{1BDCA849-C4DC-4D19-9826-CC7EBF6B88B1}"/>
              </a:ext>
            </a:extLst>
          </p:cNvPr>
          <p:cNvSpPr txBox="1"/>
          <p:nvPr/>
        </p:nvSpPr>
        <p:spPr>
          <a:xfrm>
            <a:off x="5028921" y="3331788"/>
            <a:ext cx="780713" cy="249299"/>
          </a:xfrm>
          <a:prstGeom prst="rect">
            <a:avLst/>
          </a:prstGeom>
          <a:noFill/>
        </p:spPr>
        <p:txBody>
          <a:bodyPr wrap="square" lIns="9144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rPr>
              <a:t>High</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rPr>
              <a:t>Availability</a:t>
            </a:r>
          </a:p>
        </p:txBody>
      </p:sp>
      <p:cxnSp>
        <p:nvCxnSpPr>
          <p:cNvPr id="103" name="Straight Arrow Connector 102">
            <a:extLst>
              <a:ext uri="{FF2B5EF4-FFF2-40B4-BE49-F238E27FC236}">
                <a16:creationId xmlns:a16="http://schemas.microsoft.com/office/drawing/2014/main" id="{D1A760FF-F7E2-477F-B77E-6F0D1658E3D7}"/>
              </a:ext>
            </a:extLst>
          </p:cNvPr>
          <p:cNvCxnSpPr>
            <a:cxnSpLocks/>
          </p:cNvCxnSpPr>
          <p:nvPr/>
        </p:nvCxnSpPr>
        <p:spPr bwMode="auto">
          <a:xfrm>
            <a:off x="4458486" y="3262408"/>
            <a:ext cx="1845038" cy="0"/>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4" name="Straight Arrow Connector 103">
            <a:extLst>
              <a:ext uri="{FF2B5EF4-FFF2-40B4-BE49-F238E27FC236}">
                <a16:creationId xmlns:a16="http://schemas.microsoft.com/office/drawing/2014/main" id="{826EC7DF-811B-4306-8EF4-271D9100ACF7}"/>
              </a:ext>
            </a:extLst>
          </p:cNvPr>
          <p:cNvCxnSpPr>
            <a:cxnSpLocks/>
            <a:stCxn id="101" idx="2"/>
          </p:cNvCxnSpPr>
          <p:nvPr/>
        </p:nvCxnSpPr>
        <p:spPr bwMode="auto">
          <a:xfrm>
            <a:off x="5379397" y="2435298"/>
            <a:ext cx="0" cy="827110"/>
          </a:xfrm>
          <a:prstGeom prst="straightConnector1">
            <a:avLst/>
          </a:prstGeom>
          <a:solidFill>
            <a:srgbClr val="00B8FF"/>
          </a:solidFill>
          <a:ln w="12700" cap="flat" cmpd="sng" algn="ctr">
            <a:solidFill>
              <a:schemeClr val="tx2">
                <a:lumMod val="50000"/>
                <a:lumOff val="50000"/>
              </a:schemeClr>
            </a:solidFill>
            <a:prstDash val="solid"/>
            <a:round/>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5" name="TextBox 104">
            <a:extLst>
              <a:ext uri="{FF2B5EF4-FFF2-40B4-BE49-F238E27FC236}">
                <a16:creationId xmlns:a16="http://schemas.microsoft.com/office/drawing/2014/main" id="{2E918892-9FA2-41E1-8418-44B3CB9EA106}"/>
              </a:ext>
            </a:extLst>
          </p:cNvPr>
          <p:cNvSpPr txBox="1"/>
          <p:nvPr/>
        </p:nvSpPr>
        <p:spPr>
          <a:xfrm>
            <a:off x="4954016" y="5009412"/>
            <a:ext cx="855895" cy="249299"/>
          </a:xfrm>
          <a:prstGeom prst="rect">
            <a:avLst/>
          </a:prstGeom>
          <a:noFill/>
        </p:spPr>
        <p:txBody>
          <a:bodyPr wrap="square" lIns="9144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rPr>
              <a:t>ADG Replication</a:t>
            </a:r>
          </a:p>
        </p:txBody>
      </p:sp>
      <p:sp>
        <p:nvSpPr>
          <p:cNvPr id="106" name="Rectangle 105">
            <a:extLst>
              <a:ext uri="{FF2B5EF4-FFF2-40B4-BE49-F238E27FC236}">
                <a16:creationId xmlns:a16="http://schemas.microsoft.com/office/drawing/2014/main" id="{BED04A5D-2A3E-4788-B157-863E2EA79B97}"/>
              </a:ext>
            </a:extLst>
          </p:cNvPr>
          <p:cNvSpPr/>
          <p:nvPr/>
        </p:nvSpPr>
        <p:spPr>
          <a:xfrm>
            <a:off x="2425609" y="2632651"/>
            <a:ext cx="5497537" cy="3152404"/>
          </a:xfrm>
          <a:prstGeom prst="rect">
            <a:avLst/>
          </a:prstGeom>
          <a:noFill/>
          <a:ln w="19050" cmpd="sng">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panose="020B0503020204020204" pitchFamily="34" charset="0"/>
              <a:ea typeface="+mn-ea"/>
              <a:cs typeface="Oracle Sans" panose="020B0503020204020204" pitchFamily="34" charset="0"/>
            </a:endParaRPr>
          </a:p>
        </p:txBody>
      </p:sp>
      <p:grpSp>
        <p:nvGrpSpPr>
          <p:cNvPr id="107" name="Group 106">
            <a:extLst>
              <a:ext uri="{FF2B5EF4-FFF2-40B4-BE49-F238E27FC236}">
                <a16:creationId xmlns:a16="http://schemas.microsoft.com/office/drawing/2014/main" id="{FB2648C1-3F22-4A71-81FD-6A53B1086557}"/>
              </a:ext>
            </a:extLst>
          </p:cNvPr>
          <p:cNvGrpSpPr/>
          <p:nvPr/>
        </p:nvGrpSpPr>
        <p:grpSpPr>
          <a:xfrm>
            <a:off x="2178752" y="2377440"/>
            <a:ext cx="478695" cy="581590"/>
            <a:chOff x="9754274" y="5104116"/>
            <a:chExt cx="478695" cy="581590"/>
          </a:xfrm>
        </p:grpSpPr>
        <p:sp>
          <p:nvSpPr>
            <p:cNvPr id="108" name="Rectangle 107">
              <a:extLst>
                <a:ext uri="{FF2B5EF4-FFF2-40B4-BE49-F238E27FC236}">
                  <a16:creationId xmlns:a16="http://schemas.microsoft.com/office/drawing/2014/main" id="{90E4ABE6-D00D-4487-B9C0-0F9467926871}"/>
                </a:ext>
              </a:extLst>
            </p:cNvPr>
            <p:cNvSpPr/>
            <p:nvPr/>
          </p:nvSpPr>
          <p:spPr>
            <a:xfrm>
              <a:off x="9754274" y="5104116"/>
              <a:ext cx="478695" cy="561429"/>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panose="020B0503020204020204" pitchFamily="34" charset="0"/>
                <a:ea typeface="+mn-ea"/>
                <a:cs typeface="Oracle Sans" panose="020B0503020204020204" pitchFamily="34" charset="0"/>
              </a:endParaRPr>
            </a:p>
          </p:txBody>
        </p:sp>
        <p:sp>
          <p:nvSpPr>
            <p:cNvPr id="109" name="Rectangle 108">
              <a:extLst>
                <a:ext uri="{FF2B5EF4-FFF2-40B4-BE49-F238E27FC236}">
                  <a16:creationId xmlns:a16="http://schemas.microsoft.com/office/drawing/2014/main" id="{C315B4F0-6518-4CF3-9679-3FA651491BC6}"/>
                </a:ext>
              </a:extLst>
            </p:cNvPr>
            <p:cNvSpPr/>
            <p:nvPr/>
          </p:nvSpPr>
          <p:spPr>
            <a:xfrm>
              <a:off x="9788701" y="5570290"/>
              <a:ext cx="423984" cy="115416"/>
            </a:xfrm>
            <a:prstGeom prst="rect">
              <a:avLst/>
            </a:prstGeom>
            <a:solidFill>
              <a:schemeClr val="bg1"/>
            </a:solidFill>
          </p:spPr>
          <p:txBody>
            <a:bodyPr wrap="square" lIns="0" tIns="0" rIns="0" bIns="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12D2A"/>
                  </a:solidFill>
                  <a:effectLst/>
                  <a:uLnTx/>
                  <a:uFillTx/>
                  <a:latin typeface="Oracle Sans" panose="020B0503020204020204" pitchFamily="34" charset="0"/>
                  <a:ea typeface="Arial" charset="0"/>
                  <a:cs typeface="Oracle Sans" panose="020B0503020204020204" pitchFamily="34" charset="0"/>
                </a:rPr>
                <a:t>VCN</a:t>
              </a:r>
            </a:p>
          </p:txBody>
        </p:sp>
        <p:pic>
          <p:nvPicPr>
            <p:cNvPr id="110" name="Graphic 109">
              <a:extLst>
                <a:ext uri="{FF2B5EF4-FFF2-40B4-BE49-F238E27FC236}">
                  <a16:creationId xmlns:a16="http://schemas.microsoft.com/office/drawing/2014/main" id="{94109C22-310F-45EB-95E9-34BA18761174}"/>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9777915" y="5131508"/>
              <a:ext cx="447195" cy="447195"/>
            </a:xfrm>
            <a:prstGeom prst="rect">
              <a:avLst/>
            </a:prstGeom>
          </p:spPr>
        </p:pic>
      </p:grpSp>
      <p:grpSp>
        <p:nvGrpSpPr>
          <p:cNvPr id="111" name="Group 110">
            <a:extLst>
              <a:ext uri="{FF2B5EF4-FFF2-40B4-BE49-F238E27FC236}">
                <a16:creationId xmlns:a16="http://schemas.microsoft.com/office/drawing/2014/main" id="{950A0091-E3D8-496A-846A-04B3E0A44FBB}"/>
              </a:ext>
            </a:extLst>
          </p:cNvPr>
          <p:cNvGrpSpPr/>
          <p:nvPr/>
        </p:nvGrpSpPr>
        <p:grpSpPr>
          <a:xfrm>
            <a:off x="3217874" y="2300362"/>
            <a:ext cx="2054885" cy="3657600"/>
            <a:chOff x="2279325" y="2358597"/>
            <a:chExt cx="2054885" cy="3657600"/>
          </a:xfrm>
        </p:grpSpPr>
        <p:cxnSp>
          <p:nvCxnSpPr>
            <p:cNvPr id="112" name="Straight Arrow Connector 111">
              <a:extLst>
                <a:ext uri="{FF2B5EF4-FFF2-40B4-BE49-F238E27FC236}">
                  <a16:creationId xmlns:a16="http://schemas.microsoft.com/office/drawing/2014/main" id="{CBCE43C7-2B76-40EA-A392-CCCA5E6E378F}"/>
                </a:ext>
              </a:extLst>
            </p:cNvPr>
            <p:cNvCxnSpPr>
              <a:cxnSpLocks/>
            </p:cNvCxnSpPr>
            <p:nvPr/>
          </p:nvCxnSpPr>
          <p:spPr bwMode="auto">
            <a:xfrm>
              <a:off x="3117671" y="3899615"/>
              <a:ext cx="1921" cy="674913"/>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13" name="Rectangle 112">
              <a:extLst>
                <a:ext uri="{FF2B5EF4-FFF2-40B4-BE49-F238E27FC236}">
                  <a16:creationId xmlns:a16="http://schemas.microsoft.com/office/drawing/2014/main" id="{47D2AC1F-E0A2-483B-8240-111823447F32}"/>
                </a:ext>
              </a:extLst>
            </p:cNvPr>
            <p:cNvSpPr/>
            <p:nvPr/>
          </p:nvSpPr>
          <p:spPr>
            <a:xfrm>
              <a:off x="2279325" y="2358597"/>
              <a:ext cx="1645920" cy="3657600"/>
            </a:xfrm>
            <a:prstGeom prst="rect">
              <a:avLst/>
            </a:prstGeom>
            <a:no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rPr>
                <a:t>Availability Domain 1</a:t>
              </a:r>
            </a:p>
          </p:txBody>
        </p:sp>
        <p:grpSp>
          <p:nvGrpSpPr>
            <p:cNvPr id="121" name="Group 120">
              <a:extLst>
                <a:ext uri="{FF2B5EF4-FFF2-40B4-BE49-F238E27FC236}">
                  <a16:creationId xmlns:a16="http://schemas.microsoft.com/office/drawing/2014/main" id="{5B3A2BBC-0005-4FFD-9A53-F9296A0D687E}"/>
                </a:ext>
              </a:extLst>
            </p:cNvPr>
            <p:cNvGrpSpPr/>
            <p:nvPr/>
          </p:nvGrpSpPr>
          <p:grpSpPr>
            <a:xfrm>
              <a:off x="2451968" y="4303919"/>
              <a:ext cx="1304496" cy="1371600"/>
              <a:chOff x="3305914" y="3896038"/>
              <a:chExt cx="1304496" cy="1371600"/>
            </a:xfrm>
          </p:grpSpPr>
          <p:sp>
            <p:nvSpPr>
              <p:cNvPr id="151" name="Rectangle 150">
                <a:extLst>
                  <a:ext uri="{FF2B5EF4-FFF2-40B4-BE49-F238E27FC236}">
                    <a16:creationId xmlns:a16="http://schemas.microsoft.com/office/drawing/2014/main" id="{E7F49881-FBC8-4BC8-9A5A-F0C2C01B49F1}"/>
                  </a:ext>
                </a:extLst>
              </p:cNvPr>
              <p:cNvSpPr/>
              <p:nvPr/>
            </p:nvSpPr>
            <p:spPr>
              <a:xfrm>
                <a:off x="3305914" y="3896038"/>
                <a:ext cx="1304496" cy="1371600"/>
              </a:xfrm>
              <a:prstGeom prst="rect">
                <a:avLst/>
              </a:prstGeom>
              <a:noFill/>
              <a:ln w="12700">
                <a:solidFill>
                  <a:schemeClr val="tx2"/>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rPr>
                  <a:t>Subnet B</a:t>
                </a:r>
              </a:p>
            </p:txBody>
          </p:sp>
          <p:sp>
            <p:nvSpPr>
              <p:cNvPr id="152" name="TextBox 151">
                <a:extLst>
                  <a:ext uri="{FF2B5EF4-FFF2-40B4-BE49-F238E27FC236}">
                    <a16:creationId xmlns:a16="http://schemas.microsoft.com/office/drawing/2014/main" id="{0740EA36-57A2-4580-BEE9-2CD4AE487EDE}"/>
                  </a:ext>
                </a:extLst>
              </p:cNvPr>
              <p:cNvSpPr txBox="1"/>
              <p:nvPr/>
            </p:nvSpPr>
            <p:spPr>
              <a:xfrm>
                <a:off x="3891267" y="3953079"/>
                <a:ext cx="680872" cy="245808"/>
              </a:xfrm>
              <a:prstGeom prst="rect">
                <a:avLst/>
              </a:prstGeom>
              <a:noFill/>
            </p:spPr>
            <p:txBody>
              <a:bodyPr wrap="none" lIns="0" tIns="0" rIns="0" bIns="0" rtlCol="0" anchor="t">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rPr>
                  <a:t>Primary</a:t>
                </a:r>
              </a:p>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rPr>
                  <a:t>Database</a:t>
                </a:r>
              </a:p>
            </p:txBody>
          </p:sp>
          <p:grpSp>
            <p:nvGrpSpPr>
              <p:cNvPr id="154" name="Group 153">
                <a:extLst>
                  <a:ext uri="{FF2B5EF4-FFF2-40B4-BE49-F238E27FC236}">
                    <a16:creationId xmlns:a16="http://schemas.microsoft.com/office/drawing/2014/main" id="{959DBBCC-B3A4-44B2-924B-BCF8548EC90E}"/>
                  </a:ext>
                </a:extLst>
              </p:cNvPr>
              <p:cNvGrpSpPr/>
              <p:nvPr/>
            </p:nvGrpSpPr>
            <p:grpSpPr>
              <a:xfrm>
                <a:off x="3609710" y="4323458"/>
                <a:ext cx="805942" cy="664091"/>
                <a:chOff x="3619376" y="4329871"/>
                <a:chExt cx="805942" cy="664091"/>
              </a:xfrm>
            </p:grpSpPr>
            <p:sp>
              <p:nvSpPr>
                <p:cNvPr id="155" name="Rectangle 154">
                  <a:extLst>
                    <a:ext uri="{FF2B5EF4-FFF2-40B4-BE49-F238E27FC236}">
                      <a16:creationId xmlns:a16="http://schemas.microsoft.com/office/drawing/2014/main" id="{E5017B1C-D175-43B6-B662-55E00657F48E}"/>
                    </a:ext>
                  </a:extLst>
                </p:cNvPr>
                <p:cNvSpPr/>
                <p:nvPr/>
              </p:nvSpPr>
              <p:spPr>
                <a:xfrm>
                  <a:off x="3619376" y="4790829"/>
                  <a:ext cx="805942" cy="203133"/>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12D2A"/>
                      </a:solidFill>
                      <a:effectLst/>
                      <a:uLnTx/>
                      <a:uFillTx/>
                      <a:latin typeface="Oracle Sans" panose="020B0503020204020204" pitchFamily="34" charset="0"/>
                      <a:ea typeface="Arial" charset="0"/>
                      <a:cs typeface="Oracle Sans" panose="020B0503020204020204" pitchFamily="34" charset="0"/>
                    </a:rPr>
                    <a:t>Exadata</a:t>
                  </a:r>
                </a:p>
              </p:txBody>
            </p:sp>
            <p:pic>
              <p:nvPicPr>
                <p:cNvPr id="158" name="Graphic 157">
                  <a:extLst>
                    <a:ext uri="{FF2B5EF4-FFF2-40B4-BE49-F238E27FC236}">
                      <a16:creationId xmlns:a16="http://schemas.microsoft.com/office/drawing/2014/main" id="{273EBE7F-1652-4963-BD64-CE8612BA19A0}"/>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3773871" y="4329871"/>
                  <a:ext cx="496952" cy="496952"/>
                </a:xfrm>
                <a:prstGeom prst="rect">
                  <a:avLst/>
                </a:prstGeom>
              </p:spPr>
            </p:pic>
          </p:grpSp>
        </p:grpSp>
        <p:grpSp>
          <p:nvGrpSpPr>
            <p:cNvPr id="122" name="Group 121">
              <a:extLst>
                <a:ext uri="{FF2B5EF4-FFF2-40B4-BE49-F238E27FC236}">
                  <a16:creationId xmlns:a16="http://schemas.microsoft.com/office/drawing/2014/main" id="{1069B06B-5401-46C0-A72C-92E92ED2352A}"/>
                </a:ext>
              </a:extLst>
            </p:cNvPr>
            <p:cNvGrpSpPr/>
            <p:nvPr/>
          </p:nvGrpSpPr>
          <p:grpSpPr>
            <a:xfrm>
              <a:off x="2451967" y="2816204"/>
              <a:ext cx="1304496" cy="1371600"/>
              <a:chOff x="3305913" y="2408323"/>
              <a:chExt cx="1304496" cy="1371600"/>
            </a:xfrm>
          </p:grpSpPr>
          <p:sp>
            <p:nvSpPr>
              <p:cNvPr id="134" name="Rectangle 133">
                <a:extLst>
                  <a:ext uri="{FF2B5EF4-FFF2-40B4-BE49-F238E27FC236}">
                    <a16:creationId xmlns:a16="http://schemas.microsoft.com/office/drawing/2014/main" id="{F9C368D5-D3F6-42E9-AC83-91C6FCD3CB73}"/>
                  </a:ext>
                </a:extLst>
              </p:cNvPr>
              <p:cNvSpPr/>
              <p:nvPr/>
            </p:nvSpPr>
            <p:spPr>
              <a:xfrm>
                <a:off x="3305913" y="2408323"/>
                <a:ext cx="1304496" cy="1371600"/>
              </a:xfrm>
              <a:prstGeom prst="rect">
                <a:avLst/>
              </a:prstGeom>
              <a:noFill/>
              <a:ln w="12700">
                <a:solidFill>
                  <a:schemeClr val="tx2"/>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rPr>
                  <a:t>Subnet A</a:t>
                </a:r>
              </a:p>
            </p:txBody>
          </p:sp>
          <p:grpSp>
            <p:nvGrpSpPr>
              <p:cNvPr id="136" name="Group 135">
                <a:extLst>
                  <a:ext uri="{FF2B5EF4-FFF2-40B4-BE49-F238E27FC236}">
                    <a16:creationId xmlns:a16="http://schemas.microsoft.com/office/drawing/2014/main" id="{0F2E602C-7EDD-4E58-8394-414D21E5A9DA}"/>
                  </a:ext>
                </a:extLst>
              </p:cNvPr>
              <p:cNvGrpSpPr/>
              <p:nvPr/>
            </p:nvGrpSpPr>
            <p:grpSpPr>
              <a:xfrm>
                <a:off x="3491671" y="2720703"/>
                <a:ext cx="1048864" cy="678669"/>
                <a:chOff x="3443133" y="2714370"/>
                <a:chExt cx="1048864" cy="678669"/>
              </a:xfrm>
            </p:grpSpPr>
            <p:sp>
              <p:nvSpPr>
                <p:cNvPr id="141" name="Rectangle 140">
                  <a:extLst>
                    <a:ext uri="{FF2B5EF4-FFF2-40B4-BE49-F238E27FC236}">
                      <a16:creationId xmlns:a16="http://schemas.microsoft.com/office/drawing/2014/main" id="{4E440A24-829D-425A-8F8F-2A183C0A99F3}"/>
                    </a:ext>
                  </a:extLst>
                </p:cNvPr>
                <p:cNvSpPr/>
                <p:nvPr/>
              </p:nvSpPr>
              <p:spPr>
                <a:xfrm>
                  <a:off x="3443133" y="3189906"/>
                  <a:ext cx="1048864" cy="203133"/>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12D2A"/>
                      </a:solidFill>
                      <a:effectLst/>
                      <a:uLnTx/>
                      <a:uFillTx/>
                      <a:latin typeface="Oracle Sans" panose="020B0503020204020204" pitchFamily="34" charset="0"/>
                      <a:ea typeface="Arial" charset="0"/>
                      <a:cs typeface="Oracle Sans" panose="020B0503020204020204" pitchFamily="34" charset="0"/>
                    </a:rPr>
                    <a:t>OCI IAM</a:t>
                  </a:r>
                </a:p>
              </p:txBody>
            </p:sp>
            <p:pic>
              <p:nvPicPr>
                <p:cNvPr id="149" name="Graphic 148">
                  <a:extLst>
                    <a:ext uri="{FF2B5EF4-FFF2-40B4-BE49-F238E27FC236}">
                      <a16:creationId xmlns:a16="http://schemas.microsoft.com/office/drawing/2014/main" id="{145F3CFA-E149-4E83-B0F0-F3742397E78C}"/>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3722020" y="2714370"/>
                  <a:ext cx="496952" cy="496952"/>
                </a:xfrm>
                <a:prstGeom prst="rect">
                  <a:avLst/>
                </a:prstGeom>
              </p:spPr>
            </p:pic>
          </p:grpSp>
        </p:grpSp>
        <p:grpSp>
          <p:nvGrpSpPr>
            <p:cNvPr id="123" name="Group 122">
              <a:extLst>
                <a:ext uri="{FF2B5EF4-FFF2-40B4-BE49-F238E27FC236}">
                  <a16:creationId xmlns:a16="http://schemas.microsoft.com/office/drawing/2014/main" id="{6369EBF8-1A85-4596-ACCB-3DFABB13EEBA}"/>
                </a:ext>
              </a:extLst>
            </p:cNvPr>
            <p:cNvGrpSpPr/>
            <p:nvPr/>
          </p:nvGrpSpPr>
          <p:grpSpPr>
            <a:xfrm>
              <a:off x="3625022" y="5455195"/>
              <a:ext cx="708543" cy="362098"/>
              <a:chOff x="1089239" y="3718566"/>
              <a:chExt cx="708543" cy="362098"/>
            </a:xfrm>
          </p:grpSpPr>
          <p:sp>
            <p:nvSpPr>
              <p:cNvPr id="128" name="Oval 127">
                <a:extLst>
                  <a:ext uri="{FF2B5EF4-FFF2-40B4-BE49-F238E27FC236}">
                    <a16:creationId xmlns:a16="http://schemas.microsoft.com/office/drawing/2014/main" id="{B99C3887-1309-4FE1-BD68-B96F148D077A}"/>
                  </a:ext>
                </a:extLst>
              </p:cNvPr>
              <p:cNvSpPr/>
              <p:nvPr/>
            </p:nvSpPr>
            <p:spPr>
              <a:xfrm>
                <a:off x="1178637" y="3780019"/>
                <a:ext cx="182406" cy="222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129" name="Rectangle 128">
                <a:extLst>
                  <a:ext uri="{FF2B5EF4-FFF2-40B4-BE49-F238E27FC236}">
                    <a16:creationId xmlns:a16="http://schemas.microsoft.com/office/drawing/2014/main" id="{166E2BE5-8C75-4068-8ED9-1F133AA5F573}"/>
                  </a:ext>
                </a:extLst>
              </p:cNvPr>
              <p:cNvSpPr/>
              <p:nvPr/>
            </p:nvSpPr>
            <p:spPr>
              <a:xfrm>
                <a:off x="1416169" y="3788334"/>
                <a:ext cx="381613" cy="222561"/>
              </a:xfrm>
              <a:prstGeom prst="rect">
                <a:avLst/>
              </a:prstGeom>
            </p:spPr>
            <p:txBody>
              <a:bodyPr wrap="square" lIns="0" tIns="0" rIns="0" bIns="0">
                <a:spAutoFit/>
              </a:bodyPr>
              <a:lstStyle/>
              <a:p>
                <a:pPr marL="0" marR="0" lvl="0" indent="0" algn="l" defTabSz="914400" rtl="0" eaLnBrk="1" fontAlgn="auto" latinLnBrk="0" hangingPunct="1">
                  <a:lnSpc>
                    <a:spcPts val="85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312D2A"/>
                    </a:solidFill>
                    <a:effectLst/>
                    <a:uLnTx/>
                    <a:uFillTx/>
                    <a:latin typeface="Oracle Sans" panose="020B0503020204020204" pitchFamily="34" charset="0"/>
                    <a:ea typeface="Arial" charset="0"/>
                    <a:cs typeface="Oracle Sans" panose="020B0503020204020204" pitchFamily="34" charset="0"/>
                  </a:rPr>
                  <a:t>Security </a:t>
                </a:r>
              </a:p>
              <a:p>
                <a:pPr marL="0" marR="0" lvl="0" indent="0" algn="l" defTabSz="914400" rtl="0" eaLnBrk="1" fontAlgn="auto" latinLnBrk="0" hangingPunct="1">
                  <a:lnSpc>
                    <a:spcPts val="85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312D2A"/>
                    </a:solidFill>
                    <a:effectLst/>
                    <a:uLnTx/>
                    <a:uFillTx/>
                    <a:latin typeface="Oracle Sans" panose="020B0503020204020204" pitchFamily="34" charset="0"/>
                    <a:ea typeface="Arial" charset="0"/>
                    <a:cs typeface="Oracle Sans" panose="020B0503020204020204" pitchFamily="34" charset="0"/>
                  </a:rPr>
                  <a:t>Lists</a:t>
                </a:r>
              </a:p>
            </p:txBody>
          </p:sp>
          <p:pic>
            <p:nvPicPr>
              <p:cNvPr id="131" name="Graphic 130">
                <a:extLst>
                  <a:ext uri="{FF2B5EF4-FFF2-40B4-BE49-F238E27FC236}">
                    <a16:creationId xmlns:a16="http://schemas.microsoft.com/office/drawing/2014/main" id="{435646A8-A381-4713-A388-7AF3DDD4A2B1}"/>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1089239" y="3718566"/>
                <a:ext cx="362098" cy="362098"/>
              </a:xfrm>
              <a:prstGeom prst="rect">
                <a:avLst/>
              </a:prstGeom>
            </p:spPr>
          </p:pic>
        </p:grpSp>
        <p:grpSp>
          <p:nvGrpSpPr>
            <p:cNvPr id="124" name="Group 123">
              <a:extLst>
                <a:ext uri="{FF2B5EF4-FFF2-40B4-BE49-F238E27FC236}">
                  <a16:creationId xmlns:a16="http://schemas.microsoft.com/office/drawing/2014/main" id="{CEAC3A43-4AE3-4894-B6C9-F2FF35374CD0}"/>
                </a:ext>
              </a:extLst>
            </p:cNvPr>
            <p:cNvGrpSpPr/>
            <p:nvPr/>
          </p:nvGrpSpPr>
          <p:grpSpPr>
            <a:xfrm>
              <a:off x="3625667" y="3964300"/>
              <a:ext cx="708543" cy="362098"/>
              <a:chOff x="1089239" y="3718566"/>
              <a:chExt cx="708543" cy="362098"/>
            </a:xfrm>
          </p:grpSpPr>
          <p:sp>
            <p:nvSpPr>
              <p:cNvPr id="125" name="Oval 124">
                <a:extLst>
                  <a:ext uri="{FF2B5EF4-FFF2-40B4-BE49-F238E27FC236}">
                    <a16:creationId xmlns:a16="http://schemas.microsoft.com/office/drawing/2014/main" id="{664E496D-9FBF-44B6-95FB-1DF121B65E80}"/>
                  </a:ext>
                </a:extLst>
              </p:cNvPr>
              <p:cNvSpPr/>
              <p:nvPr/>
            </p:nvSpPr>
            <p:spPr>
              <a:xfrm>
                <a:off x="1178637" y="3780019"/>
                <a:ext cx="182406" cy="222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126" name="Rectangle 125">
                <a:extLst>
                  <a:ext uri="{FF2B5EF4-FFF2-40B4-BE49-F238E27FC236}">
                    <a16:creationId xmlns:a16="http://schemas.microsoft.com/office/drawing/2014/main" id="{D0088C72-A540-4168-AF40-19DDE33598A7}"/>
                  </a:ext>
                </a:extLst>
              </p:cNvPr>
              <p:cNvSpPr/>
              <p:nvPr/>
            </p:nvSpPr>
            <p:spPr>
              <a:xfrm>
                <a:off x="1416169" y="3788334"/>
                <a:ext cx="381613" cy="222561"/>
              </a:xfrm>
              <a:prstGeom prst="rect">
                <a:avLst/>
              </a:prstGeom>
            </p:spPr>
            <p:txBody>
              <a:bodyPr wrap="square" lIns="0" tIns="0" rIns="0" bIns="0">
                <a:spAutoFit/>
              </a:bodyPr>
              <a:lstStyle/>
              <a:p>
                <a:pPr marL="0" marR="0" lvl="0" indent="0" algn="l" defTabSz="914400" rtl="0" eaLnBrk="1" fontAlgn="auto" latinLnBrk="0" hangingPunct="1">
                  <a:lnSpc>
                    <a:spcPts val="85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312D2A"/>
                    </a:solidFill>
                    <a:effectLst/>
                    <a:uLnTx/>
                    <a:uFillTx/>
                    <a:latin typeface="Oracle Sans" panose="020B0503020204020204" pitchFamily="34" charset="0"/>
                    <a:ea typeface="Arial" charset="0"/>
                    <a:cs typeface="Oracle Sans" panose="020B0503020204020204" pitchFamily="34" charset="0"/>
                  </a:rPr>
                  <a:t>Security </a:t>
                </a:r>
              </a:p>
              <a:p>
                <a:pPr marL="0" marR="0" lvl="0" indent="0" algn="l" defTabSz="914400" rtl="0" eaLnBrk="1" fontAlgn="auto" latinLnBrk="0" hangingPunct="1">
                  <a:lnSpc>
                    <a:spcPts val="85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312D2A"/>
                    </a:solidFill>
                    <a:effectLst/>
                    <a:uLnTx/>
                    <a:uFillTx/>
                    <a:latin typeface="Oracle Sans" panose="020B0503020204020204" pitchFamily="34" charset="0"/>
                    <a:ea typeface="Arial" charset="0"/>
                    <a:cs typeface="Oracle Sans" panose="020B0503020204020204" pitchFamily="34" charset="0"/>
                  </a:rPr>
                  <a:t>Lists</a:t>
                </a:r>
              </a:p>
            </p:txBody>
          </p:sp>
          <p:pic>
            <p:nvPicPr>
              <p:cNvPr id="127" name="Graphic 126">
                <a:extLst>
                  <a:ext uri="{FF2B5EF4-FFF2-40B4-BE49-F238E27FC236}">
                    <a16:creationId xmlns:a16="http://schemas.microsoft.com/office/drawing/2014/main" id="{9C3AE817-04B9-4598-823A-8D9A9B545B06}"/>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1089239" y="3718566"/>
                <a:ext cx="362098" cy="362098"/>
              </a:xfrm>
              <a:prstGeom prst="rect">
                <a:avLst/>
              </a:prstGeom>
            </p:spPr>
          </p:pic>
        </p:grpSp>
      </p:grpSp>
      <p:grpSp>
        <p:nvGrpSpPr>
          <p:cNvPr id="160" name="Group 159">
            <a:extLst>
              <a:ext uri="{FF2B5EF4-FFF2-40B4-BE49-F238E27FC236}">
                <a16:creationId xmlns:a16="http://schemas.microsoft.com/office/drawing/2014/main" id="{1DE46C2A-F8EA-47D2-9A18-8317942B8901}"/>
              </a:ext>
            </a:extLst>
          </p:cNvPr>
          <p:cNvGrpSpPr/>
          <p:nvPr/>
        </p:nvGrpSpPr>
        <p:grpSpPr>
          <a:xfrm>
            <a:off x="5811129" y="2300362"/>
            <a:ext cx="2051626" cy="3657600"/>
            <a:chOff x="4872580" y="2358597"/>
            <a:chExt cx="2051626" cy="3657600"/>
          </a:xfrm>
        </p:grpSpPr>
        <p:sp>
          <p:nvSpPr>
            <p:cNvPr id="161" name="Rectangle 160">
              <a:extLst>
                <a:ext uri="{FF2B5EF4-FFF2-40B4-BE49-F238E27FC236}">
                  <a16:creationId xmlns:a16="http://schemas.microsoft.com/office/drawing/2014/main" id="{97D476FA-07C3-46C9-899A-15975E1F5123}"/>
                </a:ext>
              </a:extLst>
            </p:cNvPr>
            <p:cNvSpPr/>
            <p:nvPr/>
          </p:nvSpPr>
          <p:spPr>
            <a:xfrm>
              <a:off x="4872580" y="2358597"/>
              <a:ext cx="1645920" cy="3657600"/>
            </a:xfrm>
            <a:prstGeom prst="rect">
              <a:avLst/>
            </a:prstGeom>
            <a:no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rPr>
                <a:t>Availability Domain 2</a:t>
              </a:r>
              <a:br>
                <a:rPr kumimoji="0" lang="en-US" sz="900" b="0"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rPr>
              </a:br>
              <a:r>
                <a:rPr kumimoji="0" lang="en-US" sz="900" b="0"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rPr>
                <a:t>(or Fault Domain)</a:t>
              </a:r>
            </a:p>
          </p:txBody>
        </p:sp>
        <p:grpSp>
          <p:nvGrpSpPr>
            <p:cNvPr id="163" name="Group 162">
              <a:extLst>
                <a:ext uri="{FF2B5EF4-FFF2-40B4-BE49-F238E27FC236}">
                  <a16:creationId xmlns:a16="http://schemas.microsoft.com/office/drawing/2014/main" id="{FFE53C31-4AC0-4FA9-A268-924B0D1DACDA}"/>
                </a:ext>
              </a:extLst>
            </p:cNvPr>
            <p:cNvGrpSpPr/>
            <p:nvPr/>
          </p:nvGrpSpPr>
          <p:grpSpPr>
            <a:xfrm>
              <a:off x="5045223" y="4303919"/>
              <a:ext cx="1304496" cy="1371600"/>
              <a:chOff x="3305914" y="3896038"/>
              <a:chExt cx="1304496" cy="1371600"/>
            </a:xfrm>
          </p:grpSpPr>
          <p:sp>
            <p:nvSpPr>
              <p:cNvPr id="197" name="Rectangle 196">
                <a:extLst>
                  <a:ext uri="{FF2B5EF4-FFF2-40B4-BE49-F238E27FC236}">
                    <a16:creationId xmlns:a16="http://schemas.microsoft.com/office/drawing/2014/main" id="{B499ED27-E5DB-4043-B0B3-9BFEF75FEC77}"/>
                  </a:ext>
                </a:extLst>
              </p:cNvPr>
              <p:cNvSpPr/>
              <p:nvPr/>
            </p:nvSpPr>
            <p:spPr>
              <a:xfrm>
                <a:off x="3305914" y="3896038"/>
                <a:ext cx="1304496" cy="1371600"/>
              </a:xfrm>
              <a:prstGeom prst="rect">
                <a:avLst/>
              </a:prstGeom>
              <a:noFill/>
              <a:ln w="12700">
                <a:solidFill>
                  <a:schemeClr val="tx2"/>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rPr>
                  <a:t>Subnet D</a:t>
                </a:r>
              </a:p>
            </p:txBody>
          </p:sp>
          <p:sp>
            <p:nvSpPr>
              <p:cNvPr id="198" name="TextBox 197">
                <a:extLst>
                  <a:ext uri="{FF2B5EF4-FFF2-40B4-BE49-F238E27FC236}">
                    <a16:creationId xmlns:a16="http://schemas.microsoft.com/office/drawing/2014/main" id="{FF1B141D-5AFF-4597-907B-199614041FB8}"/>
                  </a:ext>
                </a:extLst>
              </p:cNvPr>
              <p:cNvSpPr txBox="1"/>
              <p:nvPr/>
            </p:nvSpPr>
            <p:spPr>
              <a:xfrm>
                <a:off x="3891267" y="3953079"/>
                <a:ext cx="680872" cy="245808"/>
              </a:xfrm>
              <a:prstGeom prst="rect">
                <a:avLst/>
              </a:prstGeom>
              <a:noFill/>
            </p:spPr>
            <p:txBody>
              <a:bodyPr wrap="none" lIns="0" tIns="0" rIns="0" bIns="0" rtlCol="0" anchor="t">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rPr>
                  <a:t>Standby</a:t>
                </a:r>
              </a:p>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rPr>
                  <a:t>Database</a:t>
                </a:r>
              </a:p>
            </p:txBody>
          </p:sp>
          <p:grpSp>
            <p:nvGrpSpPr>
              <p:cNvPr id="200" name="Group 199">
                <a:extLst>
                  <a:ext uri="{FF2B5EF4-FFF2-40B4-BE49-F238E27FC236}">
                    <a16:creationId xmlns:a16="http://schemas.microsoft.com/office/drawing/2014/main" id="{C5173C07-5F2B-4110-897E-DB6398A85A28}"/>
                  </a:ext>
                </a:extLst>
              </p:cNvPr>
              <p:cNvGrpSpPr/>
              <p:nvPr/>
            </p:nvGrpSpPr>
            <p:grpSpPr>
              <a:xfrm>
                <a:off x="3609710" y="4323458"/>
                <a:ext cx="805942" cy="664091"/>
                <a:chOff x="3619376" y="4329871"/>
                <a:chExt cx="805942" cy="664091"/>
              </a:xfrm>
            </p:grpSpPr>
            <p:sp>
              <p:nvSpPr>
                <p:cNvPr id="202" name="Rectangle 201">
                  <a:extLst>
                    <a:ext uri="{FF2B5EF4-FFF2-40B4-BE49-F238E27FC236}">
                      <a16:creationId xmlns:a16="http://schemas.microsoft.com/office/drawing/2014/main" id="{4AA333CA-D186-41DC-B0A5-C8B02D39B2D0}"/>
                    </a:ext>
                  </a:extLst>
                </p:cNvPr>
                <p:cNvSpPr/>
                <p:nvPr/>
              </p:nvSpPr>
              <p:spPr>
                <a:xfrm>
                  <a:off x="3619376" y="4790829"/>
                  <a:ext cx="805942" cy="203133"/>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12D2A"/>
                      </a:solidFill>
                      <a:effectLst/>
                      <a:uLnTx/>
                      <a:uFillTx/>
                      <a:latin typeface="Oracle Sans" panose="020B0503020204020204" pitchFamily="34" charset="0"/>
                      <a:ea typeface="Arial" charset="0"/>
                      <a:cs typeface="Oracle Sans" panose="020B0503020204020204" pitchFamily="34" charset="0"/>
                    </a:rPr>
                    <a:t>Exadata</a:t>
                  </a:r>
                </a:p>
              </p:txBody>
            </p:sp>
            <p:pic>
              <p:nvPicPr>
                <p:cNvPr id="203" name="Graphic 202">
                  <a:extLst>
                    <a:ext uri="{FF2B5EF4-FFF2-40B4-BE49-F238E27FC236}">
                      <a16:creationId xmlns:a16="http://schemas.microsoft.com/office/drawing/2014/main" id="{01C47723-F67B-4DEE-BD51-FA2914BE5F3F}"/>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3773871" y="4329871"/>
                  <a:ext cx="496952" cy="496952"/>
                </a:xfrm>
                <a:prstGeom prst="rect">
                  <a:avLst/>
                </a:prstGeom>
              </p:spPr>
            </p:pic>
          </p:grpSp>
        </p:grpSp>
        <p:grpSp>
          <p:nvGrpSpPr>
            <p:cNvPr id="164" name="Group 163">
              <a:extLst>
                <a:ext uri="{FF2B5EF4-FFF2-40B4-BE49-F238E27FC236}">
                  <a16:creationId xmlns:a16="http://schemas.microsoft.com/office/drawing/2014/main" id="{2CD21F6A-8D31-4FE9-9A4F-D2176B50C58D}"/>
                </a:ext>
              </a:extLst>
            </p:cNvPr>
            <p:cNvGrpSpPr/>
            <p:nvPr/>
          </p:nvGrpSpPr>
          <p:grpSpPr>
            <a:xfrm>
              <a:off x="5045222" y="2816204"/>
              <a:ext cx="1304496" cy="1371600"/>
              <a:chOff x="3305913" y="2408323"/>
              <a:chExt cx="1304496" cy="1371600"/>
            </a:xfrm>
          </p:grpSpPr>
          <p:sp>
            <p:nvSpPr>
              <p:cNvPr id="181" name="Rectangle 180">
                <a:extLst>
                  <a:ext uri="{FF2B5EF4-FFF2-40B4-BE49-F238E27FC236}">
                    <a16:creationId xmlns:a16="http://schemas.microsoft.com/office/drawing/2014/main" id="{2A8BC3F2-75FB-498B-BA96-4B43AA3540E8}"/>
                  </a:ext>
                </a:extLst>
              </p:cNvPr>
              <p:cNvSpPr/>
              <p:nvPr/>
            </p:nvSpPr>
            <p:spPr>
              <a:xfrm>
                <a:off x="3305913" y="2408323"/>
                <a:ext cx="1304496" cy="1371600"/>
              </a:xfrm>
              <a:prstGeom prst="rect">
                <a:avLst/>
              </a:prstGeom>
              <a:noFill/>
              <a:ln w="12700">
                <a:solidFill>
                  <a:schemeClr val="tx2"/>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rPr>
                  <a:t>Subnet C</a:t>
                </a:r>
              </a:p>
            </p:txBody>
          </p:sp>
          <p:grpSp>
            <p:nvGrpSpPr>
              <p:cNvPr id="182" name="Group 181">
                <a:extLst>
                  <a:ext uri="{FF2B5EF4-FFF2-40B4-BE49-F238E27FC236}">
                    <a16:creationId xmlns:a16="http://schemas.microsoft.com/office/drawing/2014/main" id="{C9FAF4F5-B214-49A7-9577-64B933DDC3B0}"/>
                  </a:ext>
                </a:extLst>
              </p:cNvPr>
              <p:cNvGrpSpPr/>
              <p:nvPr/>
            </p:nvGrpSpPr>
            <p:grpSpPr>
              <a:xfrm>
                <a:off x="3491671" y="2720703"/>
                <a:ext cx="1048864" cy="678669"/>
                <a:chOff x="3443133" y="2714370"/>
                <a:chExt cx="1048864" cy="678669"/>
              </a:xfrm>
            </p:grpSpPr>
            <p:sp>
              <p:nvSpPr>
                <p:cNvPr id="195" name="Rectangle 194">
                  <a:extLst>
                    <a:ext uri="{FF2B5EF4-FFF2-40B4-BE49-F238E27FC236}">
                      <a16:creationId xmlns:a16="http://schemas.microsoft.com/office/drawing/2014/main" id="{6AC936C8-BE72-439B-9250-E770D97C75FF}"/>
                    </a:ext>
                  </a:extLst>
                </p:cNvPr>
                <p:cNvSpPr/>
                <p:nvPr/>
              </p:nvSpPr>
              <p:spPr>
                <a:xfrm>
                  <a:off x="3443133" y="3189906"/>
                  <a:ext cx="1048864" cy="203133"/>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12D2A"/>
                      </a:solidFill>
                      <a:effectLst/>
                      <a:uLnTx/>
                      <a:uFillTx/>
                      <a:latin typeface="Oracle Sans" panose="020B0503020204020204" pitchFamily="34" charset="0"/>
                      <a:ea typeface="Arial" charset="0"/>
                      <a:cs typeface="Oracle Sans" panose="020B0503020204020204" pitchFamily="34" charset="0"/>
                    </a:rPr>
                    <a:t>OCI IAM</a:t>
                  </a:r>
                </a:p>
              </p:txBody>
            </p:sp>
            <p:pic>
              <p:nvPicPr>
                <p:cNvPr id="196" name="Graphic 195">
                  <a:extLst>
                    <a:ext uri="{FF2B5EF4-FFF2-40B4-BE49-F238E27FC236}">
                      <a16:creationId xmlns:a16="http://schemas.microsoft.com/office/drawing/2014/main" id="{11FB9B57-9BAC-4251-88F8-63B7C4A6A547}"/>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3722020" y="2714370"/>
                  <a:ext cx="496952" cy="496952"/>
                </a:xfrm>
                <a:prstGeom prst="rect">
                  <a:avLst/>
                </a:prstGeom>
              </p:spPr>
            </p:pic>
          </p:grpSp>
        </p:grpSp>
        <p:cxnSp>
          <p:nvCxnSpPr>
            <p:cNvPr id="172" name="Straight Arrow Connector 171">
              <a:extLst>
                <a:ext uri="{FF2B5EF4-FFF2-40B4-BE49-F238E27FC236}">
                  <a16:creationId xmlns:a16="http://schemas.microsoft.com/office/drawing/2014/main" id="{0972947B-7833-4908-81C9-B5C0C8B47BBD}"/>
                </a:ext>
              </a:extLst>
            </p:cNvPr>
            <p:cNvCxnSpPr>
              <a:cxnSpLocks/>
            </p:cNvCxnSpPr>
            <p:nvPr/>
          </p:nvCxnSpPr>
          <p:spPr bwMode="auto">
            <a:xfrm>
              <a:off x="5710926" y="3904319"/>
              <a:ext cx="1921" cy="674913"/>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173" name="Group 172">
              <a:extLst>
                <a:ext uri="{FF2B5EF4-FFF2-40B4-BE49-F238E27FC236}">
                  <a16:creationId xmlns:a16="http://schemas.microsoft.com/office/drawing/2014/main" id="{65B3954B-BE9A-4DB4-8A6C-96630F7B9700}"/>
                </a:ext>
              </a:extLst>
            </p:cNvPr>
            <p:cNvGrpSpPr/>
            <p:nvPr/>
          </p:nvGrpSpPr>
          <p:grpSpPr>
            <a:xfrm>
              <a:off x="6215663" y="5456807"/>
              <a:ext cx="708543" cy="362098"/>
              <a:chOff x="1089239" y="3718566"/>
              <a:chExt cx="708543" cy="362098"/>
            </a:xfrm>
          </p:grpSpPr>
          <p:sp>
            <p:nvSpPr>
              <p:cNvPr id="178" name="Oval 177">
                <a:extLst>
                  <a:ext uri="{FF2B5EF4-FFF2-40B4-BE49-F238E27FC236}">
                    <a16:creationId xmlns:a16="http://schemas.microsoft.com/office/drawing/2014/main" id="{C2371DBF-60A9-4122-9310-BC5813764699}"/>
                  </a:ext>
                </a:extLst>
              </p:cNvPr>
              <p:cNvSpPr/>
              <p:nvPr/>
            </p:nvSpPr>
            <p:spPr>
              <a:xfrm>
                <a:off x="1178637" y="3780019"/>
                <a:ext cx="182406" cy="222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179" name="Rectangle 178">
                <a:extLst>
                  <a:ext uri="{FF2B5EF4-FFF2-40B4-BE49-F238E27FC236}">
                    <a16:creationId xmlns:a16="http://schemas.microsoft.com/office/drawing/2014/main" id="{86444F6C-9591-437B-A440-92E788248E05}"/>
                  </a:ext>
                </a:extLst>
              </p:cNvPr>
              <p:cNvSpPr/>
              <p:nvPr/>
            </p:nvSpPr>
            <p:spPr>
              <a:xfrm>
                <a:off x="1416169" y="3788334"/>
                <a:ext cx="381613" cy="222561"/>
              </a:xfrm>
              <a:prstGeom prst="rect">
                <a:avLst/>
              </a:prstGeom>
            </p:spPr>
            <p:txBody>
              <a:bodyPr wrap="square" lIns="0" tIns="0" rIns="0" bIns="0">
                <a:spAutoFit/>
              </a:bodyPr>
              <a:lstStyle/>
              <a:p>
                <a:pPr marL="0" marR="0" lvl="0" indent="0" algn="l" defTabSz="914400" rtl="0" eaLnBrk="1" fontAlgn="auto" latinLnBrk="0" hangingPunct="1">
                  <a:lnSpc>
                    <a:spcPts val="85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312D2A"/>
                    </a:solidFill>
                    <a:effectLst/>
                    <a:uLnTx/>
                    <a:uFillTx/>
                    <a:latin typeface="Oracle Sans" panose="020B0503020204020204" pitchFamily="34" charset="0"/>
                    <a:ea typeface="Arial" charset="0"/>
                    <a:cs typeface="Oracle Sans" panose="020B0503020204020204" pitchFamily="34" charset="0"/>
                  </a:rPr>
                  <a:t>Security </a:t>
                </a:r>
              </a:p>
              <a:p>
                <a:pPr marL="0" marR="0" lvl="0" indent="0" algn="l" defTabSz="914400" rtl="0" eaLnBrk="1" fontAlgn="auto" latinLnBrk="0" hangingPunct="1">
                  <a:lnSpc>
                    <a:spcPts val="85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312D2A"/>
                    </a:solidFill>
                    <a:effectLst/>
                    <a:uLnTx/>
                    <a:uFillTx/>
                    <a:latin typeface="Oracle Sans" panose="020B0503020204020204" pitchFamily="34" charset="0"/>
                    <a:ea typeface="Arial" charset="0"/>
                    <a:cs typeface="Oracle Sans" panose="020B0503020204020204" pitchFamily="34" charset="0"/>
                  </a:rPr>
                  <a:t>Lists</a:t>
                </a:r>
              </a:p>
            </p:txBody>
          </p:sp>
          <p:pic>
            <p:nvPicPr>
              <p:cNvPr id="180" name="Graphic 179">
                <a:extLst>
                  <a:ext uri="{FF2B5EF4-FFF2-40B4-BE49-F238E27FC236}">
                    <a16:creationId xmlns:a16="http://schemas.microsoft.com/office/drawing/2014/main" id="{DEBFC8C8-4420-4DCC-97D0-CCFAA3CCF499}"/>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1089239" y="3718566"/>
                <a:ext cx="362098" cy="362098"/>
              </a:xfrm>
              <a:prstGeom prst="rect">
                <a:avLst/>
              </a:prstGeom>
            </p:spPr>
          </p:pic>
        </p:grpSp>
        <p:grpSp>
          <p:nvGrpSpPr>
            <p:cNvPr id="174" name="Group 173">
              <a:extLst>
                <a:ext uri="{FF2B5EF4-FFF2-40B4-BE49-F238E27FC236}">
                  <a16:creationId xmlns:a16="http://schemas.microsoft.com/office/drawing/2014/main" id="{DB667138-7E40-4D10-BF1B-03B5D782169C}"/>
                </a:ext>
              </a:extLst>
            </p:cNvPr>
            <p:cNvGrpSpPr/>
            <p:nvPr/>
          </p:nvGrpSpPr>
          <p:grpSpPr>
            <a:xfrm>
              <a:off x="6215663" y="3965103"/>
              <a:ext cx="708543" cy="362098"/>
              <a:chOff x="1089239" y="3718566"/>
              <a:chExt cx="708543" cy="362098"/>
            </a:xfrm>
          </p:grpSpPr>
          <p:sp>
            <p:nvSpPr>
              <p:cNvPr id="175" name="Oval 174">
                <a:extLst>
                  <a:ext uri="{FF2B5EF4-FFF2-40B4-BE49-F238E27FC236}">
                    <a16:creationId xmlns:a16="http://schemas.microsoft.com/office/drawing/2014/main" id="{1A7B03BF-C3CC-4D59-BB75-B0B1E11468BD}"/>
                  </a:ext>
                </a:extLst>
              </p:cNvPr>
              <p:cNvSpPr/>
              <p:nvPr/>
            </p:nvSpPr>
            <p:spPr>
              <a:xfrm>
                <a:off x="1178637" y="3780019"/>
                <a:ext cx="182406" cy="2225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sp>
            <p:nvSpPr>
              <p:cNvPr id="176" name="Rectangle 175">
                <a:extLst>
                  <a:ext uri="{FF2B5EF4-FFF2-40B4-BE49-F238E27FC236}">
                    <a16:creationId xmlns:a16="http://schemas.microsoft.com/office/drawing/2014/main" id="{6C104E8E-B186-4AFE-AA4F-89D4EF646FEA}"/>
                  </a:ext>
                </a:extLst>
              </p:cNvPr>
              <p:cNvSpPr/>
              <p:nvPr/>
            </p:nvSpPr>
            <p:spPr>
              <a:xfrm>
                <a:off x="1416169" y="3788334"/>
                <a:ext cx="381613" cy="222561"/>
              </a:xfrm>
              <a:prstGeom prst="rect">
                <a:avLst/>
              </a:prstGeom>
            </p:spPr>
            <p:txBody>
              <a:bodyPr wrap="square" lIns="0" tIns="0" rIns="0" bIns="0">
                <a:spAutoFit/>
              </a:bodyPr>
              <a:lstStyle/>
              <a:p>
                <a:pPr marL="0" marR="0" lvl="0" indent="0" algn="l" defTabSz="914400" rtl="0" eaLnBrk="1" fontAlgn="auto" latinLnBrk="0" hangingPunct="1">
                  <a:lnSpc>
                    <a:spcPts val="85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312D2A"/>
                    </a:solidFill>
                    <a:effectLst/>
                    <a:uLnTx/>
                    <a:uFillTx/>
                    <a:latin typeface="Oracle Sans" panose="020B0503020204020204" pitchFamily="34" charset="0"/>
                    <a:ea typeface="Arial" charset="0"/>
                    <a:cs typeface="Oracle Sans" panose="020B0503020204020204" pitchFamily="34" charset="0"/>
                  </a:rPr>
                  <a:t>Security </a:t>
                </a:r>
              </a:p>
              <a:p>
                <a:pPr marL="0" marR="0" lvl="0" indent="0" algn="l" defTabSz="914400" rtl="0" eaLnBrk="1" fontAlgn="auto" latinLnBrk="0" hangingPunct="1">
                  <a:lnSpc>
                    <a:spcPts val="85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312D2A"/>
                    </a:solidFill>
                    <a:effectLst/>
                    <a:uLnTx/>
                    <a:uFillTx/>
                    <a:latin typeface="Oracle Sans" panose="020B0503020204020204" pitchFamily="34" charset="0"/>
                    <a:ea typeface="Arial" charset="0"/>
                    <a:cs typeface="Oracle Sans" panose="020B0503020204020204" pitchFamily="34" charset="0"/>
                  </a:rPr>
                  <a:t>Lists</a:t>
                </a:r>
              </a:p>
            </p:txBody>
          </p:sp>
          <p:pic>
            <p:nvPicPr>
              <p:cNvPr id="177" name="Graphic 176">
                <a:extLst>
                  <a:ext uri="{FF2B5EF4-FFF2-40B4-BE49-F238E27FC236}">
                    <a16:creationId xmlns:a16="http://schemas.microsoft.com/office/drawing/2014/main" id="{0A077E0C-D83C-4CBB-9F16-D76C1B8228A7}"/>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tretch>
                <a:fillRect/>
              </a:stretch>
            </p:blipFill>
            <p:spPr>
              <a:xfrm>
                <a:off x="1089239" y="3718566"/>
                <a:ext cx="362098" cy="362098"/>
              </a:xfrm>
              <a:prstGeom prst="rect">
                <a:avLst/>
              </a:prstGeom>
            </p:spPr>
          </p:pic>
        </p:grpSp>
      </p:grpSp>
      <p:pic>
        <p:nvPicPr>
          <p:cNvPr id="204" name="Graphic 203" descr="Laptop">
            <a:extLst>
              <a:ext uri="{FF2B5EF4-FFF2-40B4-BE49-F238E27FC236}">
                <a16:creationId xmlns:a16="http://schemas.microsoft.com/office/drawing/2014/main" id="{C1AE13FF-7CC5-42D2-8F44-312BB480A227}"/>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863741" y="3818775"/>
            <a:ext cx="552302" cy="552302"/>
          </a:xfrm>
          <a:prstGeom prst="rect">
            <a:avLst/>
          </a:prstGeom>
        </p:spPr>
      </p:pic>
      <p:grpSp>
        <p:nvGrpSpPr>
          <p:cNvPr id="205" name="Group 204">
            <a:extLst>
              <a:ext uri="{FF2B5EF4-FFF2-40B4-BE49-F238E27FC236}">
                <a16:creationId xmlns:a16="http://schemas.microsoft.com/office/drawing/2014/main" id="{6F4D7ABD-3067-48B4-8D04-3E8E0DD3B4E2}"/>
              </a:ext>
            </a:extLst>
          </p:cNvPr>
          <p:cNvGrpSpPr/>
          <p:nvPr/>
        </p:nvGrpSpPr>
        <p:grpSpPr>
          <a:xfrm>
            <a:off x="2177722" y="3804305"/>
            <a:ext cx="514001" cy="723294"/>
            <a:chOff x="2119776" y="3509107"/>
            <a:chExt cx="514001" cy="723294"/>
          </a:xfrm>
        </p:grpSpPr>
        <p:grpSp>
          <p:nvGrpSpPr>
            <p:cNvPr id="206" name="Group 205">
              <a:extLst>
                <a:ext uri="{FF2B5EF4-FFF2-40B4-BE49-F238E27FC236}">
                  <a16:creationId xmlns:a16="http://schemas.microsoft.com/office/drawing/2014/main" id="{AD44C31D-FBC8-455F-80D4-9BDBDE0A47A3}"/>
                </a:ext>
              </a:extLst>
            </p:cNvPr>
            <p:cNvGrpSpPr/>
            <p:nvPr/>
          </p:nvGrpSpPr>
          <p:grpSpPr>
            <a:xfrm>
              <a:off x="2257509" y="3581087"/>
              <a:ext cx="227752" cy="368597"/>
              <a:chOff x="2257509" y="3581087"/>
              <a:chExt cx="227752" cy="368597"/>
            </a:xfrm>
          </p:grpSpPr>
          <p:sp>
            <p:nvSpPr>
              <p:cNvPr id="210" name="Oval 209">
                <a:extLst>
                  <a:ext uri="{FF2B5EF4-FFF2-40B4-BE49-F238E27FC236}">
                    <a16:creationId xmlns:a16="http://schemas.microsoft.com/office/drawing/2014/main" id="{14C684AB-9B14-4ACC-AF92-B062BF855C66}"/>
                  </a:ext>
                </a:extLst>
              </p:cNvPr>
              <p:cNvSpPr/>
              <p:nvPr/>
            </p:nvSpPr>
            <p:spPr>
              <a:xfrm>
                <a:off x="2278549" y="3757660"/>
                <a:ext cx="192024" cy="192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4A981C18-01A6-4E4B-9F3A-62E47F8A770E}"/>
                  </a:ext>
                </a:extLst>
              </p:cNvPr>
              <p:cNvSpPr/>
              <p:nvPr/>
            </p:nvSpPr>
            <p:spPr>
              <a:xfrm>
                <a:off x="2257509" y="3581087"/>
                <a:ext cx="227752" cy="1201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7" name="Group 206">
              <a:extLst>
                <a:ext uri="{FF2B5EF4-FFF2-40B4-BE49-F238E27FC236}">
                  <a16:creationId xmlns:a16="http://schemas.microsoft.com/office/drawing/2014/main" id="{F9A52039-73FB-4C7A-9EB3-F2E59F2C45B3}"/>
                </a:ext>
              </a:extLst>
            </p:cNvPr>
            <p:cNvGrpSpPr/>
            <p:nvPr/>
          </p:nvGrpSpPr>
          <p:grpSpPr>
            <a:xfrm>
              <a:off x="2119776" y="3509107"/>
              <a:ext cx="514001" cy="723294"/>
              <a:chOff x="1813349" y="3068126"/>
              <a:chExt cx="514001" cy="723294"/>
            </a:xfrm>
          </p:grpSpPr>
          <p:sp>
            <p:nvSpPr>
              <p:cNvPr id="208" name="Rectangle 207">
                <a:extLst>
                  <a:ext uri="{FF2B5EF4-FFF2-40B4-BE49-F238E27FC236}">
                    <a16:creationId xmlns:a16="http://schemas.microsoft.com/office/drawing/2014/main" id="{EA05F927-9ED1-42F4-BCA0-F71EF5811886}"/>
                  </a:ext>
                </a:extLst>
              </p:cNvPr>
              <p:cNvSpPr/>
              <p:nvPr/>
            </p:nvSpPr>
            <p:spPr>
              <a:xfrm>
                <a:off x="1813349" y="3560588"/>
                <a:ext cx="514001" cy="230832"/>
              </a:xfrm>
              <a:prstGeom prst="rect">
                <a:avLst/>
              </a:prstGeom>
              <a:solidFill>
                <a:schemeClr val="bg1"/>
              </a:solidFill>
            </p:spPr>
            <p:txBody>
              <a:bodyPr wrap="square" lIns="0" tIns="0" rIns="0" bIns="0">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Internet Gateway</a:t>
                </a:r>
              </a:p>
            </p:txBody>
          </p:sp>
          <p:pic>
            <p:nvPicPr>
              <p:cNvPr id="209" name="Graphic 208">
                <a:extLst>
                  <a:ext uri="{FF2B5EF4-FFF2-40B4-BE49-F238E27FC236}">
                    <a16:creationId xmlns:a16="http://schemas.microsoft.com/office/drawing/2014/main" id="{5F94578F-30D4-4C49-95AB-6F85EC82AF1D}"/>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tretch>
                <a:fillRect/>
              </a:stretch>
            </p:blipFill>
            <p:spPr>
              <a:xfrm>
                <a:off x="1820550" y="3068126"/>
                <a:ext cx="496952" cy="496952"/>
              </a:xfrm>
              <a:prstGeom prst="rect">
                <a:avLst/>
              </a:prstGeom>
            </p:spPr>
          </p:pic>
        </p:grpSp>
      </p:grpSp>
      <p:grpSp>
        <p:nvGrpSpPr>
          <p:cNvPr id="212" name="Group 211">
            <a:extLst>
              <a:ext uri="{FF2B5EF4-FFF2-40B4-BE49-F238E27FC236}">
                <a16:creationId xmlns:a16="http://schemas.microsoft.com/office/drawing/2014/main" id="{E41F1C7B-F774-41F5-8AD0-BE86686C489B}"/>
              </a:ext>
            </a:extLst>
          </p:cNvPr>
          <p:cNvGrpSpPr/>
          <p:nvPr/>
        </p:nvGrpSpPr>
        <p:grpSpPr>
          <a:xfrm>
            <a:off x="1687607" y="3912264"/>
            <a:ext cx="365760" cy="616248"/>
            <a:chOff x="1728688" y="2768972"/>
            <a:chExt cx="365760" cy="616248"/>
          </a:xfrm>
        </p:grpSpPr>
        <p:sp>
          <p:nvSpPr>
            <p:cNvPr id="213" name="Oval 212">
              <a:extLst>
                <a:ext uri="{FF2B5EF4-FFF2-40B4-BE49-F238E27FC236}">
                  <a16:creationId xmlns:a16="http://schemas.microsoft.com/office/drawing/2014/main" id="{C062BE83-C9EF-42C8-B7EB-FDEA96869E05}"/>
                </a:ext>
              </a:extLst>
            </p:cNvPr>
            <p:cNvSpPr/>
            <p:nvPr/>
          </p:nvSpPr>
          <p:spPr>
            <a:xfrm>
              <a:off x="1777237" y="2816266"/>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4" name="Graphic 213">
              <a:extLst>
                <a:ext uri="{FF2B5EF4-FFF2-40B4-BE49-F238E27FC236}">
                  <a16:creationId xmlns:a16="http://schemas.microsoft.com/office/drawing/2014/main" id="{0BB337BD-283C-4385-B4A7-72680BF4F496}"/>
                </a:ext>
              </a:extLst>
            </p:cNvPr>
            <p:cNvPicPr>
              <a:picLocks noChangeAspect="1"/>
            </p:cNvPicPr>
            <p:nvPr/>
          </p:nvPicPr>
          <p:blipFill>
            <a:blip r:embed="rId17" cstate="hqprint">
              <a:extLst>
                <a:ext uri="{28A0092B-C50C-407E-A947-70E740481C1C}">
                  <a14:useLocalDpi xmlns:a14="http://schemas.microsoft.com/office/drawing/2010/main" val="0"/>
                </a:ext>
                <a:ext uri="{96DAC541-7B7A-43D3-8B79-37D633B846F1}">
                  <asvg:svgBlip xmlns="" xmlns:asvg="http://schemas.microsoft.com/office/drawing/2016/SVG/main" r:embed="rId18"/>
                </a:ext>
              </a:extLst>
            </a:blip>
            <a:stretch>
              <a:fillRect/>
            </a:stretch>
          </p:blipFill>
          <p:spPr>
            <a:xfrm>
              <a:off x="1728688" y="2768972"/>
              <a:ext cx="365760" cy="365760"/>
            </a:xfrm>
            <a:prstGeom prst="rect">
              <a:avLst/>
            </a:prstGeom>
          </p:spPr>
        </p:pic>
        <p:sp>
          <p:nvSpPr>
            <p:cNvPr id="215" name="Rectangle 214">
              <a:extLst>
                <a:ext uri="{FF2B5EF4-FFF2-40B4-BE49-F238E27FC236}">
                  <a16:creationId xmlns:a16="http://schemas.microsoft.com/office/drawing/2014/main" id="{D7C47A83-FE9E-4320-91C3-5292BF027DA6}"/>
                </a:ext>
              </a:extLst>
            </p:cNvPr>
            <p:cNvSpPr/>
            <p:nvPr/>
          </p:nvSpPr>
          <p:spPr>
            <a:xfrm>
              <a:off x="1764909" y="3154388"/>
              <a:ext cx="304554" cy="230832"/>
            </a:xfrm>
            <a:prstGeom prst="rect">
              <a:avLst/>
            </a:prstGeom>
            <a:solidFill>
              <a:schemeClr val="bg1"/>
            </a:solidFill>
          </p:spPr>
          <p:txBody>
            <a:bodyPr wrap="square" lIns="0" tIns="0" rIns="0" bIns="0">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OCI DNS</a:t>
              </a:r>
            </a:p>
          </p:txBody>
        </p:sp>
      </p:grpSp>
      <p:cxnSp>
        <p:nvCxnSpPr>
          <p:cNvPr id="216" name="Straight Arrow Connector 215">
            <a:extLst>
              <a:ext uri="{FF2B5EF4-FFF2-40B4-BE49-F238E27FC236}">
                <a16:creationId xmlns:a16="http://schemas.microsoft.com/office/drawing/2014/main" id="{3FA566AF-6790-4E7E-ACD1-BD15CEABC090}"/>
              </a:ext>
            </a:extLst>
          </p:cNvPr>
          <p:cNvCxnSpPr>
            <a:cxnSpLocks/>
            <a:stCxn id="214" idx="3"/>
          </p:cNvCxnSpPr>
          <p:nvPr/>
        </p:nvCxnSpPr>
        <p:spPr bwMode="auto">
          <a:xfrm>
            <a:off x="2053367" y="4095144"/>
            <a:ext cx="225236" cy="0"/>
          </a:xfrm>
          <a:prstGeom prst="straightConnector1">
            <a:avLst/>
          </a:prstGeom>
          <a:solidFill>
            <a:srgbClr val="00B8FF"/>
          </a:solidFill>
          <a:ln w="6350" cap="flat" cmpd="sng" algn="ctr">
            <a:solidFill>
              <a:schemeClr val="tx2">
                <a:lumMod val="50000"/>
                <a:lumOff val="50000"/>
              </a:schemeClr>
            </a:solidFill>
            <a:prstDash val="solid"/>
            <a:round/>
            <a:headEnd type="none" w="sm" len="sm"/>
            <a:tailEnd type="triangl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17" name="Straight Arrow Connector 216">
            <a:extLst>
              <a:ext uri="{FF2B5EF4-FFF2-40B4-BE49-F238E27FC236}">
                <a16:creationId xmlns:a16="http://schemas.microsoft.com/office/drawing/2014/main" id="{1823ADCA-7BA3-4A77-AB71-6BBF55516FC6}"/>
              </a:ext>
            </a:extLst>
          </p:cNvPr>
          <p:cNvCxnSpPr>
            <a:cxnSpLocks/>
            <a:stCxn id="204" idx="3"/>
            <a:endCxn id="214" idx="1"/>
          </p:cNvCxnSpPr>
          <p:nvPr/>
        </p:nvCxnSpPr>
        <p:spPr bwMode="auto">
          <a:xfrm>
            <a:off x="1416043" y="4094926"/>
            <a:ext cx="271564" cy="218"/>
          </a:xfrm>
          <a:prstGeom prst="straightConnector1">
            <a:avLst/>
          </a:prstGeom>
          <a:solidFill>
            <a:srgbClr val="00B8FF"/>
          </a:solidFill>
          <a:ln w="6350" cap="flat" cmpd="sng" algn="ctr">
            <a:solidFill>
              <a:schemeClr val="tx2">
                <a:lumMod val="50000"/>
                <a:lumOff val="50000"/>
              </a:schemeClr>
            </a:solidFill>
            <a:prstDash val="solid"/>
            <a:round/>
            <a:headEnd type="none" w="sm" len="sm"/>
            <a:tailEnd type="triangl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18" name="Rectangle 217">
            <a:extLst>
              <a:ext uri="{FF2B5EF4-FFF2-40B4-BE49-F238E27FC236}">
                <a16:creationId xmlns:a16="http://schemas.microsoft.com/office/drawing/2014/main" id="{6EF7D8CD-3CE5-4E7C-BD0F-40681CED1B4B}"/>
              </a:ext>
            </a:extLst>
          </p:cNvPr>
          <p:cNvSpPr/>
          <p:nvPr/>
        </p:nvSpPr>
        <p:spPr>
          <a:xfrm>
            <a:off x="1395214" y="3975833"/>
            <a:ext cx="302722" cy="85722"/>
          </a:xfrm>
          <a:prstGeom prst="rect">
            <a:avLst/>
          </a:prstGeom>
        </p:spPr>
        <p:txBody>
          <a:bodyPr wrap="square" lIns="0" tIns="0" rIns="0" bIns="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600" i="0" u="none" strike="noStrike" kern="1200" cap="none" spc="0" normalizeH="0" baseline="0" noProof="0" dirty="0">
                <a:ln>
                  <a:noFill/>
                </a:ln>
                <a:solidFill>
                  <a:schemeClr val="tx2">
                    <a:lumMod val="50000"/>
                    <a:lumOff val="50000"/>
                  </a:schemeClr>
                </a:solidFill>
                <a:effectLst/>
                <a:uLnTx/>
                <a:uFillTx/>
                <a:latin typeface="Oracle Sans" panose="020B0503020204020204" pitchFamily="34" charset="0"/>
                <a:ea typeface="Arial" charset="0"/>
                <a:cs typeface="Oracle Sans" panose="020B0503020204020204" pitchFamily="34" charset="0"/>
              </a:rPr>
              <a:t>HTTPS</a:t>
            </a:r>
          </a:p>
        </p:txBody>
      </p:sp>
      <p:cxnSp>
        <p:nvCxnSpPr>
          <p:cNvPr id="219" name="Connector: Elbow 218">
            <a:extLst>
              <a:ext uri="{FF2B5EF4-FFF2-40B4-BE49-F238E27FC236}">
                <a16:creationId xmlns:a16="http://schemas.microsoft.com/office/drawing/2014/main" id="{36F8E136-C749-4E71-B3FB-B99BFCCA67DC}"/>
              </a:ext>
            </a:extLst>
          </p:cNvPr>
          <p:cNvCxnSpPr>
            <a:cxnSpLocks/>
            <a:stCxn id="209" idx="3"/>
            <a:endCxn id="100" idx="1"/>
          </p:cNvCxnSpPr>
          <p:nvPr/>
        </p:nvCxnSpPr>
        <p:spPr>
          <a:xfrm flipV="1">
            <a:off x="2681875" y="1970000"/>
            <a:ext cx="2454746" cy="2082781"/>
          </a:xfrm>
          <a:prstGeom prst="bentConnector3">
            <a:avLst>
              <a:gd name="adj1" fmla="val 14763"/>
            </a:avLst>
          </a:prstGeom>
          <a:ln>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20" name="Group 219">
            <a:extLst>
              <a:ext uri="{FF2B5EF4-FFF2-40B4-BE49-F238E27FC236}">
                <a16:creationId xmlns:a16="http://schemas.microsoft.com/office/drawing/2014/main" id="{9CB32A9B-BD0A-4141-A302-664B4FAF69AD}"/>
              </a:ext>
            </a:extLst>
          </p:cNvPr>
          <p:cNvGrpSpPr/>
          <p:nvPr/>
        </p:nvGrpSpPr>
        <p:grpSpPr>
          <a:xfrm>
            <a:off x="1870487" y="1357671"/>
            <a:ext cx="6717692" cy="2698433"/>
            <a:chOff x="1870487" y="1357671"/>
            <a:chExt cx="6717692" cy="2698433"/>
          </a:xfrm>
        </p:grpSpPr>
        <p:cxnSp>
          <p:nvCxnSpPr>
            <p:cNvPr id="221" name="Connector: Elbow 220">
              <a:extLst>
                <a:ext uri="{FF2B5EF4-FFF2-40B4-BE49-F238E27FC236}">
                  <a16:creationId xmlns:a16="http://schemas.microsoft.com/office/drawing/2014/main" id="{5C713224-C7B1-4C48-B5F0-C28A9DFA2B91}"/>
                </a:ext>
              </a:extLst>
            </p:cNvPr>
            <p:cNvCxnSpPr>
              <a:cxnSpLocks/>
              <a:stCxn id="214" idx="0"/>
              <a:endCxn id="250" idx="1"/>
            </p:cNvCxnSpPr>
            <p:nvPr/>
          </p:nvCxnSpPr>
          <p:spPr>
            <a:xfrm rot="16200000" flipH="1">
              <a:off x="5157413" y="625338"/>
              <a:ext cx="143840" cy="6717692"/>
            </a:xfrm>
            <a:prstGeom prst="bentConnector4">
              <a:avLst>
                <a:gd name="adj1" fmla="val -1662046"/>
                <a:gd name="adj2" fmla="val 96522"/>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7F41DDD2-5504-4C15-A4A1-A1CA9100A389}"/>
                </a:ext>
              </a:extLst>
            </p:cNvPr>
            <p:cNvSpPr/>
            <p:nvPr/>
          </p:nvSpPr>
          <p:spPr>
            <a:xfrm>
              <a:off x="5786155" y="1357671"/>
              <a:ext cx="1922661" cy="124650"/>
            </a:xfrm>
            <a:prstGeom prst="rect">
              <a:avLst/>
            </a:prstGeom>
          </p:spPr>
          <p:txBody>
            <a:bodyPr wrap="square" lIns="0" tIns="0" rIns="0" bIns="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i="0" u="none" strike="noStrike" kern="1200" cap="none" spc="0" normalizeH="0" baseline="0" noProof="0" dirty="0">
                  <a:ln>
                    <a:noFill/>
                  </a:ln>
                  <a:solidFill>
                    <a:schemeClr val="accent2">
                      <a:lumMod val="50000"/>
                    </a:schemeClr>
                  </a:solidFill>
                  <a:effectLst/>
                  <a:uLnTx/>
                  <a:uFillTx/>
                  <a:latin typeface="Oracle Sans" panose="020B0503020204020204" pitchFamily="34" charset="0"/>
                  <a:ea typeface="Arial" charset="0"/>
                  <a:cs typeface="Oracle Sans" panose="020B0503020204020204" pitchFamily="34" charset="0"/>
                </a:rPr>
                <a:t>Cross-Region Disaster Recovery</a:t>
              </a:r>
            </a:p>
          </p:txBody>
        </p:sp>
      </p:grpSp>
      <p:grpSp>
        <p:nvGrpSpPr>
          <p:cNvPr id="223" name="Group 222">
            <a:extLst>
              <a:ext uri="{FF2B5EF4-FFF2-40B4-BE49-F238E27FC236}">
                <a16:creationId xmlns:a16="http://schemas.microsoft.com/office/drawing/2014/main" id="{848EB171-FCB4-41A1-9187-79027E597186}"/>
              </a:ext>
            </a:extLst>
          </p:cNvPr>
          <p:cNvGrpSpPr/>
          <p:nvPr/>
        </p:nvGrpSpPr>
        <p:grpSpPr>
          <a:xfrm>
            <a:off x="8580978" y="1632078"/>
            <a:ext cx="3319800" cy="4663440"/>
            <a:chOff x="8580978" y="1632078"/>
            <a:chExt cx="3319800" cy="4663440"/>
          </a:xfrm>
        </p:grpSpPr>
        <p:grpSp>
          <p:nvGrpSpPr>
            <p:cNvPr id="224" name="Group 223">
              <a:extLst>
                <a:ext uri="{FF2B5EF4-FFF2-40B4-BE49-F238E27FC236}">
                  <a16:creationId xmlns:a16="http://schemas.microsoft.com/office/drawing/2014/main" id="{0BF49980-8C16-4B41-A850-5B1115680E7B}"/>
                </a:ext>
              </a:extLst>
            </p:cNvPr>
            <p:cNvGrpSpPr/>
            <p:nvPr/>
          </p:nvGrpSpPr>
          <p:grpSpPr>
            <a:xfrm>
              <a:off x="11151101" y="1748061"/>
              <a:ext cx="625782" cy="713774"/>
              <a:chOff x="7958393" y="541812"/>
              <a:chExt cx="625782" cy="713774"/>
            </a:xfrm>
          </p:grpSpPr>
          <p:pic>
            <p:nvPicPr>
              <p:cNvPr id="261" name="Graphic 260">
                <a:extLst>
                  <a:ext uri="{FF2B5EF4-FFF2-40B4-BE49-F238E27FC236}">
                    <a16:creationId xmlns:a16="http://schemas.microsoft.com/office/drawing/2014/main" id="{E6E154CC-00C6-4309-9F2E-7E1B89EC01F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028508" y="541812"/>
                <a:ext cx="496952" cy="496952"/>
              </a:xfrm>
              <a:prstGeom prst="rect">
                <a:avLst/>
              </a:prstGeom>
            </p:spPr>
          </p:pic>
          <p:sp>
            <p:nvSpPr>
              <p:cNvPr id="262" name="Rectangle 261">
                <a:extLst>
                  <a:ext uri="{FF2B5EF4-FFF2-40B4-BE49-F238E27FC236}">
                    <a16:creationId xmlns:a16="http://schemas.microsoft.com/office/drawing/2014/main" id="{EC5C802C-EBE9-4E74-9D03-CAAD60538CFB}"/>
                  </a:ext>
                </a:extLst>
              </p:cNvPr>
              <p:cNvSpPr/>
              <p:nvPr/>
            </p:nvSpPr>
            <p:spPr>
              <a:xfrm>
                <a:off x="7958393" y="938704"/>
                <a:ext cx="625782" cy="316882"/>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12D2A"/>
                    </a:solidFill>
                    <a:effectLst/>
                    <a:uLnTx/>
                    <a:uFillTx/>
                    <a:latin typeface="Oracle Sans" panose="020B0503020204020204" pitchFamily="34" charset="0"/>
                    <a:ea typeface="Arial" charset="0"/>
                    <a:cs typeface="Oracle Sans" panose="020B0503020204020204" pitchFamily="34" charset="0"/>
                  </a:rPr>
                  <a:t>Load</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12D2A"/>
                    </a:solidFill>
                    <a:effectLst/>
                    <a:uLnTx/>
                    <a:uFillTx/>
                    <a:latin typeface="Oracle Sans" panose="020B0503020204020204" pitchFamily="34" charset="0"/>
                    <a:ea typeface="Arial" charset="0"/>
                    <a:cs typeface="Oracle Sans" panose="020B0503020204020204" pitchFamily="34" charset="0"/>
                  </a:rPr>
                  <a:t>Balancer</a:t>
                </a:r>
              </a:p>
            </p:txBody>
          </p:sp>
        </p:grpSp>
        <p:sp>
          <p:nvSpPr>
            <p:cNvPr id="225" name="Rectangle 224">
              <a:extLst>
                <a:ext uri="{FF2B5EF4-FFF2-40B4-BE49-F238E27FC236}">
                  <a16:creationId xmlns:a16="http://schemas.microsoft.com/office/drawing/2014/main" id="{4E5DE35A-1987-4B6C-87E8-57E0312C01C1}"/>
                </a:ext>
              </a:extLst>
            </p:cNvPr>
            <p:cNvSpPr/>
            <p:nvPr/>
          </p:nvSpPr>
          <p:spPr>
            <a:xfrm>
              <a:off x="9240522" y="1704241"/>
              <a:ext cx="1897122" cy="4526837"/>
            </a:xfrm>
            <a:prstGeom prst="rect">
              <a:avLst/>
            </a:prstGeom>
            <a:no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rPr>
                <a:t>OCI Region</a:t>
              </a:r>
              <a:r>
                <a:rPr kumimoji="0" lang="en-US" sz="1100"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rPr>
                <a:t> (Secondary)</a:t>
              </a:r>
            </a:p>
          </p:txBody>
        </p:sp>
        <p:cxnSp>
          <p:nvCxnSpPr>
            <p:cNvPr id="226" name="Straight Connector 225">
              <a:extLst>
                <a:ext uri="{FF2B5EF4-FFF2-40B4-BE49-F238E27FC236}">
                  <a16:creationId xmlns:a16="http://schemas.microsoft.com/office/drawing/2014/main" id="{C35847D8-B2F6-41A4-B462-3B62F106548F}"/>
                </a:ext>
              </a:extLst>
            </p:cNvPr>
            <p:cNvCxnSpPr>
              <a:cxnSpLocks/>
            </p:cNvCxnSpPr>
            <p:nvPr/>
          </p:nvCxnSpPr>
          <p:spPr>
            <a:xfrm>
              <a:off x="9501948" y="2300362"/>
              <a:ext cx="12801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E41276F-7502-4200-8617-6520F7B9E7E9}"/>
                </a:ext>
              </a:extLst>
            </p:cNvPr>
            <p:cNvCxnSpPr>
              <a:cxnSpLocks/>
            </p:cNvCxnSpPr>
            <p:nvPr/>
          </p:nvCxnSpPr>
          <p:spPr>
            <a:xfrm>
              <a:off x="9501948" y="2300362"/>
              <a:ext cx="0" cy="3657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AB03E76E-6DD1-474A-8BE5-88481342223D}"/>
                </a:ext>
              </a:extLst>
            </p:cNvPr>
            <p:cNvCxnSpPr>
              <a:cxnSpLocks/>
            </p:cNvCxnSpPr>
            <p:nvPr/>
          </p:nvCxnSpPr>
          <p:spPr>
            <a:xfrm>
              <a:off x="9501947" y="5957962"/>
              <a:ext cx="12801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3E574375-A8D3-4B6D-9810-784219C43982}"/>
                </a:ext>
              </a:extLst>
            </p:cNvPr>
            <p:cNvSpPr txBox="1"/>
            <p:nvPr/>
          </p:nvSpPr>
          <p:spPr>
            <a:xfrm>
              <a:off x="9501947" y="2323336"/>
              <a:ext cx="1166345" cy="138499"/>
            </a:xfrm>
            <a:prstGeom prst="rect">
              <a:avLst/>
            </a:prstGeom>
            <a:noFill/>
          </p:spPr>
          <p:txBody>
            <a:bodyPr wrap="none" lIns="9144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rPr>
                <a:t>Availability Domain 1</a:t>
              </a:r>
            </a:p>
          </p:txBody>
        </p:sp>
        <p:grpSp>
          <p:nvGrpSpPr>
            <p:cNvPr id="230" name="Group 229">
              <a:extLst>
                <a:ext uri="{FF2B5EF4-FFF2-40B4-BE49-F238E27FC236}">
                  <a16:creationId xmlns:a16="http://schemas.microsoft.com/office/drawing/2014/main" id="{FA358A40-378E-4D16-A6A6-F14035D2678D}"/>
                </a:ext>
              </a:extLst>
            </p:cNvPr>
            <p:cNvGrpSpPr/>
            <p:nvPr/>
          </p:nvGrpSpPr>
          <p:grpSpPr>
            <a:xfrm>
              <a:off x="9690788" y="2725158"/>
              <a:ext cx="954850" cy="1371600"/>
              <a:chOff x="9282755" y="2743200"/>
              <a:chExt cx="954850" cy="1371600"/>
            </a:xfrm>
          </p:grpSpPr>
          <p:cxnSp>
            <p:nvCxnSpPr>
              <p:cNvPr id="257" name="Straight Connector 256">
                <a:extLst>
                  <a:ext uri="{FF2B5EF4-FFF2-40B4-BE49-F238E27FC236}">
                    <a16:creationId xmlns:a16="http://schemas.microsoft.com/office/drawing/2014/main" id="{F42D55CB-3ED7-4805-8107-54DCF2BFA5FA}"/>
                  </a:ext>
                </a:extLst>
              </p:cNvPr>
              <p:cNvCxnSpPr>
                <a:cxnSpLocks/>
              </p:cNvCxnSpPr>
              <p:nvPr/>
            </p:nvCxnSpPr>
            <p:spPr>
              <a:xfrm>
                <a:off x="9282755" y="2743200"/>
                <a:ext cx="954850"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4F5C5C1-777F-46E0-A5ED-D1FBBCD1813B}"/>
                  </a:ext>
                </a:extLst>
              </p:cNvPr>
              <p:cNvCxnSpPr>
                <a:cxnSpLocks/>
              </p:cNvCxnSpPr>
              <p:nvPr/>
            </p:nvCxnSpPr>
            <p:spPr>
              <a:xfrm>
                <a:off x="9282755" y="2743200"/>
                <a:ext cx="0" cy="137160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59" name="TextBox 258">
                <a:extLst>
                  <a:ext uri="{FF2B5EF4-FFF2-40B4-BE49-F238E27FC236}">
                    <a16:creationId xmlns:a16="http://schemas.microsoft.com/office/drawing/2014/main" id="{76CB257E-4769-4EB6-BE8B-22F7A507E665}"/>
                  </a:ext>
                </a:extLst>
              </p:cNvPr>
              <p:cNvSpPr txBox="1"/>
              <p:nvPr/>
            </p:nvSpPr>
            <p:spPr>
              <a:xfrm>
                <a:off x="9282755" y="2787014"/>
                <a:ext cx="566822" cy="138499"/>
              </a:xfrm>
              <a:prstGeom prst="rect">
                <a:avLst/>
              </a:prstGeom>
              <a:noFill/>
            </p:spPr>
            <p:txBody>
              <a:bodyPr wrap="none" lIns="9144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rPr>
                  <a:t>Subnet A</a:t>
                </a:r>
              </a:p>
            </p:txBody>
          </p:sp>
          <p:cxnSp>
            <p:nvCxnSpPr>
              <p:cNvPr id="260" name="Straight Connector 259">
                <a:extLst>
                  <a:ext uri="{FF2B5EF4-FFF2-40B4-BE49-F238E27FC236}">
                    <a16:creationId xmlns:a16="http://schemas.microsoft.com/office/drawing/2014/main" id="{1C1E64CB-199F-466B-8A4D-3F5773454AE2}"/>
                  </a:ext>
                </a:extLst>
              </p:cNvPr>
              <p:cNvCxnSpPr>
                <a:cxnSpLocks/>
              </p:cNvCxnSpPr>
              <p:nvPr/>
            </p:nvCxnSpPr>
            <p:spPr>
              <a:xfrm>
                <a:off x="9282755" y="4110971"/>
                <a:ext cx="954850"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31" name="Rectangle 230">
              <a:extLst>
                <a:ext uri="{FF2B5EF4-FFF2-40B4-BE49-F238E27FC236}">
                  <a16:creationId xmlns:a16="http://schemas.microsoft.com/office/drawing/2014/main" id="{D5DBB570-8B9F-4104-9F7E-51824642090A}"/>
                </a:ext>
              </a:extLst>
            </p:cNvPr>
            <p:cNvSpPr/>
            <p:nvPr/>
          </p:nvSpPr>
          <p:spPr>
            <a:xfrm>
              <a:off x="9863430" y="3543662"/>
              <a:ext cx="1048864" cy="203133"/>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12D2A"/>
                  </a:solidFill>
                  <a:effectLst/>
                  <a:uLnTx/>
                  <a:uFillTx/>
                  <a:latin typeface="Oracle Sans" panose="020B0503020204020204" pitchFamily="34" charset="0"/>
                  <a:ea typeface="Arial" charset="0"/>
                  <a:cs typeface="Oracle Sans" panose="020B0503020204020204" pitchFamily="34" charset="0"/>
                </a:rPr>
                <a:t>OCI IAM</a:t>
              </a:r>
            </a:p>
          </p:txBody>
        </p:sp>
        <p:pic>
          <p:nvPicPr>
            <p:cNvPr id="232" name="Graphic 231">
              <a:extLst>
                <a:ext uri="{FF2B5EF4-FFF2-40B4-BE49-F238E27FC236}">
                  <a16:creationId xmlns:a16="http://schemas.microsoft.com/office/drawing/2014/main" id="{83358626-7983-4DED-A57F-5E4A726A4D80}"/>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10142317" y="3068126"/>
              <a:ext cx="496952" cy="496952"/>
            </a:xfrm>
            <a:prstGeom prst="rect">
              <a:avLst/>
            </a:prstGeom>
          </p:spPr>
        </p:pic>
        <p:cxnSp>
          <p:nvCxnSpPr>
            <p:cNvPr id="233" name="Straight Arrow Connector 232">
              <a:extLst>
                <a:ext uri="{FF2B5EF4-FFF2-40B4-BE49-F238E27FC236}">
                  <a16:creationId xmlns:a16="http://schemas.microsoft.com/office/drawing/2014/main" id="{22BD231B-EC35-47E4-972F-2321A91BEB45}"/>
                </a:ext>
              </a:extLst>
            </p:cNvPr>
            <p:cNvCxnSpPr>
              <a:cxnSpLocks/>
            </p:cNvCxnSpPr>
            <p:nvPr/>
          </p:nvCxnSpPr>
          <p:spPr bwMode="auto">
            <a:xfrm>
              <a:off x="10402085" y="3846084"/>
              <a:ext cx="1921" cy="674913"/>
            </a:xfrm>
            <a:prstGeom prst="straightConnector1">
              <a:avLst/>
            </a:prstGeom>
            <a:solidFill>
              <a:srgbClr val="00B8FF"/>
            </a:solidFill>
            <a:ln w="12700" cap="flat" cmpd="sng" algn="ctr">
              <a:solidFill>
                <a:schemeClr val="tx2">
                  <a:lumMod val="50000"/>
                  <a:lumOff val="50000"/>
                </a:schemeClr>
              </a:solidFill>
              <a:prstDash val="solid"/>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234" name="Group 233">
              <a:extLst>
                <a:ext uri="{FF2B5EF4-FFF2-40B4-BE49-F238E27FC236}">
                  <a16:creationId xmlns:a16="http://schemas.microsoft.com/office/drawing/2014/main" id="{D0372DE2-DB8E-4A89-8044-717A00E8050D}"/>
                </a:ext>
              </a:extLst>
            </p:cNvPr>
            <p:cNvGrpSpPr/>
            <p:nvPr/>
          </p:nvGrpSpPr>
          <p:grpSpPr>
            <a:xfrm>
              <a:off x="9690789" y="4247006"/>
              <a:ext cx="954850" cy="1371600"/>
              <a:chOff x="9282755" y="2743200"/>
              <a:chExt cx="954850" cy="1371600"/>
            </a:xfrm>
          </p:grpSpPr>
          <p:cxnSp>
            <p:nvCxnSpPr>
              <p:cNvPr id="253" name="Straight Connector 252">
                <a:extLst>
                  <a:ext uri="{FF2B5EF4-FFF2-40B4-BE49-F238E27FC236}">
                    <a16:creationId xmlns:a16="http://schemas.microsoft.com/office/drawing/2014/main" id="{1828A5DF-5226-47CC-9302-313F2A2BE86E}"/>
                  </a:ext>
                </a:extLst>
              </p:cNvPr>
              <p:cNvCxnSpPr>
                <a:cxnSpLocks/>
              </p:cNvCxnSpPr>
              <p:nvPr/>
            </p:nvCxnSpPr>
            <p:spPr>
              <a:xfrm>
                <a:off x="9282755" y="2743200"/>
                <a:ext cx="954850"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2DEB4D7-681B-47DB-AF01-C633D316C4C8}"/>
                  </a:ext>
                </a:extLst>
              </p:cNvPr>
              <p:cNvCxnSpPr>
                <a:cxnSpLocks/>
              </p:cNvCxnSpPr>
              <p:nvPr/>
            </p:nvCxnSpPr>
            <p:spPr>
              <a:xfrm>
                <a:off x="9282755" y="2743200"/>
                <a:ext cx="0" cy="137160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55" name="TextBox 254">
                <a:extLst>
                  <a:ext uri="{FF2B5EF4-FFF2-40B4-BE49-F238E27FC236}">
                    <a16:creationId xmlns:a16="http://schemas.microsoft.com/office/drawing/2014/main" id="{84C65F77-303A-4B03-BA09-3B73A84F8E36}"/>
                  </a:ext>
                </a:extLst>
              </p:cNvPr>
              <p:cNvSpPr txBox="1"/>
              <p:nvPr/>
            </p:nvSpPr>
            <p:spPr>
              <a:xfrm>
                <a:off x="9282755" y="2787014"/>
                <a:ext cx="566822" cy="138499"/>
              </a:xfrm>
              <a:prstGeom prst="rect">
                <a:avLst/>
              </a:prstGeom>
              <a:noFill/>
            </p:spPr>
            <p:txBody>
              <a:bodyPr wrap="none" lIns="9144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rPr>
                  <a:t>Subnet B</a:t>
                </a:r>
              </a:p>
            </p:txBody>
          </p:sp>
          <p:cxnSp>
            <p:nvCxnSpPr>
              <p:cNvPr id="256" name="Straight Connector 255">
                <a:extLst>
                  <a:ext uri="{FF2B5EF4-FFF2-40B4-BE49-F238E27FC236}">
                    <a16:creationId xmlns:a16="http://schemas.microsoft.com/office/drawing/2014/main" id="{F75A31C7-427B-4A0C-B706-5DC723ED7DF4}"/>
                  </a:ext>
                </a:extLst>
              </p:cNvPr>
              <p:cNvCxnSpPr>
                <a:cxnSpLocks/>
              </p:cNvCxnSpPr>
              <p:nvPr/>
            </p:nvCxnSpPr>
            <p:spPr>
              <a:xfrm>
                <a:off x="9282755" y="4110971"/>
                <a:ext cx="954850"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35" name="Rectangle 234">
              <a:extLst>
                <a:ext uri="{FF2B5EF4-FFF2-40B4-BE49-F238E27FC236}">
                  <a16:creationId xmlns:a16="http://schemas.microsoft.com/office/drawing/2014/main" id="{4ABAC3AF-DF63-44F6-A577-5E162D307C76}"/>
                </a:ext>
              </a:extLst>
            </p:cNvPr>
            <p:cNvSpPr/>
            <p:nvPr/>
          </p:nvSpPr>
          <p:spPr>
            <a:xfrm>
              <a:off x="9999114" y="5134062"/>
              <a:ext cx="805942" cy="203133"/>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12D2A"/>
                  </a:solidFill>
                  <a:effectLst/>
                  <a:uLnTx/>
                  <a:uFillTx/>
                  <a:latin typeface="Oracle Sans" panose="020B0503020204020204" pitchFamily="34" charset="0"/>
                  <a:ea typeface="Arial" charset="0"/>
                  <a:cs typeface="Oracle Sans" panose="020B0503020204020204" pitchFamily="34" charset="0"/>
                </a:rPr>
                <a:t>Exadata</a:t>
              </a:r>
            </a:p>
          </p:txBody>
        </p:sp>
        <p:pic>
          <p:nvPicPr>
            <p:cNvPr id="236" name="Graphic 235">
              <a:extLst>
                <a:ext uri="{FF2B5EF4-FFF2-40B4-BE49-F238E27FC236}">
                  <a16:creationId xmlns:a16="http://schemas.microsoft.com/office/drawing/2014/main" id="{F03277CE-1307-4475-BEFB-53AECB7438F3}"/>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10153609" y="4673104"/>
              <a:ext cx="496952" cy="496952"/>
            </a:xfrm>
            <a:prstGeom prst="rect">
              <a:avLst/>
            </a:prstGeom>
          </p:spPr>
        </p:pic>
        <p:sp>
          <p:nvSpPr>
            <p:cNvPr id="237" name="Rectangle 236">
              <a:extLst>
                <a:ext uri="{FF2B5EF4-FFF2-40B4-BE49-F238E27FC236}">
                  <a16:creationId xmlns:a16="http://schemas.microsoft.com/office/drawing/2014/main" id="{1AA62758-2542-442C-ADBB-AD45F5111A52}"/>
                </a:ext>
              </a:extLst>
            </p:cNvPr>
            <p:cNvSpPr/>
            <p:nvPr/>
          </p:nvSpPr>
          <p:spPr>
            <a:xfrm>
              <a:off x="8845346" y="2639719"/>
              <a:ext cx="2193306" cy="3152404"/>
            </a:xfrm>
            <a:prstGeom prst="rect">
              <a:avLst/>
            </a:prstGeom>
            <a:noFill/>
            <a:ln w="19050" cmpd="sng">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panose="020B0503020204020204" pitchFamily="34" charset="0"/>
                <a:ea typeface="+mn-ea"/>
                <a:cs typeface="Oracle Sans" panose="020B0503020204020204" pitchFamily="34" charset="0"/>
              </a:endParaRPr>
            </a:p>
          </p:txBody>
        </p:sp>
        <p:sp>
          <p:nvSpPr>
            <p:cNvPr id="238" name="Rectangle 237">
              <a:extLst>
                <a:ext uri="{FF2B5EF4-FFF2-40B4-BE49-F238E27FC236}">
                  <a16:creationId xmlns:a16="http://schemas.microsoft.com/office/drawing/2014/main" id="{97480EEB-C7D4-487F-BD4F-EAB39ABF3B3B}"/>
                </a:ext>
              </a:extLst>
            </p:cNvPr>
            <p:cNvSpPr/>
            <p:nvPr/>
          </p:nvSpPr>
          <p:spPr>
            <a:xfrm>
              <a:off x="11108455" y="1632078"/>
              <a:ext cx="792323" cy="4663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Oracle Sans Tab"/>
                <a:ea typeface="+mn-ea"/>
                <a:cs typeface="+mn-cs"/>
              </a:endParaRPr>
            </a:p>
          </p:txBody>
        </p:sp>
        <p:sp>
          <p:nvSpPr>
            <p:cNvPr id="239" name="Rectangle 238">
              <a:extLst>
                <a:ext uri="{FF2B5EF4-FFF2-40B4-BE49-F238E27FC236}">
                  <a16:creationId xmlns:a16="http://schemas.microsoft.com/office/drawing/2014/main" id="{74FC5094-C574-4D1E-8DB2-56FD499D9794}"/>
                </a:ext>
              </a:extLst>
            </p:cNvPr>
            <p:cNvSpPr/>
            <p:nvPr/>
          </p:nvSpPr>
          <p:spPr>
            <a:xfrm>
              <a:off x="10763458" y="2496126"/>
              <a:ext cx="444399" cy="3369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Tab"/>
                <a:ea typeface="+mn-ea"/>
                <a:cs typeface="+mn-cs"/>
              </a:endParaRPr>
            </a:p>
          </p:txBody>
        </p:sp>
        <p:grpSp>
          <p:nvGrpSpPr>
            <p:cNvPr id="240" name="Group 239">
              <a:extLst>
                <a:ext uri="{FF2B5EF4-FFF2-40B4-BE49-F238E27FC236}">
                  <a16:creationId xmlns:a16="http://schemas.microsoft.com/office/drawing/2014/main" id="{0EFBAED8-9E7D-418E-868E-7B6672644CF1}"/>
                </a:ext>
              </a:extLst>
            </p:cNvPr>
            <p:cNvGrpSpPr/>
            <p:nvPr/>
          </p:nvGrpSpPr>
          <p:grpSpPr>
            <a:xfrm>
              <a:off x="8580978" y="3807628"/>
              <a:ext cx="514001" cy="723294"/>
              <a:chOff x="2119776" y="3509107"/>
              <a:chExt cx="514001" cy="723294"/>
            </a:xfrm>
          </p:grpSpPr>
          <p:grpSp>
            <p:nvGrpSpPr>
              <p:cNvPr id="247" name="Group 246">
                <a:extLst>
                  <a:ext uri="{FF2B5EF4-FFF2-40B4-BE49-F238E27FC236}">
                    <a16:creationId xmlns:a16="http://schemas.microsoft.com/office/drawing/2014/main" id="{39F48D48-6AB8-46A5-9DAA-15D8C77F9CD3}"/>
                  </a:ext>
                </a:extLst>
              </p:cNvPr>
              <p:cNvGrpSpPr/>
              <p:nvPr/>
            </p:nvGrpSpPr>
            <p:grpSpPr>
              <a:xfrm>
                <a:off x="2257509" y="3581087"/>
                <a:ext cx="227752" cy="368597"/>
                <a:chOff x="2257509" y="3581087"/>
                <a:chExt cx="227752" cy="368597"/>
              </a:xfrm>
            </p:grpSpPr>
            <p:sp>
              <p:nvSpPr>
                <p:cNvPr id="251" name="Oval 250">
                  <a:extLst>
                    <a:ext uri="{FF2B5EF4-FFF2-40B4-BE49-F238E27FC236}">
                      <a16:creationId xmlns:a16="http://schemas.microsoft.com/office/drawing/2014/main" id="{8A8A5865-254B-4A95-909F-F2DA20497742}"/>
                    </a:ext>
                  </a:extLst>
                </p:cNvPr>
                <p:cNvSpPr/>
                <p:nvPr/>
              </p:nvSpPr>
              <p:spPr>
                <a:xfrm>
                  <a:off x="2278549" y="3757660"/>
                  <a:ext cx="192024" cy="192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235890C5-EFE9-4BBA-9CEB-ADCC914EF10E}"/>
                    </a:ext>
                  </a:extLst>
                </p:cNvPr>
                <p:cNvSpPr/>
                <p:nvPr/>
              </p:nvSpPr>
              <p:spPr>
                <a:xfrm>
                  <a:off x="2257509" y="3581087"/>
                  <a:ext cx="227752" cy="12019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8" name="Group 247">
                <a:extLst>
                  <a:ext uri="{FF2B5EF4-FFF2-40B4-BE49-F238E27FC236}">
                    <a16:creationId xmlns:a16="http://schemas.microsoft.com/office/drawing/2014/main" id="{E8DE1466-DB62-4275-ACDF-DEABBBDB5C0A}"/>
                  </a:ext>
                </a:extLst>
              </p:cNvPr>
              <p:cNvGrpSpPr/>
              <p:nvPr/>
            </p:nvGrpSpPr>
            <p:grpSpPr>
              <a:xfrm>
                <a:off x="2119776" y="3509107"/>
                <a:ext cx="514001" cy="723294"/>
                <a:chOff x="1813349" y="3068126"/>
                <a:chExt cx="514001" cy="723294"/>
              </a:xfrm>
            </p:grpSpPr>
            <p:sp>
              <p:nvSpPr>
                <p:cNvPr id="249" name="Rectangle 248">
                  <a:extLst>
                    <a:ext uri="{FF2B5EF4-FFF2-40B4-BE49-F238E27FC236}">
                      <a16:creationId xmlns:a16="http://schemas.microsoft.com/office/drawing/2014/main" id="{880CFAE6-16F0-4740-9DDE-5FDA05172964}"/>
                    </a:ext>
                  </a:extLst>
                </p:cNvPr>
                <p:cNvSpPr/>
                <p:nvPr/>
              </p:nvSpPr>
              <p:spPr>
                <a:xfrm>
                  <a:off x="1813349" y="3560588"/>
                  <a:ext cx="514001" cy="230832"/>
                </a:xfrm>
                <a:prstGeom prst="rect">
                  <a:avLst/>
                </a:prstGeom>
                <a:solidFill>
                  <a:schemeClr val="bg1"/>
                </a:solidFill>
              </p:spPr>
              <p:txBody>
                <a:bodyPr wrap="square" lIns="0" tIns="0" rIns="0" bIns="0">
                  <a:spAutoFit/>
                </a:bodyPr>
                <a:lstStyle/>
                <a:p>
                  <a:pPr algn="ctr">
                    <a:lnSpc>
                      <a:spcPts val="850"/>
                    </a:lnSpc>
                  </a:pPr>
                  <a:r>
                    <a:rPr lang="en-US" sz="800" b="1" dirty="0">
                      <a:solidFill>
                        <a:schemeClr val="tx2"/>
                      </a:solidFill>
                      <a:latin typeface="Oracle Sans" panose="020B0503020204020204" pitchFamily="34" charset="0"/>
                      <a:ea typeface="Arial" charset="0"/>
                      <a:cs typeface="Oracle Sans" panose="020B0503020204020204" pitchFamily="34" charset="0"/>
                    </a:rPr>
                    <a:t>Internet Gateway</a:t>
                  </a:r>
                </a:p>
              </p:txBody>
            </p:sp>
            <p:pic>
              <p:nvPicPr>
                <p:cNvPr id="250" name="Graphic 249">
                  <a:extLst>
                    <a:ext uri="{FF2B5EF4-FFF2-40B4-BE49-F238E27FC236}">
                      <a16:creationId xmlns:a16="http://schemas.microsoft.com/office/drawing/2014/main" id="{BBE87FF8-7750-485E-9ABC-660DA25AC9E6}"/>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tretch>
                  <a:fillRect/>
                </a:stretch>
              </p:blipFill>
              <p:spPr>
                <a:xfrm>
                  <a:off x="1820550" y="3068126"/>
                  <a:ext cx="496952" cy="496952"/>
                </a:xfrm>
                <a:prstGeom prst="rect">
                  <a:avLst/>
                </a:prstGeom>
              </p:spPr>
            </p:pic>
          </p:grpSp>
        </p:grpSp>
        <p:sp>
          <p:nvSpPr>
            <p:cNvPr id="241" name="Rectangle 240">
              <a:extLst>
                <a:ext uri="{FF2B5EF4-FFF2-40B4-BE49-F238E27FC236}">
                  <a16:creationId xmlns:a16="http://schemas.microsoft.com/office/drawing/2014/main" id="{F3C56951-DBEE-4561-B582-5DC5B2EF3BD6}"/>
                </a:ext>
              </a:extLst>
            </p:cNvPr>
            <p:cNvSpPr/>
            <p:nvPr/>
          </p:nvSpPr>
          <p:spPr>
            <a:xfrm>
              <a:off x="8605998" y="2386584"/>
              <a:ext cx="478695" cy="561429"/>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panose="020B0503020204020204" pitchFamily="34" charset="0"/>
                <a:ea typeface="+mn-ea"/>
                <a:cs typeface="Oracle Sans" panose="020B0503020204020204" pitchFamily="34" charset="0"/>
              </a:endParaRPr>
            </a:p>
          </p:txBody>
        </p:sp>
        <p:cxnSp>
          <p:nvCxnSpPr>
            <p:cNvPr id="242" name="Connector: Elbow 241">
              <a:extLst>
                <a:ext uri="{FF2B5EF4-FFF2-40B4-BE49-F238E27FC236}">
                  <a16:creationId xmlns:a16="http://schemas.microsoft.com/office/drawing/2014/main" id="{5AF8D8A7-0515-443D-BA32-228EC8BA3F01}"/>
                </a:ext>
              </a:extLst>
            </p:cNvPr>
            <p:cNvCxnSpPr>
              <a:cxnSpLocks/>
              <a:stCxn id="250" idx="3"/>
              <a:endCxn id="261" idx="1"/>
            </p:cNvCxnSpPr>
            <p:nvPr/>
          </p:nvCxnSpPr>
          <p:spPr>
            <a:xfrm flipV="1">
              <a:off x="9085131" y="1996537"/>
              <a:ext cx="2136085" cy="2059567"/>
            </a:xfrm>
            <a:prstGeom prst="bentConnector3">
              <a:avLst>
                <a:gd name="adj1" fmla="val 13994"/>
              </a:avLst>
            </a:prstGeom>
            <a:ln>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43" name="Group 242">
              <a:extLst>
                <a:ext uri="{FF2B5EF4-FFF2-40B4-BE49-F238E27FC236}">
                  <a16:creationId xmlns:a16="http://schemas.microsoft.com/office/drawing/2014/main" id="{C6EBB624-EF39-417C-8920-DEA47DA57A01}"/>
                </a:ext>
              </a:extLst>
            </p:cNvPr>
            <p:cNvGrpSpPr/>
            <p:nvPr/>
          </p:nvGrpSpPr>
          <p:grpSpPr>
            <a:xfrm>
              <a:off x="8607308" y="2377440"/>
              <a:ext cx="478695" cy="581590"/>
              <a:chOff x="9754274" y="5104116"/>
              <a:chExt cx="478695" cy="581590"/>
            </a:xfrm>
          </p:grpSpPr>
          <p:sp>
            <p:nvSpPr>
              <p:cNvPr id="244" name="Rectangle 243">
                <a:extLst>
                  <a:ext uri="{FF2B5EF4-FFF2-40B4-BE49-F238E27FC236}">
                    <a16:creationId xmlns:a16="http://schemas.microsoft.com/office/drawing/2014/main" id="{75656C42-AED5-4821-9E4C-FA1F32ADF0EC}"/>
                  </a:ext>
                </a:extLst>
              </p:cNvPr>
              <p:cNvSpPr/>
              <p:nvPr/>
            </p:nvSpPr>
            <p:spPr>
              <a:xfrm>
                <a:off x="9754274" y="5104116"/>
                <a:ext cx="478695" cy="561429"/>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panose="020B0503020204020204" pitchFamily="34" charset="0"/>
                  <a:ea typeface="+mn-ea"/>
                  <a:cs typeface="Oracle Sans" panose="020B0503020204020204" pitchFamily="34" charset="0"/>
                </a:endParaRPr>
              </a:p>
            </p:txBody>
          </p:sp>
          <p:sp>
            <p:nvSpPr>
              <p:cNvPr id="245" name="Rectangle 244">
                <a:extLst>
                  <a:ext uri="{FF2B5EF4-FFF2-40B4-BE49-F238E27FC236}">
                    <a16:creationId xmlns:a16="http://schemas.microsoft.com/office/drawing/2014/main" id="{04F3D0DE-16A4-4585-9269-1D743A9BCB2C}"/>
                  </a:ext>
                </a:extLst>
              </p:cNvPr>
              <p:cNvSpPr/>
              <p:nvPr/>
            </p:nvSpPr>
            <p:spPr>
              <a:xfrm>
                <a:off x="9788701" y="5570290"/>
                <a:ext cx="423984" cy="115416"/>
              </a:xfrm>
              <a:prstGeom prst="rect">
                <a:avLst/>
              </a:prstGeom>
              <a:solidFill>
                <a:schemeClr val="bg1"/>
              </a:solidFill>
            </p:spPr>
            <p:txBody>
              <a:bodyPr wrap="square" lIns="0" tIns="0" rIns="0" bIns="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12D2A"/>
                    </a:solidFill>
                    <a:effectLst/>
                    <a:uLnTx/>
                    <a:uFillTx/>
                    <a:latin typeface="Oracle Sans" panose="020B0503020204020204" pitchFamily="34" charset="0"/>
                    <a:ea typeface="Arial" charset="0"/>
                    <a:cs typeface="Oracle Sans" panose="020B0503020204020204" pitchFamily="34" charset="0"/>
                  </a:rPr>
                  <a:t>VCN</a:t>
                </a:r>
              </a:p>
            </p:txBody>
          </p:sp>
          <p:pic>
            <p:nvPicPr>
              <p:cNvPr id="246" name="Graphic 245">
                <a:extLst>
                  <a:ext uri="{FF2B5EF4-FFF2-40B4-BE49-F238E27FC236}">
                    <a16:creationId xmlns:a16="http://schemas.microsoft.com/office/drawing/2014/main" id="{652DF9E1-0FEF-4E4F-89CE-52989549C74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9777915" y="5131508"/>
                <a:ext cx="447195" cy="447195"/>
              </a:xfrm>
              <a:prstGeom prst="rect">
                <a:avLst/>
              </a:prstGeom>
            </p:spPr>
          </p:pic>
        </p:grpSp>
      </p:grpSp>
      <p:grpSp>
        <p:nvGrpSpPr>
          <p:cNvPr id="263" name="Group 262">
            <a:extLst>
              <a:ext uri="{FF2B5EF4-FFF2-40B4-BE49-F238E27FC236}">
                <a16:creationId xmlns:a16="http://schemas.microsoft.com/office/drawing/2014/main" id="{79F0F45F-0886-41B1-8AB6-6753F712BE9C}"/>
              </a:ext>
            </a:extLst>
          </p:cNvPr>
          <p:cNvGrpSpPr/>
          <p:nvPr/>
        </p:nvGrpSpPr>
        <p:grpSpPr>
          <a:xfrm>
            <a:off x="7016923" y="4977996"/>
            <a:ext cx="2917634" cy="405365"/>
            <a:chOff x="7016923" y="4977996"/>
            <a:chExt cx="2917634" cy="405365"/>
          </a:xfrm>
        </p:grpSpPr>
        <p:cxnSp>
          <p:nvCxnSpPr>
            <p:cNvPr id="264" name="Straight Arrow Connector 263">
              <a:extLst>
                <a:ext uri="{FF2B5EF4-FFF2-40B4-BE49-F238E27FC236}">
                  <a16:creationId xmlns:a16="http://schemas.microsoft.com/office/drawing/2014/main" id="{950F7AD1-24F4-4377-998E-6F62D6584A79}"/>
                </a:ext>
              </a:extLst>
            </p:cNvPr>
            <p:cNvCxnSpPr>
              <a:cxnSpLocks/>
            </p:cNvCxnSpPr>
            <p:nvPr/>
          </p:nvCxnSpPr>
          <p:spPr bwMode="auto">
            <a:xfrm>
              <a:off x="7016923" y="4977996"/>
              <a:ext cx="2917634" cy="0"/>
            </a:xfrm>
            <a:prstGeom prst="straightConnector1">
              <a:avLst/>
            </a:prstGeom>
            <a:solidFill>
              <a:srgbClr val="00B8FF"/>
            </a:solidFill>
            <a:ln w="12700" cap="flat" cmpd="sng" algn="ctr">
              <a:solidFill>
                <a:schemeClr val="accent2">
                  <a:lumMod val="50000"/>
                </a:schemeClr>
              </a:solidFill>
              <a:prstDash val="solid"/>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65" name="TextBox 264">
              <a:extLst>
                <a:ext uri="{FF2B5EF4-FFF2-40B4-BE49-F238E27FC236}">
                  <a16:creationId xmlns:a16="http://schemas.microsoft.com/office/drawing/2014/main" id="{D59ACA66-3BE8-4145-970F-95FC33824E34}"/>
                </a:ext>
              </a:extLst>
            </p:cNvPr>
            <p:cNvSpPr txBox="1"/>
            <p:nvPr/>
          </p:nvSpPr>
          <p:spPr>
            <a:xfrm>
              <a:off x="8187514" y="5009412"/>
              <a:ext cx="1006110" cy="373949"/>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2">
                      <a:lumMod val="50000"/>
                    </a:schemeClr>
                  </a:solidFill>
                  <a:effectLst/>
                  <a:uLnTx/>
                  <a:uFillTx/>
                  <a:latin typeface="Oracle Sans" panose="020B0503020204020204" pitchFamily="34" charset="0"/>
                  <a:ea typeface="+mn-ea"/>
                  <a:cs typeface="Oracle Sans" panose="020B0503020204020204" pitchFamily="34" charset="0"/>
                </a:rPr>
                <a:t>Automatic</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2">
                      <a:lumMod val="50000"/>
                    </a:schemeClr>
                  </a:solidFill>
                  <a:effectLst/>
                  <a:uLnTx/>
                  <a:uFillTx/>
                  <a:latin typeface="Oracle Sans" panose="020B0503020204020204" pitchFamily="34" charset="0"/>
                  <a:ea typeface="+mn-ea"/>
                  <a:cs typeface="Oracle Sans" panose="020B0503020204020204" pitchFamily="34" charset="0"/>
                </a:rPr>
                <a:t>Cross-Region</a:t>
              </a:r>
              <a:br>
                <a:rPr kumimoji="0" lang="en-US" sz="900" b="0" i="0" u="none" strike="noStrike" kern="1200" cap="none" spc="0" normalizeH="0" baseline="0" noProof="0" dirty="0">
                  <a:ln>
                    <a:noFill/>
                  </a:ln>
                  <a:solidFill>
                    <a:schemeClr val="accent2">
                      <a:lumMod val="50000"/>
                    </a:schemeClr>
                  </a:solidFill>
                  <a:effectLst/>
                  <a:uLnTx/>
                  <a:uFillTx/>
                  <a:latin typeface="Oracle Sans" panose="020B0503020204020204" pitchFamily="34" charset="0"/>
                  <a:ea typeface="+mn-ea"/>
                  <a:cs typeface="Oracle Sans" panose="020B0503020204020204" pitchFamily="34" charset="0"/>
                </a:rPr>
              </a:br>
              <a:r>
                <a:rPr kumimoji="0" lang="en-US" sz="900" b="0" i="0" u="none" strike="noStrike" kern="1200" cap="none" spc="0" normalizeH="0" baseline="0" noProof="0" dirty="0">
                  <a:ln>
                    <a:noFill/>
                  </a:ln>
                  <a:solidFill>
                    <a:schemeClr val="accent2">
                      <a:lumMod val="50000"/>
                    </a:schemeClr>
                  </a:solidFill>
                  <a:effectLst/>
                  <a:uLnTx/>
                  <a:uFillTx/>
                  <a:latin typeface="Oracle Sans" panose="020B0503020204020204" pitchFamily="34" charset="0"/>
                  <a:ea typeface="+mn-ea"/>
                  <a:cs typeface="Oracle Sans" panose="020B0503020204020204" pitchFamily="34" charset="0"/>
                </a:rPr>
                <a:t>Replication for DR</a:t>
              </a:r>
            </a:p>
          </p:txBody>
        </p:sp>
      </p:grpSp>
    </p:spTree>
    <p:extLst>
      <p:ext uri="{BB962C8B-B14F-4D97-AF65-F5344CB8AC3E}">
        <p14:creationId xmlns:p14="http://schemas.microsoft.com/office/powerpoint/2010/main" val="2236866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500"/>
                                        <p:tgtEl>
                                          <p:spTgt spid="2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3"/>
                                        </p:tgtEl>
                                        <p:attrNameLst>
                                          <p:attrName>style.visibility</p:attrName>
                                        </p:attrNameLst>
                                      </p:cBhvr>
                                      <p:to>
                                        <p:strVal val="visible"/>
                                      </p:to>
                                    </p:set>
                                    <p:animEffect transition="in" filter="fade">
                                      <p:cBhvr>
                                        <p:cTn id="11" dur="500"/>
                                        <p:tgtEl>
                                          <p:spTgt spid="26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0"/>
                                        </p:tgtEl>
                                        <p:attrNameLst>
                                          <p:attrName>style.visibility</p:attrName>
                                        </p:attrNameLst>
                                      </p:cBhvr>
                                      <p:to>
                                        <p:strVal val="visible"/>
                                      </p:to>
                                    </p:set>
                                    <p:animEffect transition="in" filter="fade">
                                      <p:cBhvr>
                                        <p:cTn id="16" dur="5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240DF591-FC0E-425D-BA86-734A08169466}"/>
              </a:ext>
            </a:extLst>
          </p:cNvPr>
          <p:cNvGrpSpPr/>
          <p:nvPr/>
        </p:nvGrpSpPr>
        <p:grpSpPr>
          <a:xfrm>
            <a:off x="4731541" y="2416923"/>
            <a:ext cx="2728917" cy="2114398"/>
            <a:chOff x="4731541" y="2416923"/>
            <a:chExt cx="2728917" cy="2114398"/>
          </a:xfrm>
        </p:grpSpPr>
        <p:sp>
          <p:nvSpPr>
            <p:cNvPr id="31" name="Rectangle 30">
              <a:extLst>
                <a:ext uri="{FF2B5EF4-FFF2-40B4-BE49-F238E27FC236}">
                  <a16:creationId xmlns:a16="http://schemas.microsoft.com/office/drawing/2014/main" id="{11673126-322E-46E6-BEB3-F0407F842E3B}"/>
                </a:ext>
              </a:extLst>
            </p:cNvPr>
            <p:cNvSpPr/>
            <p:nvPr/>
          </p:nvSpPr>
          <p:spPr>
            <a:xfrm>
              <a:off x="4731541" y="2416923"/>
              <a:ext cx="2728917" cy="2114398"/>
            </a:xfrm>
            <a:prstGeom prst="rect">
              <a:avLst/>
            </a:prstGeom>
            <a:solidFill>
              <a:schemeClr val="bg1"/>
            </a:solidFill>
            <a:ln w="19050" cmpd="sng">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solidFill>
                  <a:effectLst/>
                  <a:uLnTx/>
                  <a:uFillTx/>
                  <a:latin typeface="Oracle Sans" panose="020B0503020204020204" pitchFamily="34" charset="0"/>
                  <a:ea typeface="+mn-ea"/>
                  <a:cs typeface="Oracle Sans" panose="020B0503020204020204" pitchFamily="34" charset="0"/>
                </a:rPr>
                <a:t>Region 2</a:t>
              </a:r>
            </a:p>
          </p:txBody>
        </p:sp>
        <p:grpSp>
          <p:nvGrpSpPr>
            <p:cNvPr id="35" name="Group 34">
              <a:extLst>
                <a:ext uri="{FF2B5EF4-FFF2-40B4-BE49-F238E27FC236}">
                  <a16:creationId xmlns:a16="http://schemas.microsoft.com/office/drawing/2014/main" id="{1994A473-D1DC-43DF-BD15-85A2254B174A}"/>
                </a:ext>
              </a:extLst>
            </p:cNvPr>
            <p:cNvGrpSpPr/>
            <p:nvPr/>
          </p:nvGrpSpPr>
          <p:grpSpPr>
            <a:xfrm>
              <a:off x="5933507" y="3403167"/>
              <a:ext cx="1258649" cy="290675"/>
              <a:chOff x="4123248" y="1176853"/>
              <a:chExt cx="1258649" cy="290675"/>
            </a:xfrm>
          </p:grpSpPr>
          <p:sp>
            <p:nvSpPr>
              <p:cNvPr id="36" name="Rectangle 35">
                <a:extLst>
                  <a:ext uri="{FF2B5EF4-FFF2-40B4-BE49-F238E27FC236}">
                    <a16:creationId xmlns:a16="http://schemas.microsoft.com/office/drawing/2014/main" id="{98618040-A3BD-4E61-8624-60C7C2B7E4FF}"/>
                  </a:ext>
                </a:extLst>
              </p:cNvPr>
              <p:cNvSpPr/>
              <p:nvPr/>
            </p:nvSpPr>
            <p:spPr>
              <a:xfrm>
                <a:off x="4123248" y="1176853"/>
                <a:ext cx="1258649" cy="290675"/>
              </a:xfrm>
              <a:prstGeom prst="rect">
                <a:avLst/>
              </a:prstGeom>
              <a:no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12D2A"/>
                    </a:solidFill>
                    <a:effectLst/>
                    <a:uLnTx/>
                    <a:uFillTx/>
                    <a:latin typeface="Oracle Sans Semi Bold" panose="020B0603020204020204" pitchFamily="34" charset="0"/>
                    <a:cs typeface="Oracle Sans Semi Bold" panose="020B0603020204020204" pitchFamily="34" charset="0"/>
                  </a:rPr>
                  <a:t>Resource 1</a:t>
                </a:r>
              </a:p>
            </p:txBody>
          </p:sp>
          <p:pic>
            <p:nvPicPr>
              <p:cNvPr id="37" name="Graphic 36">
                <a:extLst>
                  <a:ext uri="{FF2B5EF4-FFF2-40B4-BE49-F238E27FC236}">
                    <a16:creationId xmlns:a16="http://schemas.microsoft.com/office/drawing/2014/main" id="{25ABE781-EBF2-4CAD-8587-763E56D3734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175500" y="1202195"/>
                <a:ext cx="239989" cy="239989"/>
              </a:xfrm>
              <a:prstGeom prst="rect">
                <a:avLst/>
              </a:prstGeom>
            </p:spPr>
          </p:pic>
        </p:grpSp>
        <p:grpSp>
          <p:nvGrpSpPr>
            <p:cNvPr id="38" name="Group 37">
              <a:extLst>
                <a:ext uri="{FF2B5EF4-FFF2-40B4-BE49-F238E27FC236}">
                  <a16:creationId xmlns:a16="http://schemas.microsoft.com/office/drawing/2014/main" id="{AAD6C4AF-97AA-4671-A8AF-D3917D76B0B2}"/>
                </a:ext>
              </a:extLst>
            </p:cNvPr>
            <p:cNvGrpSpPr/>
            <p:nvPr/>
          </p:nvGrpSpPr>
          <p:grpSpPr>
            <a:xfrm>
              <a:off x="5933507" y="3966971"/>
              <a:ext cx="1258649" cy="290675"/>
              <a:chOff x="4123248" y="1176853"/>
              <a:chExt cx="1258649" cy="290675"/>
            </a:xfrm>
          </p:grpSpPr>
          <p:sp>
            <p:nvSpPr>
              <p:cNvPr id="39" name="Rectangle 38">
                <a:extLst>
                  <a:ext uri="{FF2B5EF4-FFF2-40B4-BE49-F238E27FC236}">
                    <a16:creationId xmlns:a16="http://schemas.microsoft.com/office/drawing/2014/main" id="{F668AC83-663B-4B80-8D64-37C5F4B4D003}"/>
                  </a:ext>
                </a:extLst>
              </p:cNvPr>
              <p:cNvSpPr/>
              <p:nvPr/>
            </p:nvSpPr>
            <p:spPr>
              <a:xfrm>
                <a:off x="4123248" y="1176853"/>
                <a:ext cx="1258649" cy="290675"/>
              </a:xfrm>
              <a:prstGeom prst="rect">
                <a:avLst/>
              </a:prstGeom>
              <a:no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12D2A"/>
                    </a:solidFill>
                    <a:effectLst/>
                    <a:uLnTx/>
                    <a:uFillTx/>
                    <a:latin typeface="Oracle Sans Semi Bold" panose="020B0603020204020204" pitchFamily="34" charset="0"/>
                    <a:cs typeface="Oracle Sans Semi Bold" panose="020B0603020204020204" pitchFamily="34" charset="0"/>
                  </a:rPr>
                  <a:t>Resource 2</a:t>
                </a:r>
              </a:p>
            </p:txBody>
          </p:sp>
          <p:pic>
            <p:nvPicPr>
              <p:cNvPr id="40" name="Graphic 39">
                <a:extLst>
                  <a:ext uri="{FF2B5EF4-FFF2-40B4-BE49-F238E27FC236}">
                    <a16:creationId xmlns:a16="http://schemas.microsoft.com/office/drawing/2014/main" id="{D152058E-5D96-46A5-B292-571AC48654CC}"/>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175500" y="1202195"/>
                <a:ext cx="239989" cy="239989"/>
              </a:xfrm>
              <a:prstGeom prst="rect">
                <a:avLst/>
              </a:prstGeom>
            </p:spPr>
          </p:pic>
        </p:grpSp>
      </p:grpSp>
      <p:sp>
        <p:nvSpPr>
          <p:cNvPr id="8" name="Title 7">
            <a:extLst>
              <a:ext uri="{FF2B5EF4-FFF2-40B4-BE49-F238E27FC236}">
                <a16:creationId xmlns:a16="http://schemas.microsoft.com/office/drawing/2014/main" id="{D1553252-31F0-4F31-9DD7-DBFDEBDC1917}"/>
              </a:ext>
            </a:extLst>
          </p:cNvPr>
          <p:cNvSpPr>
            <a:spLocks noGrp="1"/>
          </p:cNvSpPr>
          <p:nvPr>
            <p:ph type="title"/>
          </p:nvPr>
        </p:nvSpPr>
        <p:spPr/>
        <p:txBody>
          <a:bodyPr/>
          <a:lstStyle/>
          <a:p>
            <a:r>
              <a:rPr lang="en-US" dirty="0"/>
              <a:t>OCI IAM Replication</a:t>
            </a:r>
          </a:p>
        </p:txBody>
      </p:sp>
      <p:sp>
        <p:nvSpPr>
          <p:cNvPr id="2" name="Footer Placeholder 1">
            <a:extLst>
              <a:ext uri="{FF2B5EF4-FFF2-40B4-BE49-F238E27FC236}">
                <a16:creationId xmlns:a16="http://schemas.microsoft.com/office/drawing/2014/main" id="{96CD3E85-4785-41A9-96B0-FE47D32A3BA5}"/>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3" name="Slide Number Placeholder 2">
            <a:extLst>
              <a:ext uri="{FF2B5EF4-FFF2-40B4-BE49-F238E27FC236}">
                <a16:creationId xmlns:a16="http://schemas.microsoft.com/office/drawing/2014/main" id="{BC3B32A2-C41A-4ABB-A7C0-E408D145D59A}"/>
              </a:ext>
            </a:extLst>
          </p:cNvPr>
          <p:cNvSpPr>
            <a:spLocks noGrp="1"/>
          </p:cNvSpPr>
          <p:nvPr>
            <p:ph type="sldNum" sz="quarter" idx="12"/>
          </p:nvPr>
        </p:nvSpPr>
        <p:spPr/>
        <p:txBody>
          <a:bodyPr/>
          <a:lstStyle/>
          <a:p>
            <a:fld id="{345D60D9-5372-5F40-9443-0F9AE5BDC3C8}" type="slidenum">
              <a:rPr lang="en-US" smtClean="0"/>
              <a:pPr/>
              <a:t>33</a:t>
            </a:fld>
            <a:endParaRPr lang="en-US" dirty="0"/>
          </a:p>
        </p:txBody>
      </p:sp>
      <p:sp>
        <p:nvSpPr>
          <p:cNvPr id="10" name="Rectangle 9">
            <a:extLst>
              <a:ext uri="{FF2B5EF4-FFF2-40B4-BE49-F238E27FC236}">
                <a16:creationId xmlns:a16="http://schemas.microsoft.com/office/drawing/2014/main" id="{5AA0BECD-EC24-481C-9DBE-3F07EFAE7C5F}"/>
              </a:ext>
            </a:extLst>
          </p:cNvPr>
          <p:cNvSpPr/>
          <p:nvPr/>
        </p:nvSpPr>
        <p:spPr>
          <a:xfrm>
            <a:off x="1127759" y="1828324"/>
            <a:ext cx="6777991" cy="3344926"/>
          </a:xfrm>
          <a:prstGeom prst="rect">
            <a:avLst/>
          </a:prstGeom>
          <a:no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rPr>
              <a:t>OCI Account</a:t>
            </a:r>
            <a:endParaRPr kumimoji="0" lang="en-US" sz="1100"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endParaRPr>
          </a:p>
        </p:txBody>
      </p:sp>
      <p:sp>
        <p:nvSpPr>
          <p:cNvPr id="11" name="Rectangle 10">
            <a:extLst>
              <a:ext uri="{FF2B5EF4-FFF2-40B4-BE49-F238E27FC236}">
                <a16:creationId xmlns:a16="http://schemas.microsoft.com/office/drawing/2014/main" id="{89E43C17-C111-4C97-A97E-A43326DC50D1}"/>
              </a:ext>
            </a:extLst>
          </p:cNvPr>
          <p:cNvSpPr/>
          <p:nvPr/>
        </p:nvSpPr>
        <p:spPr>
          <a:xfrm>
            <a:off x="1459623" y="2416923"/>
            <a:ext cx="2728917" cy="2114398"/>
          </a:xfrm>
          <a:prstGeom prst="rect">
            <a:avLst/>
          </a:prstGeom>
          <a:solidFill>
            <a:schemeClr val="bg1"/>
          </a:solidFill>
          <a:ln w="19050" cmpd="sng">
            <a:solidFill>
              <a:schemeClr val="tx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solidFill>
                <a:effectLst/>
                <a:uLnTx/>
                <a:uFillTx/>
                <a:latin typeface="Oracle Sans" panose="020B0503020204020204" pitchFamily="34" charset="0"/>
                <a:ea typeface="+mn-ea"/>
                <a:cs typeface="Oracle Sans" panose="020B0503020204020204" pitchFamily="34" charset="0"/>
              </a:rPr>
              <a:t>Region 1</a:t>
            </a:r>
          </a:p>
        </p:txBody>
      </p:sp>
      <p:grpSp>
        <p:nvGrpSpPr>
          <p:cNvPr id="14" name="Group 13">
            <a:extLst>
              <a:ext uri="{FF2B5EF4-FFF2-40B4-BE49-F238E27FC236}">
                <a16:creationId xmlns:a16="http://schemas.microsoft.com/office/drawing/2014/main" id="{3AF7BF93-35F3-4FD6-BB7D-F2AE03D39E23}"/>
              </a:ext>
            </a:extLst>
          </p:cNvPr>
          <p:cNvGrpSpPr/>
          <p:nvPr/>
        </p:nvGrpSpPr>
        <p:grpSpPr>
          <a:xfrm>
            <a:off x="1756532" y="2803896"/>
            <a:ext cx="496952" cy="615729"/>
            <a:chOff x="7444523" y="1331371"/>
            <a:chExt cx="496952" cy="615729"/>
          </a:xfrm>
        </p:grpSpPr>
        <p:sp>
          <p:nvSpPr>
            <p:cNvPr id="12" name="Rectangle 11">
              <a:extLst>
                <a:ext uri="{FF2B5EF4-FFF2-40B4-BE49-F238E27FC236}">
                  <a16:creationId xmlns:a16="http://schemas.microsoft.com/office/drawing/2014/main" id="{C56B88DB-6865-4F75-9586-67D030DC1A20}"/>
                </a:ext>
              </a:extLst>
            </p:cNvPr>
            <p:cNvSpPr/>
            <p:nvPr/>
          </p:nvSpPr>
          <p:spPr>
            <a:xfrm>
              <a:off x="7444523" y="1836300"/>
              <a:ext cx="496952" cy="110800"/>
            </a:xfrm>
            <a:prstGeom prst="rect">
              <a:avLst/>
            </a:prstGeom>
          </p:spPr>
          <p:txBody>
            <a:bodyPr wrap="square" lIns="0" tIns="0" rIns="0" bIns="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12D2A"/>
                  </a:solidFill>
                  <a:effectLst/>
                  <a:uLnTx/>
                  <a:uFillTx/>
                  <a:latin typeface="Oracle Sans" panose="020B0503020204020204" pitchFamily="34" charset="0"/>
                  <a:ea typeface="Arial" charset="0"/>
                  <a:cs typeface="Oracle Sans" panose="020B0503020204020204" pitchFamily="34" charset="0"/>
                </a:rPr>
                <a:t>OCI IAM</a:t>
              </a:r>
            </a:p>
          </p:txBody>
        </p:sp>
        <p:pic>
          <p:nvPicPr>
            <p:cNvPr id="13" name="Graphic 12">
              <a:extLst>
                <a:ext uri="{FF2B5EF4-FFF2-40B4-BE49-F238E27FC236}">
                  <a16:creationId xmlns:a16="http://schemas.microsoft.com/office/drawing/2014/main" id="{39F2668E-BEB3-45EE-B11D-AB6996DD5A6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7444523" y="1331371"/>
              <a:ext cx="496952" cy="496952"/>
            </a:xfrm>
            <a:prstGeom prst="rect">
              <a:avLst/>
            </a:prstGeom>
          </p:spPr>
        </p:pic>
      </p:grpSp>
      <p:grpSp>
        <p:nvGrpSpPr>
          <p:cNvPr id="18" name="Group 17">
            <a:extLst>
              <a:ext uri="{FF2B5EF4-FFF2-40B4-BE49-F238E27FC236}">
                <a16:creationId xmlns:a16="http://schemas.microsoft.com/office/drawing/2014/main" id="{DAA79800-97CB-41D5-A30E-546B75DB30CB}"/>
              </a:ext>
            </a:extLst>
          </p:cNvPr>
          <p:cNvGrpSpPr/>
          <p:nvPr/>
        </p:nvGrpSpPr>
        <p:grpSpPr>
          <a:xfrm>
            <a:off x="2661589" y="3403167"/>
            <a:ext cx="1258649" cy="290675"/>
            <a:chOff x="4123248" y="1176853"/>
            <a:chExt cx="1258649" cy="290675"/>
          </a:xfrm>
        </p:grpSpPr>
        <p:sp>
          <p:nvSpPr>
            <p:cNvPr id="19" name="Rectangle 18">
              <a:extLst>
                <a:ext uri="{FF2B5EF4-FFF2-40B4-BE49-F238E27FC236}">
                  <a16:creationId xmlns:a16="http://schemas.microsoft.com/office/drawing/2014/main" id="{36F6F933-DF8F-4462-A8EA-DB09D1FC3810}"/>
                </a:ext>
              </a:extLst>
            </p:cNvPr>
            <p:cNvSpPr/>
            <p:nvPr/>
          </p:nvSpPr>
          <p:spPr>
            <a:xfrm>
              <a:off x="4123248" y="1176853"/>
              <a:ext cx="1258649" cy="290675"/>
            </a:xfrm>
            <a:prstGeom prst="rect">
              <a:avLst/>
            </a:prstGeom>
            <a:no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12D2A"/>
                  </a:solidFill>
                  <a:effectLst/>
                  <a:uLnTx/>
                  <a:uFillTx/>
                  <a:latin typeface="Oracle Sans Semi Bold" panose="020B0603020204020204" pitchFamily="34" charset="0"/>
                  <a:cs typeface="Oracle Sans Semi Bold" panose="020B0603020204020204" pitchFamily="34" charset="0"/>
                </a:rPr>
                <a:t>Resource 1</a:t>
              </a:r>
            </a:p>
          </p:txBody>
        </p:sp>
        <p:pic>
          <p:nvPicPr>
            <p:cNvPr id="20" name="Graphic 19">
              <a:extLst>
                <a:ext uri="{FF2B5EF4-FFF2-40B4-BE49-F238E27FC236}">
                  <a16:creationId xmlns:a16="http://schemas.microsoft.com/office/drawing/2014/main" id="{519C961B-EE4B-448C-8083-6AF6B1380E49}"/>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175500" y="1202195"/>
              <a:ext cx="239989" cy="239989"/>
            </a:xfrm>
            <a:prstGeom prst="rect">
              <a:avLst/>
            </a:prstGeom>
          </p:spPr>
        </p:pic>
      </p:grpSp>
      <p:grpSp>
        <p:nvGrpSpPr>
          <p:cNvPr id="21" name="Group 20">
            <a:extLst>
              <a:ext uri="{FF2B5EF4-FFF2-40B4-BE49-F238E27FC236}">
                <a16:creationId xmlns:a16="http://schemas.microsoft.com/office/drawing/2014/main" id="{D9E68B73-ABD5-406D-B40C-9CEFF392A74D}"/>
              </a:ext>
            </a:extLst>
          </p:cNvPr>
          <p:cNvGrpSpPr/>
          <p:nvPr/>
        </p:nvGrpSpPr>
        <p:grpSpPr>
          <a:xfrm>
            <a:off x="2661589" y="3966971"/>
            <a:ext cx="1258649" cy="290675"/>
            <a:chOff x="4123248" y="1176853"/>
            <a:chExt cx="1258649" cy="290675"/>
          </a:xfrm>
        </p:grpSpPr>
        <p:sp>
          <p:nvSpPr>
            <p:cNvPr id="22" name="Rectangle 21">
              <a:extLst>
                <a:ext uri="{FF2B5EF4-FFF2-40B4-BE49-F238E27FC236}">
                  <a16:creationId xmlns:a16="http://schemas.microsoft.com/office/drawing/2014/main" id="{F7C9F90D-E6F3-46E1-B25E-DBABF7C1295F}"/>
                </a:ext>
              </a:extLst>
            </p:cNvPr>
            <p:cNvSpPr/>
            <p:nvPr/>
          </p:nvSpPr>
          <p:spPr>
            <a:xfrm>
              <a:off x="4123248" y="1176853"/>
              <a:ext cx="1258649" cy="290675"/>
            </a:xfrm>
            <a:prstGeom prst="rect">
              <a:avLst/>
            </a:prstGeom>
            <a:no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12D2A"/>
                  </a:solidFill>
                  <a:effectLst/>
                  <a:uLnTx/>
                  <a:uFillTx/>
                  <a:latin typeface="Oracle Sans Semi Bold" panose="020B0603020204020204" pitchFamily="34" charset="0"/>
                  <a:cs typeface="Oracle Sans Semi Bold" panose="020B0603020204020204" pitchFamily="34" charset="0"/>
                </a:rPr>
                <a:t>Resource 2</a:t>
              </a:r>
            </a:p>
          </p:txBody>
        </p:sp>
        <p:pic>
          <p:nvPicPr>
            <p:cNvPr id="23" name="Graphic 22">
              <a:extLst>
                <a:ext uri="{FF2B5EF4-FFF2-40B4-BE49-F238E27FC236}">
                  <a16:creationId xmlns:a16="http://schemas.microsoft.com/office/drawing/2014/main" id="{75F649CB-7B50-4870-BB7C-5F5E62C4A6D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4175500" y="1202195"/>
              <a:ext cx="239989" cy="239989"/>
            </a:xfrm>
            <a:prstGeom prst="rect">
              <a:avLst/>
            </a:prstGeom>
          </p:spPr>
        </p:pic>
      </p:grpSp>
      <p:grpSp>
        <p:nvGrpSpPr>
          <p:cNvPr id="46" name="Group 45">
            <a:extLst>
              <a:ext uri="{FF2B5EF4-FFF2-40B4-BE49-F238E27FC236}">
                <a16:creationId xmlns:a16="http://schemas.microsoft.com/office/drawing/2014/main" id="{A7D4B122-1B7F-4CE7-A68B-94B350B49624}"/>
              </a:ext>
            </a:extLst>
          </p:cNvPr>
          <p:cNvGrpSpPr/>
          <p:nvPr/>
        </p:nvGrpSpPr>
        <p:grpSpPr>
          <a:xfrm>
            <a:off x="2374232" y="2803896"/>
            <a:ext cx="3151170" cy="615729"/>
            <a:chOff x="2374232" y="2803896"/>
            <a:chExt cx="3151170" cy="615729"/>
          </a:xfrm>
        </p:grpSpPr>
        <p:grpSp>
          <p:nvGrpSpPr>
            <p:cNvPr id="32" name="Group 31">
              <a:extLst>
                <a:ext uri="{FF2B5EF4-FFF2-40B4-BE49-F238E27FC236}">
                  <a16:creationId xmlns:a16="http://schemas.microsoft.com/office/drawing/2014/main" id="{09206DBD-4B21-4B14-BBE2-B7C66E90611D}"/>
                </a:ext>
              </a:extLst>
            </p:cNvPr>
            <p:cNvGrpSpPr/>
            <p:nvPr/>
          </p:nvGrpSpPr>
          <p:grpSpPr>
            <a:xfrm>
              <a:off x="5028450" y="2803896"/>
              <a:ext cx="496952" cy="615729"/>
              <a:chOff x="7444523" y="1331371"/>
              <a:chExt cx="496952" cy="615729"/>
            </a:xfrm>
          </p:grpSpPr>
          <p:sp>
            <p:nvSpPr>
              <p:cNvPr id="33" name="Rectangle 32">
                <a:extLst>
                  <a:ext uri="{FF2B5EF4-FFF2-40B4-BE49-F238E27FC236}">
                    <a16:creationId xmlns:a16="http://schemas.microsoft.com/office/drawing/2014/main" id="{185478E6-836B-4A77-B0E6-44070A051031}"/>
                  </a:ext>
                </a:extLst>
              </p:cNvPr>
              <p:cNvSpPr/>
              <p:nvPr/>
            </p:nvSpPr>
            <p:spPr>
              <a:xfrm>
                <a:off x="7444523" y="1836300"/>
                <a:ext cx="496952" cy="110800"/>
              </a:xfrm>
              <a:prstGeom prst="rect">
                <a:avLst/>
              </a:prstGeom>
            </p:spPr>
            <p:txBody>
              <a:bodyPr wrap="square" lIns="0" tIns="0" rIns="0" bIns="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tx1">
                        <a:lumMod val="50000"/>
                        <a:lumOff val="50000"/>
                      </a:schemeClr>
                    </a:solidFill>
                    <a:effectLst/>
                    <a:uLnTx/>
                    <a:uFillTx/>
                    <a:latin typeface="Oracle Sans" panose="020B0503020204020204" pitchFamily="34" charset="0"/>
                    <a:ea typeface="Arial" charset="0"/>
                    <a:cs typeface="Oracle Sans" panose="020B0503020204020204" pitchFamily="34" charset="0"/>
                  </a:rPr>
                  <a:t>OCI IAM</a:t>
                </a:r>
              </a:p>
            </p:txBody>
          </p:sp>
          <p:pic>
            <p:nvPicPr>
              <p:cNvPr id="34" name="Graphic 33">
                <a:extLst>
                  <a:ext uri="{FF2B5EF4-FFF2-40B4-BE49-F238E27FC236}">
                    <a16:creationId xmlns:a16="http://schemas.microsoft.com/office/drawing/2014/main" id="{530E9343-0AED-4F8C-882D-D81B7DBDDB93}"/>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7444523" y="1331371"/>
                <a:ext cx="496952" cy="496952"/>
              </a:xfrm>
              <a:prstGeom prst="rect">
                <a:avLst/>
              </a:prstGeom>
            </p:spPr>
          </p:pic>
        </p:grpSp>
        <p:cxnSp>
          <p:nvCxnSpPr>
            <p:cNvPr id="42" name="Straight Arrow Connector 41">
              <a:extLst>
                <a:ext uri="{FF2B5EF4-FFF2-40B4-BE49-F238E27FC236}">
                  <a16:creationId xmlns:a16="http://schemas.microsoft.com/office/drawing/2014/main" id="{0CC289E6-CFC6-469B-8EB6-991D937C01EC}"/>
                </a:ext>
              </a:extLst>
            </p:cNvPr>
            <p:cNvCxnSpPr>
              <a:cxnSpLocks/>
            </p:cNvCxnSpPr>
            <p:nvPr/>
          </p:nvCxnSpPr>
          <p:spPr>
            <a:xfrm>
              <a:off x="2374232" y="3080084"/>
              <a:ext cx="25940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1B70859-9FB1-45E0-8380-1A28D8DC117A}"/>
              </a:ext>
            </a:extLst>
          </p:cNvPr>
          <p:cNvGrpSpPr/>
          <p:nvPr/>
        </p:nvGrpSpPr>
        <p:grpSpPr>
          <a:xfrm>
            <a:off x="2004646" y="3419624"/>
            <a:ext cx="737742" cy="776663"/>
            <a:chOff x="2004646" y="3419624"/>
            <a:chExt cx="737742" cy="776663"/>
          </a:xfrm>
        </p:grpSpPr>
        <p:sp>
          <p:nvSpPr>
            <p:cNvPr id="47" name="Oval 46">
              <a:extLst>
                <a:ext uri="{FF2B5EF4-FFF2-40B4-BE49-F238E27FC236}">
                  <a16:creationId xmlns:a16="http://schemas.microsoft.com/office/drawing/2014/main" id="{AE8F2544-97CF-4E4D-A03C-8EA70CD215F6}"/>
                </a:ext>
              </a:extLst>
            </p:cNvPr>
            <p:cNvSpPr/>
            <p:nvPr/>
          </p:nvSpPr>
          <p:spPr>
            <a:xfrm>
              <a:off x="2575162" y="3470960"/>
              <a:ext cx="167226" cy="167226"/>
            </a:xfrm>
            <a:prstGeom prst="ellipse">
              <a:avLst/>
            </a:prstGeom>
            <a:gradFill flip="none" rotWithShape="1">
              <a:gsLst>
                <a:gs pos="0">
                  <a:schemeClr val="accent1"/>
                </a:gs>
                <a:gs pos="36000">
                  <a:schemeClr val="accent1"/>
                </a:gs>
                <a:gs pos="68000">
                  <a:schemeClr val="accent1">
                    <a:alpha val="10000"/>
                  </a:schemeClr>
                </a:gs>
                <a:gs pos="97000">
                  <a:schemeClr val="accent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A3069A6-7B18-4585-96BC-6844E3580B53}"/>
                </a:ext>
              </a:extLst>
            </p:cNvPr>
            <p:cNvSpPr/>
            <p:nvPr/>
          </p:nvSpPr>
          <p:spPr>
            <a:xfrm>
              <a:off x="2575162" y="4029061"/>
              <a:ext cx="167226" cy="167226"/>
            </a:xfrm>
            <a:prstGeom prst="ellipse">
              <a:avLst/>
            </a:prstGeom>
            <a:gradFill flip="none" rotWithShape="1">
              <a:gsLst>
                <a:gs pos="0">
                  <a:schemeClr val="accent1"/>
                </a:gs>
                <a:gs pos="36000">
                  <a:schemeClr val="accent1"/>
                </a:gs>
                <a:gs pos="68000">
                  <a:schemeClr val="accent1">
                    <a:alpha val="10000"/>
                  </a:schemeClr>
                </a:gs>
                <a:gs pos="97000">
                  <a:schemeClr val="accent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Connector: Elbow 51">
              <a:extLst>
                <a:ext uri="{FF2B5EF4-FFF2-40B4-BE49-F238E27FC236}">
                  <a16:creationId xmlns:a16="http://schemas.microsoft.com/office/drawing/2014/main" id="{265737D9-9D90-46F0-9A77-A2140D0D8391}"/>
                </a:ext>
              </a:extLst>
            </p:cNvPr>
            <p:cNvCxnSpPr>
              <a:endCxn id="47" idx="2"/>
            </p:cNvCxnSpPr>
            <p:nvPr/>
          </p:nvCxnSpPr>
          <p:spPr>
            <a:xfrm>
              <a:off x="2004646" y="3428509"/>
              <a:ext cx="570516" cy="126064"/>
            </a:xfrm>
            <a:prstGeom prst="bentConnector3">
              <a:avLst>
                <a:gd name="adj1" fmla="val 684"/>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9BBEE2B2-E2DB-4C8A-A770-FE64A710868E}"/>
                </a:ext>
              </a:extLst>
            </p:cNvPr>
            <p:cNvCxnSpPr>
              <a:cxnSpLocks/>
              <a:stCxn id="12" idx="2"/>
              <a:endCxn id="48" idx="2"/>
            </p:cNvCxnSpPr>
            <p:nvPr/>
          </p:nvCxnSpPr>
          <p:spPr>
            <a:xfrm rot="16200000" flipH="1">
              <a:off x="1943561" y="3481072"/>
              <a:ext cx="693049" cy="570154"/>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A864B4A5-7225-41DE-AFE6-1D664421EC05}"/>
              </a:ext>
            </a:extLst>
          </p:cNvPr>
          <p:cNvGrpSpPr/>
          <p:nvPr/>
        </p:nvGrpSpPr>
        <p:grpSpPr>
          <a:xfrm>
            <a:off x="5276926" y="3419624"/>
            <a:ext cx="740194" cy="776663"/>
            <a:chOff x="5276926" y="3419624"/>
            <a:chExt cx="740194" cy="776663"/>
          </a:xfrm>
        </p:grpSpPr>
        <p:sp>
          <p:nvSpPr>
            <p:cNvPr id="49" name="Oval 48">
              <a:extLst>
                <a:ext uri="{FF2B5EF4-FFF2-40B4-BE49-F238E27FC236}">
                  <a16:creationId xmlns:a16="http://schemas.microsoft.com/office/drawing/2014/main" id="{D210C619-E9EE-4474-AD0C-00D704DEB9B4}"/>
                </a:ext>
              </a:extLst>
            </p:cNvPr>
            <p:cNvSpPr/>
            <p:nvPr/>
          </p:nvSpPr>
          <p:spPr>
            <a:xfrm>
              <a:off x="5849894" y="3470960"/>
              <a:ext cx="167226" cy="167226"/>
            </a:xfrm>
            <a:prstGeom prst="ellipse">
              <a:avLst/>
            </a:prstGeom>
            <a:gradFill flip="none" rotWithShape="1">
              <a:gsLst>
                <a:gs pos="0">
                  <a:schemeClr val="accent1"/>
                </a:gs>
                <a:gs pos="36000">
                  <a:schemeClr val="accent1"/>
                </a:gs>
                <a:gs pos="68000">
                  <a:schemeClr val="accent1">
                    <a:alpha val="10000"/>
                  </a:schemeClr>
                </a:gs>
                <a:gs pos="97000">
                  <a:schemeClr val="accent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991CF4B-E556-4EA7-826C-96616D82A979}"/>
                </a:ext>
              </a:extLst>
            </p:cNvPr>
            <p:cNvSpPr/>
            <p:nvPr/>
          </p:nvSpPr>
          <p:spPr>
            <a:xfrm>
              <a:off x="5849894" y="4029061"/>
              <a:ext cx="167226" cy="167226"/>
            </a:xfrm>
            <a:prstGeom prst="ellipse">
              <a:avLst/>
            </a:prstGeom>
            <a:gradFill flip="none" rotWithShape="1">
              <a:gsLst>
                <a:gs pos="0">
                  <a:schemeClr val="accent1"/>
                </a:gs>
                <a:gs pos="36000">
                  <a:schemeClr val="accent1"/>
                </a:gs>
                <a:gs pos="68000">
                  <a:schemeClr val="accent1">
                    <a:alpha val="10000"/>
                  </a:schemeClr>
                </a:gs>
                <a:gs pos="97000">
                  <a:schemeClr val="accent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Connector: Elbow 57">
              <a:extLst>
                <a:ext uri="{FF2B5EF4-FFF2-40B4-BE49-F238E27FC236}">
                  <a16:creationId xmlns:a16="http://schemas.microsoft.com/office/drawing/2014/main" id="{D0245D35-CDF0-495B-8CD5-360F3107E2AA}"/>
                </a:ext>
              </a:extLst>
            </p:cNvPr>
            <p:cNvCxnSpPr>
              <a:cxnSpLocks/>
              <a:stCxn id="33" idx="2"/>
              <a:endCxn id="49" idx="2"/>
            </p:cNvCxnSpPr>
            <p:nvPr/>
          </p:nvCxnSpPr>
          <p:spPr>
            <a:xfrm rot="16200000" flipH="1">
              <a:off x="5495936" y="3200615"/>
              <a:ext cx="134948" cy="572968"/>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1B8243B3-DC62-48DF-9877-965AB400D787}"/>
                </a:ext>
              </a:extLst>
            </p:cNvPr>
            <p:cNvCxnSpPr>
              <a:cxnSpLocks/>
              <a:stCxn id="33" idx="2"/>
              <a:endCxn id="50" idx="2"/>
            </p:cNvCxnSpPr>
            <p:nvPr/>
          </p:nvCxnSpPr>
          <p:spPr>
            <a:xfrm rot="16200000" flipH="1">
              <a:off x="5216886" y="3479665"/>
              <a:ext cx="693049" cy="572968"/>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145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par>
                          <p:cTn id="13" fill="hold">
                            <p:stCondLst>
                              <p:cond delay="500"/>
                            </p:stCondLst>
                            <p:childTnLst>
                              <p:par>
                                <p:cTn id="14" presetID="22" presetClass="entr" presetSubtype="8" fill="hold" nodeType="afterEffect">
                                  <p:stCondLst>
                                    <p:cond delay="1000"/>
                                  </p:stCondLst>
                                  <p:childTnLst>
                                    <p:set>
                                      <p:cBhvr>
                                        <p:cTn id="15" dur="1" fill="hold">
                                          <p:stCondLst>
                                            <p:cond delay="0"/>
                                          </p:stCondLst>
                                        </p:cTn>
                                        <p:tgtEl>
                                          <p:spTgt spid="46"/>
                                        </p:tgtEl>
                                        <p:attrNameLst>
                                          <p:attrName>style.visibility</p:attrName>
                                        </p:attrNameLst>
                                      </p:cBhvr>
                                      <p:to>
                                        <p:strVal val="visible"/>
                                      </p:to>
                                    </p:set>
                                    <p:animEffect transition="in" filter="wipe(left)">
                                      <p:cBhvr>
                                        <p:cTn id="16" dur="500"/>
                                        <p:tgtEl>
                                          <p:spTgt spid="46"/>
                                        </p:tgtEl>
                                      </p:cBhvr>
                                    </p:animEffect>
                                  </p:childTnLst>
                                </p:cTn>
                              </p:par>
                            </p:childTnLst>
                          </p:cTn>
                        </p:par>
                        <p:par>
                          <p:cTn id="17" fill="hold">
                            <p:stCondLst>
                              <p:cond delay="2000"/>
                            </p:stCondLst>
                            <p:childTnLst>
                              <p:par>
                                <p:cTn id="18" presetID="10" presetClass="entr" presetSubtype="0" fill="hold" nodeType="afterEffect">
                                  <p:stCondLst>
                                    <p:cond delay="1000"/>
                                  </p:stCondLst>
                                  <p:childTnLst>
                                    <p:set>
                                      <p:cBhvr>
                                        <p:cTn id="19" dur="1" fill="hold">
                                          <p:stCondLst>
                                            <p:cond delay="0"/>
                                          </p:stCondLst>
                                        </p:cTn>
                                        <p:tgtEl>
                                          <p:spTgt spid="67"/>
                                        </p:tgtEl>
                                        <p:attrNameLst>
                                          <p:attrName>style.visibility</p:attrName>
                                        </p:attrNameLst>
                                      </p:cBhvr>
                                      <p:to>
                                        <p:strVal val="visible"/>
                                      </p:to>
                                    </p:set>
                                    <p:animEffect transition="in" filter="fade">
                                      <p:cBhvr>
                                        <p:cTn id="2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62F149-C2E5-4E72-BEBB-7D7810340060}"/>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5" name="Slide Number Placeholder 4">
            <a:extLst>
              <a:ext uri="{FF2B5EF4-FFF2-40B4-BE49-F238E27FC236}">
                <a16:creationId xmlns:a16="http://schemas.microsoft.com/office/drawing/2014/main" id="{C56BA68C-8018-45D1-94D7-B705867C3F52}"/>
              </a:ext>
            </a:extLst>
          </p:cNvPr>
          <p:cNvSpPr>
            <a:spLocks noGrp="1"/>
          </p:cNvSpPr>
          <p:nvPr>
            <p:ph type="sldNum" sz="quarter" idx="12"/>
          </p:nvPr>
        </p:nvSpPr>
        <p:spPr/>
        <p:txBody>
          <a:bodyPr/>
          <a:lstStyle/>
          <a:p>
            <a:fld id="{345D60D9-5372-5F40-9443-0F9AE5BDC3C8}" type="slidenum">
              <a:rPr lang="en-US" smtClean="0"/>
              <a:pPr/>
              <a:t>34</a:t>
            </a:fld>
            <a:endParaRPr lang="en-US" dirty="0"/>
          </a:p>
        </p:txBody>
      </p:sp>
      <p:sp>
        <p:nvSpPr>
          <p:cNvPr id="6" name="Title 5">
            <a:extLst>
              <a:ext uri="{FF2B5EF4-FFF2-40B4-BE49-F238E27FC236}">
                <a16:creationId xmlns:a16="http://schemas.microsoft.com/office/drawing/2014/main" id="{AA092C90-7D93-4B46-BFD9-D8F7E9BBDEB4}"/>
              </a:ext>
            </a:extLst>
          </p:cNvPr>
          <p:cNvSpPr>
            <a:spLocks noGrp="1"/>
          </p:cNvSpPr>
          <p:nvPr>
            <p:ph type="title"/>
          </p:nvPr>
        </p:nvSpPr>
        <p:spPr/>
        <p:txBody>
          <a:bodyPr/>
          <a:lstStyle/>
          <a:p>
            <a:r>
              <a:rPr lang="en-US" dirty="0"/>
              <a:t>Common Hybrid IAM Use-Cases</a:t>
            </a:r>
          </a:p>
        </p:txBody>
      </p:sp>
      <p:sp>
        <p:nvSpPr>
          <p:cNvPr id="7" name="Text Placeholder 6">
            <a:extLst>
              <a:ext uri="{FF2B5EF4-FFF2-40B4-BE49-F238E27FC236}">
                <a16:creationId xmlns:a16="http://schemas.microsoft.com/office/drawing/2014/main" id="{5D153928-AACD-4A40-A070-2404E014174F}"/>
              </a:ext>
            </a:extLst>
          </p:cNvPr>
          <p:cNvSpPr>
            <a:spLocks noGrp="1"/>
          </p:cNvSpPr>
          <p:nvPr>
            <p:ph type="body" sz="quarter" idx="33"/>
          </p:nvPr>
        </p:nvSpPr>
        <p:spPr/>
        <p:txBody>
          <a:bodyPr/>
          <a:lstStyle/>
          <a:p>
            <a:r>
              <a:rPr lang="en-US" dirty="0"/>
              <a:t>OCI Identity and Access Management</a:t>
            </a:r>
          </a:p>
        </p:txBody>
      </p:sp>
    </p:spTree>
    <p:extLst>
      <p:ext uri="{BB962C8B-B14F-4D97-AF65-F5344CB8AC3E}">
        <p14:creationId xmlns:p14="http://schemas.microsoft.com/office/powerpoint/2010/main" val="278900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B5CF1-F7A0-4626-8A29-047DFD409566}"/>
              </a:ext>
            </a:extLst>
          </p:cNvPr>
          <p:cNvSpPr>
            <a:spLocks noGrp="1"/>
          </p:cNvSpPr>
          <p:nvPr>
            <p:ph type="title"/>
          </p:nvPr>
        </p:nvSpPr>
        <p:spPr/>
        <p:txBody>
          <a:bodyPr/>
          <a:lstStyle/>
          <a:p>
            <a:r>
              <a:rPr lang="en-US" dirty="0"/>
              <a:t>OCI IAM Provisioning Bridge</a:t>
            </a:r>
          </a:p>
        </p:txBody>
      </p:sp>
      <p:sp>
        <p:nvSpPr>
          <p:cNvPr id="5" name="Footer Placeholder 4">
            <a:extLst>
              <a:ext uri="{FF2B5EF4-FFF2-40B4-BE49-F238E27FC236}">
                <a16:creationId xmlns:a16="http://schemas.microsoft.com/office/drawing/2014/main" id="{B987D981-0DF8-4C1C-B286-3FFDAA53F8D8}"/>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4" name="Slide Number Placeholder 3">
            <a:extLst>
              <a:ext uri="{FF2B5EF4-FFF2-40B4-BE49-F238E27FC236}">
                <a16:creationId xmlns:a16="http://schemas.microsoft.com/office/drawing/2014/main" id="{F8452957-B83B-4EE2-964D-2AF30FADA9C4}"/>
              </a:ext>
            </a:extLst>
          </p:cNvPr>
          <p:cNvSpPr>
            <a:spLocks noGrp="1"/>
          </p:cNvSpPr>
          <p:nvPr>
            <p:ph type="sldNum" sz="quarter" idx="12"/>
          </p:nvPr>
        </p:nvSpPr>
        <p:spPr/>
        <p:txBody>
          <a:bodyPr/>
          <a:lstStyle/>
          <a:p>
            <a:fld id="{7C371504-33D9-B044-8C50-620C44A06CB1}" type="slidenum">
              <a:rPr lang="en-US" smtClean="0"/>
              <a:pPr/>
              <a:t>35</a:t>
            </a:fld>
            <a:endParaRPr lang="en-US" dirty="0"/>
          </a:p>
        </p:txBody>
      </p:sp>
      <p:cxnSp>
        <p:nvCxnSpPr>
          <p:cNvPr id="7" name="Straight Arrow Connector 6">
            <a:extLst>
              <a:ext uri="{FF2B5EF4-FFF2-40B4-BE49-F238E27FC236}">
                <a16:creationId xmlns:a16="http://schemas.microsoft.com/office/drawing/2014/main" id="{8BEA4ABB-FCB1-4676-8075-D4520D23D115}"/>
              </a:ext>
            </a:extLst>
          </p:cNvPr>
          <p:cNvCxnSpPr>
            <a:cxnSpLocks/>
          </p:cNvCxnSpPr>
          <p:nvPr/>
        </p:nvCxnSpPr>
        <p:spPr>
          <a:xfrm>
            <a:off x="3843701" y="3210865"/>
            <a:ext cx="2252299" cy="0"/>
          </a:xfrm>
          <a:prstGeom prst="straightConnector1">
            <a:avLst/>
          </a:prstGeom>
          <a:noFill/>
          <a:ln w="38100" cap="flat" cmpd="sng" algn="ctr">
            <a:solidFill>
              <a:srgbClr val="2C5967"/>
            </a:solidFill>
            <a:prstDash val="solid"/>
            <a:miter lim="800000"/>
            <a:headEnd type="triangle"/>
            <a:tailEnd type="triangle"/>
          </a:ln>
          <a:effectLst/>
        </p:spPr>
      </p:cxnSp>
      <p:sp>
        <p:nvSpPr>
          <p:cNvPr id="65" name="Rectangle 64">
            <a:extLst>
              <a:ext uri="{FF2B5EF4-FFF2-40B4-BE49-F238E27FC236}">
                <a16:creationId xmlns:a16="http://schemas.microsoft.com/office/drawing/2014/main" id="{1939597C-DE1C-4018-9B0E-BC5EADBE1DAD}"/>
              </a:ext>
            </a:extLst>
          </p:cNvPr>
          <p:cNvSpPr>
            <a:spLocks noChangeAspect="1"/>
          </p:cNvSpPr>
          <p:nvPr/>
        </p:nvSpPr>
        <p:spPr>
          <a:xfrm>
            <a:off x="8584284" y="3944058"/>
            <a:ext cx="457200" cy="457200"/>
          </a:xfrm>
          <a:prstGeom prst="rect">
            <a:avLst/>
          </a:prstGeom>
          <a:solidFill>
            <a:srgbClr val="BC4435"/>
          </a:solidFill>
          <a:ln w="12700" cap="flat" cmpd="sng" algn="ctr">
            <a:noFill/>
            <a:prstDash val="solid"/>
            <a:miter lim="800000"/>
          </a:ln>
          <a:effectLst>
            <a:outerShdw blurRad="101600" sx="102000" sy="102000" algn="ctr"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Oracle Sans"/>
                <a:ea typeface="+mn-ea"/>
                <a:cs typeface="+mn-cs"/>
              </a:rPr>
              <a:t>ICF</a:t>
            </a:r>
          </a:p>
        </p:txBody>
      </p:sp>
      <p:sp>
        <p:nvSpPr>
          <p:cNvPr id="66" name="Rectangle 65">
            <a:extLst>
              <a:ext uri="{FF2B5EF4-FFF2-40B4-BE49-F238E27FC236}">
                <a16:creationId xmlns:a16="http://schemas.microsoft.com/office/drawing/2014/main" id="{51C754F4-4FE9-4492-B411-F9FAC0A3C579}"/>
              </a:ext>
            </a:extLst>
          </p:cNvPr>
          <p:cNvSpPr>
            <a:spLocks noChangeAspect="1"/>
          </p:cNvSpPr>
          <p:nvPr/>
        </p:nvSpPr>
        <p:spPr>
          <a:xfrm>
            <a:off x="8797443" y="3791114"/>
            <a:ext cx="457200" cy="457200"/>
          </a:xfrm>
          <a:prstGeom prst="rect">
            <a:avLst/>
          </a:prstGeom>
          <a:solidFill>
            <a:srgbClr val="BC4435"/>
          </a:solidFill>
          <a:ln w="12700" cap="flat" cmpd="sng" algn="ctr">
            <a:noFill/>
            <a:prstDash val="solid"/>
            <a:miter lim="800000"/>
          </a:ln>
          <a:effectLst>
            <a:outerShdw blurRad="101600" sx="102000" sy="102000" algn="ctr"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Oracle Sans"/>
                <a:ea typeface="+mn-ea"/>
                <a:cs typeface="+mn-cs"/>
              </a:rPr>
              <a:t>ICF</a:t>
            </a:r>
          </a:p>
        </p:txBody>
      </p:sp>
      <p:sp>
        <p:nvSpPr>
          <p:cNvPr id="67" name="Rectangle: Rounded Corners 66">
            <a:extLst>
              <a:ext uri="{FF2B5EF4-FFF2-40B4-BE49-F238E27FC236}">
                <a16:creationId xmlns:a16="http://schemas.microsoft.com/office/drawing/2014/main" id="{18C0267F-F5AD-4174-814D-B0F1D4DCCFB7}"/>
              </a:ext>
            </a:extLst>
          </p:cNvPr>
          <p:cNvSpPr/>
          <p:nvPr/>
        </p:nvSpPr>
        <p:spPr>
          <a:xfrm>
            <a:off x="5439508" y="2168772"/>
            <a:ext cx="5224193" cy="3657597"/>
          </a:xfrm>
          <a:prstGeom prst="roundRect">
            <a:avLst>
              <a:gd name="adj" fmla="val 4221"/>
            </a:avLst>
          </a:prstGeom>
          <a:noFill/>
          <a:ln w="28575" cap="flat" cmpd="sng" algn="ctr">
            <a:solidFill>
              <a:srgbClr val="2C5967"/>
            </a:solidFill>
            <a:prstDash val="solid"/>
            <a:miter lim="800000"/>
          </a:ln>
          <a:effectLst/>
        </p:spPr>
        <p:txBody>
          <a:bodyPr tIns="9144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2C5967"/>
                </a:solidFill>
                <a:effectLst/>
                <a:uLnTx/>
                <a:uFillTx/>
                <a:latin typeface="Oracle Sans"/>
                <a:ea typeface="+mn-ea"/>
                <a:cs typeface="+mn-cs"/>
              </a:rPr>
              <a:t>Oracle Cloud Infrastructure or On-premises</a:t>
            </a:r>
          </a:p>
        </p:txBody>
      </p:sp>
      <p:grpSp>
        <p:nvGrpSpPr>
          <p:cNvPr id="68" name="Group 67">
            <a:extLst>
              <a:ext uri="{FF2B5EF4-FFF2-40B4-BE49-F238E27FC236}">
                <a16:creationId xmlns:a16="http://schemas.microsoft.com/office/drawing/2014/main" id="{1D366EED-7CDA-49CB-86F8-DFCD62F15B2D}"/>
              </a:ext>
            </a:extLst>
          </p:cNvPr>
          <p:cNvGrpSpPr/>
          <p:nvPr/>
        </p:nvGrpSpPr>
        <p:grpSpPr>
          <a:xfrm>
            <a:off x="5958965" y="2870563"/>
            <a:ext cx="1429421" cy="1150054"/>
            <a:chOff x="5958965" y="4277332"/>
            <a:chExt cx="1429421" cy="1150054"/>
          </a:xfrm>
        </p:grpSpPr>
        <p:grpSp>
          <p:nvGrpSpPr>
            <p:cNvPr id="69" name="Group 68">
              <a:extLst>
                <a:ext uri="{FF2B5EF4-FFF2-40B4-BE49-F238E27FC236}">
                  <a16:creationId xmlns:a16="http://schemas.microsoft.com/office/drawing/2014/main" id="{F868BE37-B7A7-4DDC-A290-C6DF1CD0A916}"/>
                </a:ext>
              </a:extLst>
            </p:cNvPr>
            <p:cNvGrpSpPr/>
            <p:nvPr/>
          </p:nvGrpSpPr>
          <p:grpSpPr>
            <a:xfrm>
              <a:off x="6379586" y="4277332"/>
              <a:ext cx="616418" cy="616418"/>
              <a:chOff x="3360642" y="5785586"/>
              <a:chExt cx="528763" cy="528763"/>
            </a:xfrm>
          </p:grpSpPr>
          <p:sp>
            <p:nvSpPr>
              <p:cNvPr id="71" name="Oval 70">
                <a:extLst>
                  <a:ext uri="{FF2B5EF4-FFF2-40B4-BE49-F238E27FC236}">
                    <a16:creationId xmlns:a16="http://schemas.microsoft.com/office/drawing/2014/main" id="{6723A861-3E30-4FA1-8DCB-40826CBBAFD3}"/>
                  </a:ext>
                </a:extLst>
              </p:cNvPr>
              <p:cNvSpPr/>
              <p:nvPr/>
            </p:nvSpPr>
            <p:spPr>
              <a:xfrm>
                <a:off x="3360642" y="5785586"/>
                <a:ext cx="528763" cy="528763"/>
              </a:xfrm>
              <a:prstGeom prst="ellipse">
                <a:avLst/>
              </a:prstGeom>
              <a:solidFill>
                <a:srgbClr val="BC443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Oracle Sans"/>
                  <a:ea typeface="+mn-ea"/>
                  <a:cs typeface="+mn-cs"/>
                </a:endParaRPr>
              </a:p>
            </p:txBody>
          </p:sp>
          <p:pic>
            <p:nvPicPr>
              <p:cNvPr id="72" name="Graphic 71" descr="Transfer">
                <a:extLst>
                  <a:ext uri="{FF2B5EF4-FFF2-40B4-BE49-F238E27FC236}">
                    <a16:creationId xmlns:a16="http://schemas.microsoft.com/office/drawing/2014/main" id="{BA468FDB-6F5E-4732-83D7-93D24BF877EF}"/>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453928" y="5885691"/>
                <a:ext cx="335508" cy="335508"/>
              </a:xfrm>
              <a:prstGeom prst="rect">
                <a:avLst/>
              </a:prstGeom>
            </p:spPr>
          </p:pic>
        </p:grpSp>
        <p:sp>
          <p:nvSpPr>
            <p:cNvPr id="70" name="TextBox 69">
              <a:extLst>
                <a:ext uri="{FF2B5EF4-FFF2-40B4-BE49-F238E27FC236}">
                  <a16:creationId xmlns:a16="http://schemas.microsoft.com/office/drawing/2014/main" id="{72DAAECA-E9A1-4C5A-B272-805A3715A135}"/>
                </a:ext>
              </a:extLst>
            </p:cNvPr>
            <p:cNvSpPr txBox="1"/>
            <p:nvPr/>
          </p:nvSpPr>
          <p:spPr>
            <a:xfrm>
              <a:off x="5958965" y="5010450"/>
              <a:ext cx="1429421" cy="416936"/>
            </a:xfrm>
            <a:prstGeom prst="rect">
              <a:avLst/>
            </a:prstGeom>
            <a:noFill/>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1350F"/>
                  </a:solidFill>
                  <a:effectLst/>
                  <a:uLnTx/>
                  <a:uFillTx/>
                  <a:latin typeface="Oracle Sans"/>
                  <a:cs typeface="Oracle Sans Semi Bold" panose="020B0603020204020204" pitchFamily="34" charset="0"/>
                </a:rPr>
                <a:t>Provisioning </a:t>
              </a:r>
              <a:br>
                <a:rPr kumimoji="0" lang="en-US" sz="1600" b="0" i="0" u="none" strike="noStrike" kern="0" cap="none" spc="0" normalizeH="0" baseline="0" noProof="0" dirty="0">
                  <a:ln>
                    <a:noFill/>
                  </a:ln>
                  <a:solidFill>
                    <a:srgbClr val="D1350F"/>
                  </a:solidFill>
                  <a:effectLst/>
                  <a:uLnTx/>
                  <a:uFillTx/>
                  <a:latin typeface="Oracle Sans"/>
                  <a:cs typeface="Oracle Sans Semi Bold" panose="020B0603020204020204" pitchFamily="34" charset="0"/>
                </a:rPr>
              </a:br>
              <a:r>
                <a:rPr kumimoji="0" lang="en-US" sz="1600" b="0" i="0" u="none" strike="noStrike" kern="0" cap="none" spc="0" normalizeH="0" baseline="0" noProof="0" dirty="0">
                  <a:ln>
                    <a:noFill/>
                  </a:ln>
                  <a:solidFill>
                    <a:srgbClr val="D1350F"/>
                  </a:solidFill>
                  <a:effectLst/>
                  <a:uLnTx/>
                  <a:uFillTx/>
                  <a:latin typeface="Oracle Sans"/>
                  <a:cs typeface="Oracle Sans Semi Bold" panose="020B0603020204020204" pitchFamily="34" charset="0"/>
                </a:rPr>
                <a:t>Bridge</a:t>
              </a:r>
            </a:p>
          </p:txBody>
        </p:sp>
      </p:grpSp>
      <p:cxnSp>
        <p:nvCxnSpPr>
          <p:cNvPr id="73" name="Connector: Elbow 72">
            <a:extLst>
              <a:ext uri="{FF2B5EF4-FFF2-40B4-BE49-F238E27FC236}">
                <a16:creationId xmlns:a16="http://schemas.microsoft.com/office/drawing/2014/main" id="{6583BC70-A807-4649-BB72-6DD32A672CAF}"/>
              </a:ext>
            </a:extLst>
          </p:cNvPr>
          <p:cNvCxnSpPr>
            <a:cxnSpLocks/>
          </p:cNvCxnSpPr>
          <p:nvPr/>
        </p:nvCxnSpPr>
        <p:spPr>
          <a:xfrm>
            <a:off x="7350369" y="3160335"/>
            <a:ext cx="1888833" cy="417776"/>
          </a:xfrm>
          <a:prstGeom prst="bentConnector2">
            <a:avLst/>
          </a:prstGeom>
          <a:noFill/>
          <a:ln w="6350" cap="flat" cmpd="sng" algn="ctr">
            <a:solidFill>
              <a:srgbClr val="D1350F"/>
            </a:solidFill>
            <a:prstDash val="solid"/>
            <a:miter lim="800000"/>
            <a:tailEnd type="triangle"/>
          </a:ln>
          <a:effectLst/>
        </p:spPr>
      </p:cxnSp>
      <p:sp>
        <p:nvSpPr>
          <p:cNvPr id="74" name="TextBox 73">
            <a:extLst>
              <a:ext uri="{FF2B5EF4-FFF2-40B4-BE49-F238E27FC236}">
                <a16:creationId xmlns:a16="http://schemas.microsoft.com/office/drawing/2014/main" id="{12617E7E-61E3-41BF-95AF-0A9C776E3889}"/>
              </a:ext>
            </a:extLst>
          </p:cNvPr>
          <p:cNvSpPr txBox="1"/>
          <p:nvPr/>
        </p:nvSpPr>
        <p:spPr>
          <a:xfrm>
            <a:off x="7746145" y="2945886"/>
            <a:ext cx="1097280" cy="201251"/>
          </a:xfrm>
          <a:prstGeom prst="rect">
            <a:avLst/>
          </a:prstGeom>
          <a:noFill/>
        </p:spPr>
        <p:txBody>
          <a:bodyPr wrap="square" rtlCol="0" anchor="ctr">
            <a:noAutofit/>
          </a:bodyPr>
          <a:lstStyle/>
          <a:p>
            <a:pPr algn="ctr"/>
            <a:r>
              <a:rPr lang="en-US" sz="1100" dirty="0">
                <a:solidFill>
                  <a:srgbClr val="D1350F"/>
                </a:solidFill>
                <a:latin typeface="Oracle Sans"/>
                <a:cs typeface="Oracle Sans Semi Bold" panose="020B0603020204020204" pitchFamily="34" charset="0"/>
              </a:rPr>
              <a:t>Provisioning</a:t>
            </a:r>
          </a:p>
        </p:txBody>
      </p:sp>
      <p:sp>
        <p:nvSpPr>
          <p:cNvPr id="75" name="Rectangle 74">
            <a:extLst>
              <a:ext uri="{FF2B5EF4-FFF2-40B4-BE49-F238E27FC236}">
                <a16:creationId xmlns:a16="http://schemas.microsoft.com/office/drawing/2014/main" id="{0C7F1106-E09C-4846-8989-697CB35E29D5}"/>
              </a:ext>
            </a:extLst>
          </p:cNvPr>
          <p:cNvSpPr>
            <a:spLocks noChangeAspect="1"/>
          </p:cNvSpPr>
          <p:nvPr/>
        </p:nvSpPr>
        <p:spPr>
          <a:xfrm>
            <a:off x="9010602" y="3638170"/>
            <a:ext cx="457200" cy="457200"/>
          </a:xfrm>
          <a:prstGeom prst="rect">
            <a:avLst/>
          </a:prstGeom>
          <a:solidFill>
            <a:srgbClr val="BC4435"/>
          </a:solidFill>
          <a:ln w="12700" cap="flat" cmpd="sng" algn="ctr">
            <a:noFill/>
            <a:prstDash val="solid"/>
            <a:miter lim="800000"/>
          </a:ln>
          <a:effectLst>
            <a:outerShdw blurRad="101600" sx="102000" sy="102000" algn="ctr"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Oracle Sans"/>
                <a:ea typeface="+mn-ea"/>
                <a:cs typeface="+mn-cs"/>
              </a:rPr>
              <a:t>ICF</a:t>
            </a:r>
          </a:p>
        </p:txBody>
      </p:sp>
      <p:cxnSp>
        <p:nvCxnSpPr>
          <p:cNvPr id="76" name="Straight Connector 75">
            <a:extLst>
              <a:ext uri="{FF2B5EF4-FFF2-40B4-BE49-F238E27FC236}">
                <a16:creationId xmlns:a16="http://schemas.microsoft.com/office/drawing/2014/main" id="{67C1BDAE-85AF-4525-85EB-A5680FB14263}"/>
              </a:ext>
            </a:extLst>
          </p:cNvPr>
          <p:cNvCxnSpPr>
            <a:cxnSpLocks/>
            <a:endCxn id="65" idx="2"/>
          </p:cNvCxnSpPr>
          <p:nvPr/>
        </p:nvCxnSpPr>
        <p:spPr>
          <a:xfrm flipV="1">
            <a:off x="8031359" y="4401258"/>
            <a:ext cx="781525" cy="796059"/>
          </a:xfrm>
          <a:prstGeom prst="line">
            <a:avLst/>
          </a:prstGeom>
          <a:noFill/>
          <a:ln w="6350" cap="flat" cmpd="sng" algn="ctr">
            <a:solidFill>
              <a:srgbClr val="D1350F"/>
            </a:solidFill>
            <a:prstDash val="solid"/>
            <a:miter lim="800000"/>
          </a:ln>
          <a:effectLst/>
        </p:spPr>
      </p:cxnSp>
      <p:cxnSp>
        <p:nvCxnSpPr>
          <p:cNvPr id="77" name="Straight Connector 76">
            <a:extLst>
              <a:ext uri="{FF2B5EF4-FFF2-40B4-BE49-F238E27FC236}">
                <a16:creationId xmlns:a16="http://schemas.microsoft.com/office/drawing/2014/main" id="{78ECF07B-B59C-46B3-81AF-57759FF8DEAA}"/>
              </a:ext>
            </a:extLst>
          </p:cNvPr>
          <p:cNvCxnSpPr>
            <a:cxnSpLocks/>
            <a:endCxn id="66" idx="2"/>
          </p:cNvCxnSpPr>
          <p:nvPr/>
        </p:nvCxnSpPr>
        <p:spPr>
          <a:xfrm flipV="1">
            <a:off x="9026043" y="4248314"/>
            <a:ext cx="0" cy="1039874"/>
          </a:xfrm>
          <a:prstGeom prst="line">
            <a:avLst/>
          </a:prstGeom>
          <a:noFill/>
          <a:ln w="6350" cap="flat" cmpd="sng" algn="ctr">
            <a:solidFill>
              <a:srgbClr val="D1350F"/>
            </a:solidFill>
            <a:prstDash val="solid"/>
            <a:miter lim="800000"/>
          </a:ln>
          <a:effectLst/>
        </p:spPr>
      </p:cxnSp>
      <p:cxnSp>
        <p:nvCxnSpPr>
          <p:cNvPr id="78" name="Straight Connector 77">
            <a:extLst>
              <a:ext uri="{FF2B5EF4-FFF2-40B4-BE49-F238E27FC236}">
                <a16:creationId xmlns:a16="http://schemas.microsoft.com/office/drawing/2014/main" id="{02FDE102-2EF3-40CB-A8A1-403AAD32D179}"/>
              </a:ext>
            </a:extLst>
          </p:cNvPr>
          <p:cNvCxnSpPr>
            <a:cxnSpLocks/>
            <a:endCxn id="75" idx="2"/>
          </p:cNvCxnSpPr>
          <p:nvPr/>
        </p:nvCxnSpPr>
        <p:spPr>
          <a:xfrm flipH="1" flipV="1">
            <a:off x="9239202" y="4095370"/>
            <a:ext cx="769580" cy="1101947"/>
          </a:xfrm>
          <a:prstGeom prst="line">
            <a:avLst/>
          </a:prstGeom>
          <a:noFill/>
          <a:ln w="6350" cap="flat" cmpd="sng" algn="ctr">
            <a:solidFill>
              <a:srgbClr val="D1350F"/>
            </a:solidFill>
            <a:prstDash val="solid"/>
            <a:miter lim="800000"/>
          </a:ln>
          <a:effectLst/>
        </p:spPr>
      </p:cxnSp>
      <p:grpSp>
        <p:nvGrpSpPr>
          <p:cNvPr id="79" name="Group 78">
            <a:extLst>
              <a:ext uri="{FF2B5EF4-FFF2-40B4-BE49-F238E27FC236}">
                <a16:creationId xmlns:a16="http://schemas.microsoft.com/office/drawing/2014/main" id="{CE7C6CF2-B553-4A05-AEC1-50E790FD5D23}"/>
              </a:ext>
            </a:extLst>
          </p:cNvPr>
          <p:cNvGrpSpPr/>
          <p:nvPr/>
        </p:nvGrpSpPr>
        <p:grpSpPr>
          <a:xfrm>
            <a:off x="7846540" y="4875655"/>
            <a:ext cx="2328123" cy="502920"/>
            <a:chOff x="7625478" y="5121447"/>
            <a:chExt cx="2328123" cy="502920"/>
          </a:xfrm>
        </p:grpSpPr>
        <p:sp>
          <p:nvSpPr>
            <p:cNvPr id="80" name="Oval 79">
              <a:extLst>
                <a:ext uri="{FF2B5EF4-FFF2-40B4-BE49-F238E27FC236}">
                  <a16:creationId xmlns:a16="http://schemas.microsoft.com/office/drawing/2014/main" id="{13D711A3-814E-4884-B865-7DBBCEAE829A}"/>
                </a:ext>
              </a:extLst>
            </p:cNvPr>
            <p:cNvSpPr>
              <a:spLocks noChangeAspect="1"/>
            </p:cNvSpPr>
            <p:nvPr/>
          </p:nvSpPr>
          <p:spPr>
            <a:xfrm>
              <a:off x="7625478" y="5121447"/>
              <a:ext cx="502920" cy="502920"/>
            </a:xfrm>
            <a:prstGeom prst="ellipse">
              <a:avLst/>
            </a:prstGeom>
            <a:solidFill>
              <a:srgbClr val="2C5967">
                <a:lumMod val="60000"/>
                <a:lumOff val="40000"/>
              </a:srgbClr>
            </a:solidFill>
            <a:ln w="12700" cap="flat" cmpd="sng" algn="ctr">
              <a:noFill/>
              <a:prstDash val="solid"/>
              <a:miter lim="800000"/>
            </a:ln>
            <a:effectLst>
              <a:outerShdw blurRad="63500" dist="38100" dir="5400000" algn="t" rotWithShape="0">
                <a:prstClr val="black">
                  <a:alpha val="2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Oracle Sans"/>
                <a:ea typeface="+mn-ea"/>
                <a:cs typeface="+mn-cs"/>
              </a:endParaRPr>
            </a:p>
          </p:txBody>
        </p:sp>
        <p:sp>
          <p:nvSpPr>
            <p:cNvPr id="81" name="Rectangle 80">
              <a:extLst>
                <a:ext uri="{FF2B5EF4-FFF2-40B4-BE49-F238E27FC236}">
                  <a16:creationId xmlns:a16="http://schemas.microsoft.com/office/drawing/2014/main" id="{183B8FF9-3AE4-4F7A-AC21-EED86C38D819}"/>
                </a:ext>
              </a:extLst>
            </p:cNvPr>
            <p:cNvSpPr/>
            <p:nvPr/>
          </p:nvSpPr>
          <p:spPr>
            <a:xfrm>
              <a:off x="9496401" y="5144307"/>
              <a:ext cx="457200" cy="457200"/>
            </a:xfrm>
            <a:prstGeom prst="rect">
              <a:avLst/>
            </a:prstGeom>
            <a:solidFill>
              <a:srgbClr val="2C5967">
                <a:lumMod val="60000"/>
                <a:lumOff val="40000"/>
              </a:srgbClr>
            </a:solidFill>
            <a:ln w="12700" cap="flat" cmpd="sng" algn="ctr">
              <a:noFill/>
              <a:prstDash val="solid"/>
              <a:miter lim="800000"/>
            </a:ln>
            <a:effectLst>
              <a:outerShdw blurRad="63500" dist="38100" dir="5400000" algn="t" rotWithShape="0">
                <a:prstClr val="black">
                  <a:alpha val="2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Oracle Sans"/>
                <a:ea typeface="+mn-ea"/>
                <a:cs typeface="+mn-cs"/>
              </a:endParaRPr>
            </a:p>
          </p:txBody>
        </p:sp>
        <p:sp>
          <p:nvSpPr>
            <p:cNvPr id="82" name="Rectangle 81">
              <a:extLst>
                <a:ext uri="{FF2B5EF4-FFF2-40B4-BE49-F238E27FC236}">
                  <a16:creationId xmlns:a16="http://schemas.microsoft.com/office/drawing/2014/main" id="{88AE4C4D-7110-486E-8D6C-36E2F595E3D3}"/>
                </a:ext>
              </a:extLst>
            </p:cNvPr>
            <p:cNvSpPr/>
            <p:nvPr/>
          </p:nvSpPr>
          <p:spPr>
            <a:xfrm rot="2700000">
              <a:off x="8584284" y="5144307"/>
              <a:ext cx="457200" cy="457200"/>
            </a:xfrm>
            <a:prstGeom prst="rect">
              <a:avLst/>
            </a:prstGeom>
            <a:solidFill>
              <a:srgbClr val="2C5967">
                <a:lumMod val="60000"/>
                <a:lumOff val="40000"/>
              </a:srgbClr>
            </a:solidFill>
            <a:ln w="12700" cap="flat" cmpd="sng" algn="ctr">
              <a:noFill/>
              <a:prstDash val="solid"/>
              <a:miter lim="800000"/>
            </a:ln>
            <a:effectLst>
              <a:outerShdw blurRad="63500" dist="38100" dir="5400000" algn="t" rotWithShape="0">
                <a:prstClr val="black">
                  <a:alpha val="2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Oracle Sans"/>
                <a:ea typeface="+mn-ea"/>
                <a:cs typeface="+mn-cs"/>
              </a:endParaRPr>
            </a:p>
          </p:txBody>
        </p:sp>
      </p:grpSp>
      <p:sp>
        <p:nvSpPr>
          <p:cNvPr id="29" name="TextBox 28">
            <a:extLst>
              <a:ext uri="{FF2B5EF4-FFF2-40B4-BE49-F238E27FC236}">
                <a16:creationId xmlns:a16="http://schemas.microsoft.com/office/drawing/2014/main" id="{21679ADF-F388-4AC2-9DD4-BD4C7352ACA0}"/>
              </a:ext>
            </a:extLst>
          </p:cNvPr>
          <p:cNvSpPr txBox="1"/>
          <p:nvPr/>
        </p:nvSpPr>
        <p:spPr>
          <a:xfrm>
            <a:off x="8321902" y="5501573"/>
            <a:ext cx="1384893" cy="251262"/>
          </a:xfrm>
          <a:prstGeom prst="rect">
            <a:avLst/>
          </a:prstGeom>
          <a:noFill/>
        </p:spPr>
        <p:txBody>
          <a:bodyPr wrap="square" rtlCol="0" anchor="ctr">
            <a:noAutofit/>
          </a:bodyPr>
          <a:lstStyle/>
          <a:p>
            <a:pPr algn="ctr"/>
            <a:r>
              <a:rPr lang="en-US" sz="1100" dirty="0">
                <a:solidFill>
                  <a:srgbClr val="66A9BE"/>
                </a:solidFill>
                <a:latin typeface="Oracle Sans"/>
                <a:cs typeface="Oracle Sans Semi Bold" panose="020B0603020204020204" pitchFamily="34" charset="0"/>
              </a:rPr>
              <a:t>Enterprise Apps</a:t>
            </a:r>
          </a:p>
        </p:txBody>
      </p:sp>
      <p:grpSp>
        <p:nvGrpSpPr>
          <p:cNvPr id="3" name="Group 2">
            <a:extLst>
              <a:ext uri="{FF2B5EF4-FFF2-40B4-BE49-F238E27FC236}">
                <a16:creationId xmlns:a16="http://schemas.microsoft.com/office/drawing/2014/main" id="{B8FBCB74-C436-448F-BF9D-7EF393AA1600}"/>
              </a:ext>
            </a:extLst>
          </p:cNvPr>
          <p:cNvGrpSpPr/>
          <p:nvPr/>
        </p:nvGrpSpPr>
        <p:grpSpPr>
          <a:xfrm>
            <a:off x="896426" y="2368847"/>
            <a:ext cx="2603500" cy="1659586"/>
            <a:chOff x="896426" y="2368847"/>
            <a:chExt cx="2603500" cy="1659586"/>
          </a:xfrm>
        </p:grpSpPr>
        <p:pic>
          <p:nvPicPr>
            <p:cNvPr id="43" name="Graphic 42" descr="Cloud">
              <a:extLst>
                <a:ext uri="{FF2B5EF4-FFF2-40B4-BE49-F238E27FC236}">
                  <a16:creationId xmlns:a16="http://schemas.microsoft.com/office/drawing/2014/main" id="{6CFBEB3A-0BBE-43BF-A8F7-72C562ADCBD1}"/>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l="3869" t="21061" r="3573" b="19938"/>
            <a:stretch/>
          </p:blipFill>
          <p:spPr>
            <a:xfrm>
              <a:off x="896426" y="2368847"/>
              <a:ext cx="2603500" cy="1659586"/>
            </a:xfrm>
            <a:prstGeom prst="rect">
              <a:avLst/>
            </a:prstGeom>
            <a:effectLst>
              <a:outerShdw blurRad="152400" sx="102000" sy="102000" algn="ctr" rotWithShape="0">
                <a:prstClr val="black">
                  <a:alpha val="20000"/>
                </a:prstClr>
              </a:outerShdw>
            </a:effectLst>
          </p:spPr>
        </p:pic>
        <p:sp>
          <p:nvSpPr>
            <p:cNvPr id="44" name="TextBox 43">
              <a:extLst>
                <a:ext uri="{FF2B5EF4-FFF2-40B4-BE49-F238E27FC236}">
                  <a16:creationId xmlns:a16="http://schemas.microsoft.com/office/drawing/2014/main" id="{7B6002D1-F703-4D69-A0D3-A2F88473FD1E}"/>
                </a:ext>
              </a:extLst>
            </p:cNvPr>
            <p:cNvSpPr txBox="1"/>
            <p:nvPr/>
          </p:nvSpPr>
          <p:spPr>
            <a:xfrm>
              <a:off x="1512440" y="3002780"/>
              <a:ext cx="730662" cy="570567"/>
            </a:xfrm>
            <a:prstGeom prst="rect">
              <a:avLst/>
            </a:prstGeom>
            <a:noFill/>
          </p:spPr>
          <p:txBody>
            <a:bodyPr wrap="square" lIns="0" tIns="0" rIns="0" bIns="0" rtlCol="0" anchor="ctr">
              <a:noAutofit/>
            </a:bodyPr>
            <a:lstStyle/>
            <a:p>
              <a:pPr algn="ctr">
                <a:lnSpc>
                  <a:spcPct val="90000"/>
                </a:lnSpc>
              </a:pPr>
              <a:r>
                <a:rPr lang="en-US" sz="1600" dirty="0">
                  <a:solidFill>
                    <a:prstClr val="white"/>
                  </a:solidFill>
                  <a:latin typeface="Oracle Sans" panose="020B0503020204020204" pitchFamily="34" charset="0"/>
                  <a:cs typeface="Oracle Sans" panose="020B0503020204020204" pitchFamily="34" charset="0"/>
                </a:rPr>
                <a:t>OCI</a:t>
              </a:r>
              <a:r>
                <a:rPr lang="en-US" sz="2000" dirty="0">
                  <a:solidFill>
                    <a:prstClr val="white"/>
                  </a:solidFill>
                  <a:latin typeface="Oracle Sans" panose="020B0503020204020204" pitchFamily="34" charset="0"/>
                  <a:cs typeface="Oracle Sans" panose="020B0503020204020204" pitchFamily="34" charset="0"/>
                </a:rPr>
                <a:t/>
              </a:r>
              <a:br>
                <a:rPr lang="en-US" sz="2000" dirty="0">
                  <a:solidFill>
                    <a:prstClr val="white"/>
                  </a:solidFill>
                  <a:latin typeface="Oracle Sans" panose="020B0503020204020204" pitchFamily="34" charset="0"/>
                  <a:cs typeface="Oracle Sans" panose="020B0503020204020204" pitchFamily="34" charset="0"/>
                </a:rPr>
              </a:br>
              <a:r>
                <a:rPr lang="en-US" sz="2000" dirty="0">
                  <a:solidFill>
                    <a:prstClr val="white"/>
                  </a:solidFill>
                  <a:latin typeface="Oracle Sans" panose="020B0503020204020204" pitchFamily="34" charset="0"/>
                  <a:cs typeface="Oracle Sans" panose="020B0503020204020204" pitchFamily="34" charset="0"/>
                </a:rPr>
                <a:t>IAM</a:t>
              </a:r>
            </a:p>
          </p:txBody>
        </p:sp>
        <p:pic>
          <p:nvPicPr>
            <p:cNvPr id="46" name="Picture 45">
              <a:extLst>
                <a:ext uri="{FF2B5EF4-FFF2-40B4-BE49-F238E27FC236}">
                  <a16:creationId xmlns:a16="http://schemas.microsoft.com/office/drawing/2014/main" id="{80B29363-A770-476C-AEA3-8B03E7478BD7}"/>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776643" y="3612989"/>
              <a:ext cx="843063" cy="262540"/>
            </a:xfrm>
            <a:prstGeom prst="rect">
              <a:avLst/>
            </a:prstGeom>
          </p:spPr>
        </p:pic>
        <p:pic>
          <p:nvPicPr>
            <p:cNvPr id="30" name="Graphic 29">
              <a:extLst>
                <a:ext uri="{FF2B5EF4-FFF2-40B4-BE49-F238E27FC236}">
                  <a16:creationId xmlns:a16="http://schemas.microsoft.com/office/drawing/2014/main" id="{4118D15F-AAF5-4981-AA17-C8F2EBDA060D}"/>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2262581" y="3039356"/>
              <a:ext cx="528214" cy="528214"/>
            </a:xfrm>
            <a:prstGeom prst="rect">
              <a:avLst/>
            </a:prstGeom>
          </p:spPr>
        </p:pic>
      </p:grpSp>
    </p:spTree>
    <p:extLst>
      <p:ext uri="{BB962C8B-B14F-4D97-AF65-F5344CB8AC3E}">
        <p14:creationId xmlns:p14="http://schemas.microsoft.com/office/powerpoint/2010/main" val="314644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B5CF1-F7A0-4626-8A29-047DFD409566}"/>
              </a:ext>
            </a:extLst>
          </p:cNvPr>
          <p:cNvSpPr>
            <a:spLocks noGrp="1"/>
          </p:cNvSpPr>
          <p:nvPr>
            <p:ph type="title"/>
          </p:nvPr>
        </p:nvSpPr>
        <p:spPr/>
        <p:txBody>
          <a:bodyPr/>
          <a:lstStyle/>
          <a:p>
            <a:r>
              <a:rPr lang="en-US" dirty="0"/>
              <a:t>OCI IAM App Gateway</a:t>
            </a:r>
          </a:p>
        </p:txBody>
      </p:sp>
      <p:sp>
        <p:nvSpPr>
          <p:cNvPr id="5" name="Footer Placeholder 4">
            <a:extLst>
              <a:ext uri="{FF2B5EF4-FFF2-40B4-BE49-F238E27FC236}">
                <a16:creationId xmlns:a16="http://schemas.microsoft.com/office/drawing/2014/main" id="{B987D981-0DF8-4C1C-B286-3FFDAA53F8D8}"/>
              </a:ext>
            </a:extLst>
          </p:cNvPr>
          <p:cNvSpPr>
            <a:spLocks noGrp="1"/>
          </p:cNvSpPr>
          <p:nvPr>
            <p:ph type="ftr" sz="quarter" idx="11"/>
          </p:nvPr>
        </p:nvSpPr>
        <p:spPr/>
        <p:txBody>
          <a:bodyPr/>
          <a:lstStyle/>
          <a:p>
            <a:r>
              <a:rPr lang="en-US" dirty="0"/>
              <a:t>Copyright © 2022, Oracle and/or its affiliates</a:t>
            </a:r>
          </a:p>
        </p:txBody>
      </p:sp>
      <p:sp>
        <p:nvSpPr>
          <p:cNvPr id="4" name="Slide Number Placeholder 3">
            <a:extLst>
              <a:ext uri="{FF2B5EF4-FFF2-40B4-BE49-F238E27FC236}">
                <a16:creationId xmlns:a16="http://schemas.microsoft.com/office/drawing/2014/main" id="{F8452957-B83B-4EE2-964D-2AF30FADA9C4}"/>
              </a:ext>
            </a:extLst>
          </p:cNvPr>
          <p:cNvSpPr>
            <a:spLocks noGrp="1"/>
          </p:cNvSpPr>
          <p:nvPr>
            <p:ph type="sldNum" sz="quarter" idx="12"/>
          </p:nvPr>
        </p:nvSpPr>
        <p:spPr/>
        <p:txBody>
          <a:bodyPr/>
          <a:lstStyle/>
          <a:p>
            <a:fld id="{7C371504-33D9-B044-8C50-620C44A06CB1}" type="slidenum">
              <a:rPr lang="en-US" smtClean="0"/>
              <a:pPr/>
              <a:t>36</a:t>
            </a:fld>
            <a:endParaRPr lang="en-US" dirty="0"/>
          </a:p>
        </p:txBody>
      </p:sp>
      <p:sp>
        <p:nvSpPr>
          <p:cNvPr id="6" name="Rectangle: Rounded Corners 5">
            <a:extLst>
              <a:ext uri="{FF2B5EF4-FFF2-40B4-BE49-F238E27FC236}">
                <a16:creationId xmlns:a16="http://schemas.microsoft.com/office/drawing/2014/main" id="{076366D7-4943-4B47-8C68-7C635501712E}"/>
              </a:ext>
            </a:extLst>
          </p:cNvPr>
          <p:cNvSpPr/>
          <p:nvPr/>
        </p:nvSpPr>
        <p:spPr>
          <a:xfrm>
            <a:off x="5439508" y="2168772"/>
            <a:ext cx="5224193" cy="3657597"/>
          </a:xfrm>
          <a:prstGeom prst="roundRect">
            <a:avLst>
              <a:gd name="adj" fmla="val 4221"/>
            </a:avLst>
          </a:prstGeom>
          <a:noFill/>
          <a:ln w="28575" cap="flat" cmpd="sng" algn="ctr">
            <a:solidFill>
              <a:srgbClr val="2C5967"/>
            </a:solidFill>
            <a:prstDash val="solid"/>
            <a:miter lim="800000"/>
          </a:ln>
          <a:effectLst/>
        </p:spPr>
        <p:txBody>
          <a:bodyPr tIns="9144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2C5967"/>
                </a:solidFill>
                <a:effectLst/>
                <a:uLnTx/>
                <a:uFillTx/>
                <a:latin typeface="Oracle Sans"/>
                <a:ea typeface="+mn-ea"/>
                <a:cs typeface="+mn-cs"/>
              </a:rPr>
              <a:t>Oracle Cloud Infrastructure or On-premises</a:t>
            </a:r>
          </a:p>
        </p:txBody>
      </p:sp>
      <p:cxnSp>
        <p:nvCxnSpPr>
          <p:cNvPr id="7" name="Straight Arrow Connector 6">
            <a:extLst>
              <a:ext uri="{FF2B5EF4-FFF2-40B4-BE49-F238E27FC236}">
                <a16:creationId xmlns:a16="http://schemas.microsoft.com/office/drawing/2014/main" id="{8BEA4ABB-FCB1-4676-8075-D4520D23D115}"/>
              </a:ext>
            </a:extLst>
          </p:cNvPr>
          <p:cNvCxnSpPr>
            <a:cxnSpLocks/>
          </p:cNvCxnSpPr>
          <p:nvPr/>
        </p:nvCxnSpPr>
        <p:spPr>
          <a:xfrm>
            <a:off x="3843701" y="3210865"/>
            <a:ext cx="2252299" cy="0"/>
          </a:xfrm>
          <a:prstGeom prst="straightConnector1">
            <a:avLst/>
          </a:prstGeom>
          <a:noFill/>
          <a:ln w="38100" cap="flat" cmpd="sng" algn="ctr">
            <a:solidFill>
              <a:srgbClr val="2C5967"/>
            </a:solidFill>
            <a:prstDash val="solid"/>
            <a:miter lim="800000"/>
            <a:headEnd type="triangle"/>
            <a:tailEnd type="triangle"/>
          </a:ln>
          <a:effectLst/>
        </p:spPr>
      </p:cxnSp>
      <p:sp>
        <p:nvSpPr>
          <p:cNvPr id="13" name="TextBox 12">
            <a:extLst>
              <a:ext uri="{FF2B5EF4-FFF2-40B4-BE49-F238E27FC236}">
                <a16:creationId xmlns:a16="http://schemas.microsoft.com/office/drawing/2014/main" id="{E30E7F08-EAB7-4EB6-8C09-0307781C6E07}"/>
              </a:ext>
            </a:extLst>
          </p:cNvPr>
          <p:cNvSpPr txBox="1"/>
          <p:nvPr/>
        </p:nvSpPr>
        <p:spPr>
          <a:xfrm>
            <a:off x="7746145" y="2945886"/>
            <a:ext cx="1097280" cy="201251"/>
          </a:xfrm>
          <a:prstGeom prst="rect">
            <a:avLst/>
          </a:prstGeom>
          <a:noFill/>
        </p:spPr>
        <p:txBody>
          <a:bodyPr wrap="square" rtlCol="0" anchor="ctr">
            <a:noAutofit/>
          </a:bodyPr>
          <a:lstStyle/>
          <a:p>
            <a:pPr algn="ctr"/>
            <a:r>
              <a:rPr lang="en-US" sz="1100" dirty="0">
                <a:solidFill>
                  <a:srgbClr val="D1350F"/>
                </a:solidFill>
                <a:latin typeface="Oracle Sans"/>
                <a:cs typeface="Oracle Sans Semi Bold" panose="020B0603020204020204" pitchFamily="34" charset="0"/>
              </a:rPr>
              <a:t>SSO</a:t>
            </a:r>
          </a:p>
        </p:txBody>
      </p:sp>
      <p:cxnSp>
        <p:nvCxnSpPr>
          <p:cNvPr id="14" name="Straight Connector 13">
            <a:extLst>
              <a:ext uri="{FF2B5EF4-FFF2-40B4-BE49-F238E27FC236}">
                <a16:creationId xmlns:a16="http://schemas.microsoft.com/office/drawing/2014/main" id="{73FA86FD-987E-45A4-9875-F7CED25D91AD}"/>
              </a:ext>
            </a:extLst>
          </p:cNvPr>
          <p:cNvCxnSpPr>
            <a:cxnSpLocks/>
            <a:stCxn id="39" idx="0"/>
          </p:cNvCxnSpPr>
          <p:nvPr/>
        </p:nvCxnSpPr>
        <p:spPr>
          <a:xfrm flipV="1">
            <a:off x="7997702" y="3917220"/>
            <a:ext cx="1025283" cy="966997"/>
          </a:xfrm>
          <a:prstGeom prst="line">
            <a:avLst/>
          </a:prstGeom>
          <a:noFill/>
          <a:ln w="6350" cap="flat" cmpd="sng" algn="ctr">
            <a:solidFill>
              <a:srgbClr val="D1350F"/>
            </a:solidFill>
            <a:prstDash val="solid"/>
            <a:miter lim="800000"/>
          </a:ln>
          <a:effectLst/>
        </p:spPr>
      </p:cxnSp>
      <p:cxnSp>
        <p:nvCxnSpPr>
          <p:cNvPr id="15" name="Straight Connector 14">
            <a:extLst>
              <a:ext uri="{FF2B5EF4-FFF2-40B4-BE49-F238E27FC236}">
                <a16:creationId xmlns:a16="http://schemas.microsoft.com/office/drawing/2014/main" id="{ADC44354-5609-48CB-AEA4-DBF8E6725722}"/>
              </a:ext>
            </a:extLst>
          </p:cNvPr>
          <p:cNvCxnSpPr>
            <a:cxnSpLocks/>
            <a:stCxn id="32" idx="0"/>
          </p:cNvCxnSpPr>
          <p:nvPr/>
        </p:nvCxnSpPr>
        <p:spPr>
          <a:xfrm flipV="1">
            <a:off x="9022986" y="3923144"/>
            <a:ext cx="0" cy="920615"/>
          </a:xfrm>
          <a:prstGeom prst="line">
            <a:avLst/>
          </a:prstGeom>
          <a:noFill/>
          <a:ln w="6350" cap="flat" cmpd="sng" algn="ctr">
            <a:solidFill>
              <a:srgbClr val="D1350F"/>
            </a:solidFill>
            <a:prstDash val="solid"/>
            <a:miter lim="800000"/>
          </a:ln>
          <a:effectLst/>
        </p:spPr>
      </p:cxnSp>
      <p:cxnSp>
        <p:nvCxnSpPr>
          <p:cNvPr id="16" name="Straight Connector 15">
            <a:extLst>
              <a:ext uri="{FF2B5EF4-FFF2-40B4-BE49-F238E27FC236}">
                <a16:creationId xmlns:a16="http://schemas.microsoft.com/office/drawing/2014/main" id="{7CF419E8-CFB4-495A-BE74-8CC6A838600F}"/>
              </a:ext>
            </a:extLst>
          </p:cNvPr>
          <p:cNvCxnSpPr>
            <a:cxnSpLocks/>
            <a:stCxn id="33" idx="0"/>
          </p:cNvCxnSpPr>
          <p:nvPr/>
        </p:nvCxnSpPr>
        <p:spPr>
          <a:xfrm flipH="1" flipV="1">
            <a:off x="9022984" y="3917220"/>
            <a:ext cx="713241" cy="949399"/>
          </a:xfrm>
          <a:prstGeom prst="line">
            <a:avLst/>
          </a:prstGeom>
          <a:noFill/>
          <a:ln w="6350" cap="flat" cmpd="sng" algn="ctr">
            <a:solidFill>
              <a:srgbClr val="D1350F"/>
            </a:solidFill>
            <a:prstDash val="solid"/>
            <a:miter lim="800000"/>
          </a:ln>
          <a:effectLst/>
        </p:spPr>
      </p:cxnSp>
      <p:grpSp>
        <p:nvGrpSpPr>
          <p:cNvPr id="17" name="Group 16">
            <a:extLst>
              <a:ext uri="{FF2B5EF4-FFF2-40B4-BE49-F238E27FC236}">
                <a16:creationId xmlns:a16="http://schemas.microsoft.com/office/drawing/2014/main" id="{DE0BC4A0-B7F7-4C04-9E41-B1D4A4199FE5}"/>
              </a:ext>
            </a:extLst>
          </p:cNvPr>
          <p:cNvGrpSpPr/>
          <p:nvPr/>
        </p:nvGrpSpPr>
        <p:grpSpPr>
          <a:xfrm>
            <a:off x="5996272" y="2791029"/>
            <a:ext cx="1462055" cy="1104076"/>
            <a:chOff x="9705932" y="4454344"/>
            <a:chExt cx="1114866" cy="841895"/>
          </a:xfrm>
        </p:grpSpPr>
        <p:grpSp>
          <p:nvGrpSpPr>
            <p:cNvPr id="18" name="Group 97">
              <a:extLst>
                <a:ext uri="{FF2B5EF4-FFF2-40B4-BE49-F238E27FC236}">
                  <a16:creationId xmlns:a16="http://schemas.microsoft.com/office/drawing/2014/main" id="{22D740EA-4938-417D-BDA0-EA93DBC117A2}"/>
                </a:ext>
              </a:extLst>
            </p:cNvPr>
            <p:cNvGrpSpPr/>
            <p:nvPr/>
          </p:nvGrpSpPr>
          <p:grpSpPr>
            <a:xfrm>
              <a:off x="9878365" y="4454344"/>
              <a:ext cx="685800" cy="575199"/>
              <a:chOff x="3198812" y="4495800"/>
              <a:chExt cx="874295" cy="622300"/>
            </a:xfrm>
          </p:grpSpPr>
          <p:sp>
            <p:nvSpPr>
              <p:cNvPr id="20" name="Rectangle 19">
                <a:extLst>
                  <a:ext uri="{FF2B5EF4-FFF2-40B4-BE49-F238E27FC236}">
                    <a16:creationId xmlns:a16="http://schemas.microsoft.com/office/drawing/2014/main" id="{CDE03F32-52F2-4B36-96E5-8EF0F65010FB}"/>
                  </a:ext>
                </a:extLst>
              </p:cNvPr>
              <p:cNvSpPr/>
              <p:nvPr/>
            </p:nvSpPr>
            <p:spPr>
              <a:xfrm>
                <a:off x="3953702" y="4546038"/>
                <a:ext cx="119405" cy="128025"/>
              </a:xfrm>
              <a:prstGeom prst="rect">
                <a:avLst/>
              </a:prstGeom>
              <a:solidFill>
                <a:srgbClr val="D1350F"/>
              </a:solidFill>
              <a:ln w="19050" cap="flat" cmpd="sng" algn="ctr">
                <a:noFill/>
                <a:prstDash val="solid"/>
                <a:miter lim="800000"/>
              </a:ln>
              <a:effectLst/>
            </p:spPr>
            <p:txBody>
              <a:bodyPr anchor="ctr"/>
              <a:lstStyle>
                <a:lvl1pPr>
                  <a:defRPr>
                    <a:solidFill>
                      <a:schemeClr val="tx1"/>
                    </a:solidFill>
                    <a:latin typeface="Oracle Sans"/>
                    <a:cs typeface="Arial" panose="020B0604020202020204" pitchFamily="34" charset="0"/>
                  </a:defRPr>
                </a:lvl1pPr>
                <a:lvl2pPr marL="742950" indent="-285750">
                  <a:defRPr>
                    <a:solidFill>
                      <a:schemeClr val="tx1"/>
                    </a:solidFill>
                    <a:latin typeface="Oracle Sans"/>
                    <a:cs typeface="Arial" panose="020B0604020202020204" pitchFamily="34" charset="0"/>
                  </a:defRPr>
                </a:lvl2pPr>
                <a:lvl3pPr marL="1143000" indent="-228600">
                  <a:defRPr>
                    <a:solidFill>
                      <a:schemeClr val="tx1"/>
                    </a:solidFill>
                    <a:latin typeface="Oracle Sans"/>
                    <a:cs typeface="Arial" panose="020B0604020202020204" pitchFamily="34" charset="0"/>
                  </a:defRPr>
                </a:lvl3pPr>
                <a:lvl4pPr marL="1600200" indent="-228600">
                  <a:defRPr>
                    <a:solidFill>
                      <a:schemeClr val="tx1"/>
                    </a:solidFill>
                    <a:latin typeface="Oracle Sans"/>
                    <a:cs typeface="Arial" panose="020B0604020202020204" pitchFamily="34" charset="0"/>
                  </a:defRPr>
                </a:lvl4pPr>
                <a:lvl5pPr marL="2057400" indent="-228600">
                  <a:defRPr>
                    <a:solidFill>
                      <a:schemeClr val="tx1"/>
                    </a:solidFill>
                    <a:latin typeface="Oracle Sans"/>
                    <a:cs typeface="Arial" panose="020B0604020202020204" pitchFamily="34" charset="0"/>
                  </a:defRPr>
                </a:lvl5pPr>
                <a:lvl6pPr marL="2514600" indent="-228600" fontAlgn="base">
                  <a:spcBef>
                    <a:spcPct val="0"/>
                  </a:spcBef>
                  <a:spcAft>
                    <a:spcPct val="0"/>
                  </a:spcAft>
                  <a:defRPr>
                    <a:solidFill>
                      <a:schemeClr val="tx1"/>
                    </a:solidFill>
                    <a:latin typeface="Oracle Sans"/>
                    <a:cs typeface="Arial" panose="020B0604020202020204" pitchFamily="34" charset="0"/>
                  </a:defRPr>
                </a:lvl6pPr>
                <a:lvl7pPr marL="2971800" indent="-228600" fontAlgn="base">
                  <a:spcBef>
                    <a:spcPct val="0"/>
                  </a:spcBef>
                  <a:spcAft>
                    <a:spcPct val="0"/>
                  </a:spcAft>
                  <a:defRPr>
                    <a:solidFill>
                      <a:schemeClr val="tx1"/>
                    </a:solidFill>
                    <a:latin typeface="Oracle Sans"/>
                    <a:cs typeface="Arial" panose="020B0604020202020204" pitchFamily="34" charset="0"/>
                  </a:defRPr>
                </a:lvl7pPr>
                <a:lvl8pPr marL="3429000" indent="-228600" fontAlgn="base">
                  <a:spcBef>
                    <a:spcPct val="0"/>
                  </a:spcBef>
                  <a:spcAft>
                    <a:spcPct val="0"/>
                  </a:spcAft>
                  <a:defRPr>
                    <a:solidFill>
                      <a:schemeClr val="tx1"/>
                    </a:solidFill>
                    <a:latin typeface="Oracle Sans"/>
                    <a:cs typeface="Arial" panose="020B0604020202020204" pitchFamily="34" charset="0"/>
                  </a:defRPr>
                </a:lvl8pPr>
                <a:lvl9pPr marL="3886200" indent="-228600" fontAlgn="base">
                  <a:spcBef>
                    <a:spcPct val="0"/>
                  </a:spcBef>
                  <a:spcAft>
                    <a:spcPct val="0"/>
                  </a:spcAft>
                  <a:defRPr>
                    <a:solidFill>
                      <a:schemeClr val="tx1"/>
                    </a:solidFill>
                    <a:latin typeface="Oracle Sans"/>
                    <a:cs typeface="Arial" panose="020B0604020202020204" pitchFamily="34" charset="0"/>
                  </a:defRPr>
                </a:lvl9p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Oracle Sans"/>
                  <a:ea typeface="+mn-ea"/>
                  <a:cs typeface="Arial" panose="020B0604020202020204" pitchFamily="34" charset="0"/>
                </a:endParaRPr>
              </a:p>
            </p:txBody>
          </p:sp>
          <p:sp>
            <p:nvSpPr>
              <p:cNvPr id="21" name="Rectangle 20">
                <a:extLst>
                  <a:ext uri="{FF2B5EF4-FFF2-40B4-BE49-F238E27FC236}">
                    <a16:creationId xmlns:a16="http://schemas.microsoft.com/office/drawing/2014/main" id="{FBBB423A-CAFC-4DF8-BB8A-A6E8DE2064C2}"/>
                  </a:ext>
                </a:extLst>
              </p:cNvPr>
              <p:cNvSpPr/>
              <p:nvPr/>
            </p:nvSpPr>
            <p:spPr>
              <a:xfrm>
                <a:off x="3953702" y="4737266"/>
                <a:ext cx="119405" cy="126405"/>
              </a:xfrm>
              <a:prstGeom prst="rect">
                <a:avLst/>
              </a:prstGeom>
              <a:solidFill>
                <a:srgbClr val="D1350F"/>
              </a:solidFill>
              <a:ln w="19050" cap="flat" cmpd="sng" algn="ctr">
                <a:noFill/>
                <a:prstDash val="solid"/>
                <a:miter lim="800000"/>
              </a:ln>
              <a:effectLst/>
            </p:spPr>
            <p:txBody>
              <a:bodyPr anchor="ctr"/>
              <a:lstStyle>
                <a:lvl1pPr>
                  <a:defRPr>
                    <a:solidFill>
                      <a:schemeClr val="tx1"/>
                    </a:solidFill>
                    <a:latin typeface="Oracle Sans"/>
                    <a:cs typeface="Arial" panose="020B0604020202020204" pitchFamily="34" charset="0"/>
                  </a:defRPr>
                </a:lvl1pPr>
                <a:lvl2pPr marL="742950" indent="-285750">
                  <a:defRPr>
                    <a:solidFill>
                      <a:schemeClr val="tx1"/>
                    </a:solidFill>
                    <a:latin typeface="Oracle Sans"/>
                    <a:cs typeface="Arial" panose="020B0604020202020204" pitchFamily="34" charset="0"/>
                  </a:defRPr>
                </a:lvl2pPr>
                <a:lvl3pPr marL="1143000" indent="-228600">
                  <a:defRPr>
                    <a:solidFill>
                      <a:schemeClr val="tx1"/>
                    </a:solidFill>
                    <a:latin typeface="Oracle Sans"/>
                    <a:cs typeface="Arial" panose="020B0604020202020204" pitchFamily="34" charset="0"/>
                  </a:defRPr>
                </a:lvl3pPr>
                <a:lvl4pPr marL="1600200" indent="-228600">
                  <a:defRPr>
                    <a:solidFill>
                      <a:schemeClr val="tx1"/>
                    </a:solidFill>
                    <a:latin typeface="Oracle Sans"/>
                    <a:cs typeface="Arial" panose="020B0604020202020204" pitchFamily="34" charset="0"/>
                  </a:defRPr>
                </a:lvl4pPr>
                <a:lvl5pPr marL="2057400" indent="-228600">
                  <a:defRPr>
                    <a:solidFill>
                      <a:schemeClr val="tx1"/>
                    </a:solidFill>
                    <a:latin typeface="Oracle Sans"/>
                    <a:cs typeface="Arial" panose="020B0604020202020204" pitchFamily="34" charset="0"/>
                  </a:defRPr>
                </a:lvl5pPr>
                <a:lvl6pPr marL="2514600" indent="-228600" fontAlgn="base">
                  <a:spcBef>
                    <a:spcPct val="0"/>
                  </a:spcBef>
                  <a:spcAft>
                    <a:spcPct val="0"/>
                  </a:spcAft>
                  <a:defRPr>
                    <a:solidFill>
                      <a:schemeClr val="tx1"/>
                    </a:solidFill>
                    <a:latin typeface="Oracle Sans"/>
                    <a:cs typeface="Arial" panose="020B0604020202020204" pitchFamily="34" charset="0"/>
                  </a:defRPr>
                </a:lvl6pPr>
                <a:lvl7pPr marL="2971800" indent="-228600" fontAlgn="base">
                  <a:spcBef>
                    <a:spcPct val="0"/>
                  </a:spcBef>
                  <a:spcAft>
                    <a:spcPct val="0"/>
                  </a:spcAft>
                  <a:defRPr>
                    <a:solidFill>
                      <a:schemeClr val="tx1"/>
                    </a:solidFill>
                    <a:latin typeface="Oracle Sans"/>
                    <a:cs typeface="Arial" panose="020B0604020202020204" pitchFamily="34" charset="0"/>
                  </a:defRPr>
                </a:lvl7pPr>
                <a:lvl8pPr marL="3429000" indent="-228600" fontAlgn="base">
                  <a:spcBef>
                    <a:spcPct val="0"/>
                  </a:spcBef>
                  <a:spcAft>
                    <a:spcPct val="0"/>
                  </a:spcAft>
                  <a:defRPr>
                    <a:solidFill>
                      <a:schemeClr val="tx1"/>
                    </a:solidFill>
                    <a:latin typeface="Oracle Sans"/>
                    <a:cs typeface="Arial" panose="020B0604020202020204" pitchFamily="34" charset="0"/>
                  </a:defRPr>
                </a:lvl8pPr>
                <a:lvl9pPr marL="3886200" indent="-228600" fontAlgn="base">
                  <a:spcBef>
                    <a:spcPct val="0"/>
                  </a:spcBef>
                  <a:spcAft>
                    <a:spcPct val="0"/>
                  </a:spcAft>
                  <a:defRPr>
                    <a:solidFill>
                      <a:schemeClr val="tx1"/>
                    </a:solidFill>
                    <a:latin typeface="Oracle Sans"/>
                    <a:cs typeface="Arial" panose="020B0604020202020204" pitchFamily="34" charset="0"/>
                  </a:defRPr>
                </a:lvl9p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Oracle Sans"/>
                  <a:ea typeface="+mn-ea"/>
                  <a:cs typeface="Arial" panose="020B0604020202020204" pitchFamily="34" charset="0"/>
                </a:endParaRPr>
              </a:p>
            </p:txBody>
          </p:sp>
          <p:sp>
            <p:nvSpPr>
              <p:cNvPr id="22" name="Rectangle 21">
                <a:extLst>
                  <a:ext uri="{FF2B5EF4-FFF2-40B4-BE49-F238E27FC236}">
                    <a16:creationId xmlns:a16="http://schemas.microsoft.com/office/drawing/2014/main" id="{828DEB97-0F80-4DC5-AC89-205E1C0CF1E1}"/>
                  </a:ext>
                </a:extLst>
              </p:cNvPr>
              <p:cNvSpPr/>
              <p:nvPr/>
            </p:nvSpPr>
            <p:spPr>
              <a:xfrm>
                <a:off x="3953702" y="4926872"/>
                <a:ext cx="119405" cy="128026"/>
              </a:xfrm>
              <a:prstGeom prst="rect">
                <a:avLst/>
              </a:prstGeom>
              <a:solidFill>
                <a:srgbClr val="D1350F"/>
              </a:solidFill>
              <a:ln w="19050" cap="flat" cmpd="sng" algn="ctr">
                <a:noFill/>
                <a:prstDash val="solid"/>
                <a:miter lim="800000"/>
              </a:ln>
              <a:effectLst/>
            </p:spPr>
            <p:txBody>
              <a:bodyPr anchor="ctr"/>
              <a:lstStyle>
                <a:lvl1pPr>
                  <a:defRPr>
                    <a:solidFill>
                      <a:schemeClr val="tx1"/>
                    </a:solidFill>
                    <a:latin typeface="Oracle Sans"/>
                    <a:cs typeface="Arial" panose="020B0604020202020204" pitchFamily="34" charset="0"/>
                  </a:defRPr>
                </a:lvl1pPr>
                <a:lvl2pPr marL="742950" indent="-285750">
                  <a:defRPr>
                    <a:solidFill>
                      <a:schemeClr val="tx1"/>
                    </a:solidFill>
                    <a:latin typeface="Oracle Sans"/>
                    <a:cs typeface="Arial" panose="020B0604020202020204" pitchFamily="34" charset="0"/>
                  </a:defRPr>
                </a:lvl2pPr>
                <a:lvl3pPr marL="1143000" indent="-228600">
                  <a:defRPr>
                    <a:solidFill>
                      <a:schemeClr val="tx1"/>
                    </a:solidFill>
                    <a:latin typeface="Oracle Sans"/>
                    <a:cs typeface="Arial" panose="020B0604020202020204" pitchFamily="34" charset="0"/>
                  </a:defRPr>
                </a:lvl3pPr>
                <a:lvl4pPr marL="1600200" indent="-228600">
                  <a:defRPr>
                    <a:solidFill>
                      <a:schemeClr val="tx1"/>
                    </a:solidFill>
                    <a:latin typeface="Oracle Sans"/>
                    <a:cs typeface="Arial" panose="020B0604020202020204" pitchFamily="34" charset="0"/>
                  </a:defRPr>
                </a:lvl4pPr>
                <a:lvl5pPr marL="2057400" indent="-228600">
                  <a:defRPr>
                    <a:solidFill>
                      <a:schemeClr val="tx1"/>
                    </a:solidFill>
                    <a:latin typeface="Oracle Sans"/>
                    <a:cs typeface="Arial" panose="020B0604020202020204" pitchFamily="34" charset="0"/>
                  </a:defRPr>
                </a:lvl5pPr>
                <a:lvl6pPr marL="2514600" indent="-228600" fontAlgn="base">
                  <a:spcBef>
                    <a:spcPct val="0"/>
                  </a:spcBef>
                  <a:spcAft>
                    <a:spcPct val="0"/>
                  </a:spcAft>
                  <a:defRPr>
                    <a:solidFill>
                      <a:schemeClr val="tx1"/>
                    </a:solidFill>
                    <a:latin typeface="Oracle Sans"/>
                    <a:cs typeface="Arial" panose="020B0604020202020204" pitchFamily="34" charset="0"/>
                  </a:defRPr>
                </a:lvl6pPr>
                <a:lvl7pPr marL="2971800" indent="-228600" fontAlgn="base">
                  <a:spcBef>
                    <a:spcPct val="0"/>
                  </a:spcBef>
                  <a:spcAft>
                    <a:spcPct val="0"/>
                  </a:spcAft>
                  <a:defRPr>
                    <a:solidFill>
                      <a:schemeClr val="tx1"/>
                    </a:solidFill>
                    <a:latin typeface="Oracle Sans"/>
                    <a:cs typeface="Arial" panose="020B0604020202020204" pitchFamily="34" charset="0"/>
                  </a:defRPr>
                </a:lvl7pPr>
                <a:lvl8pPr marL="3429000" indent="-228600" fontAlgn="base">
                  <a:spcBef>
                    <a:spcPct val="0"/>
                  </a:spcBef>
                  <a:spcAft>
                    <a:spcPct val="0"/>
                  </a:spcAft>
                  <a:defRPr>
                    <a:solidFill>
                      <a:schemeClr val="tx1"/>
                    </a:solidFill>
                    <a:latin typeface="Oracle Sans"/>
                    <a:cs typeface="Arial" panose="020B0604020202020204" pitchFamily="34" charset="0"/>
                  </a:defRPr>
                </a:lvl8pPr>
                <a:lvl9pPr marL="3886200" indent="-228600" fontAlgn="base">
                  <a:spcBef>
                    <a:spcPct val="0"/>
                  </a:spcBef>
                  <a:spcAft>
                    <a:spcPct val="0"/>
                  </a:spcAft>
                  <a:defRPr>
                    <a:solidFill>
                      <a:schemeClr val="tx1"/>
                    </a:solidFill>
                    <a:latin typeface="Oracle Sans"/>
                    <a:cs typeface="Arial" panose="020B0604020202020204" pitchFamily="34" charset="0"/>
                  </a:defRPr>
                </a:lvl9p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Oracle Sans"/>
                  <a:ea typeface="+mn-ea"/>
                  <a:cs typeface="Arial" panose="020B0604020202020204" pitchFamily="34" charset="0"/>
                </a:endParaRPr>
              </a:p>
            </p:txBody>
          </p:sp>
          <p:cxnSp>
            <p:nvCxnSpPr>
              <p:cNvPr id="23" name="Straight Arrow Connector 22">
                <a:extLst>
                  <a:ext uri="{FF2B5EF4-FFF2-40B4-BE49-F238E27FC236}">
                    <a16:creationId xmlns:a16="http://schemas.microsoft.com/office/drawing/2014/main" id="{E67B54A3-14FC-476B-9585-4C11A9460683}"/>
                  </a:ext>
                </a:extLst>
              </p:cNvPr>
              <p:cNvCxnSpPr/>
              <p:nvPr/>
            </p:nvCxnSpPr>
            <p:spPr>
              <a:xfrm>
                <a:off x="3275718" y="4800468"/>
                <a:ext cx="677984" cy="0"/>
              </a:xfrm>
              <a:prstGeom prst="straightConnector1">
                <a:avLst/>
              </a:prstGeom>
              <a:noFill/>
              <a:ln w="19050" cap="flat" cmpd="sng" algn="ctr">
                <a:solidFill>
                  <a:srgbClr val="D1350F"/>
                </a:solidFill>
                <a:prstDash val="solid"/>
                <a:miter lim="800000"/>
                <a:tailEnd type="triangle"/>
              </a:ln>
              <a:effectLst/>
            </p:spPr>
          </p:cxnSp>
          <p:cxnSp>
            <p:nvCxnSpPr>
              <p:cNvPr id="24" name="Straight Arrow Connector 23">
                <a:extLst>
                  <a:ext uri="{FF2B5EF4-FFF2-40B4-BE49-F238E27FC236}">
                    <a16:creationId xmlns:a16="http://schemas.microsoft.com/office/drawing/2014/main" id="{6BAE6376-EC79-49A9-ACD5-F91FB8C7872E}"/>
                  </a:ext>
                </a:extLst>
              </p:cNvPr>
              <p:cNvCxnSpPr/>
              <p:nvPr/>
            </p:nvCxnSpPr>
            <p:spPr>
              <a:xfrm flipV="1">
                <a:off x="3652150" y="4610861"/>
                <a:ext cx="301551" cy="189607"/>
              </a:xfrm>
              <a:prstGeom prst="straightConnector1">
                <a:avLst/>
              </a:prstGeom>
              <a:noFill/>
              <a:ln w="19050" cap="flat" cmpd="sng" algn="ctr">
                <a:solidFill>
                  <a:srgbClr val="D1350F"/>
                </a:solidFill>
                <a:prstDash val="solid"/>
                <a:miter lim="800000"/>
                <a:tailEnd type="triangle"/>
              </a:ln>
              <a:effectLst/>
            </p:spPr>
          </p:cxnSp>
          <p:cxnSp>
            <p:nvCxnSpPr>
              <p:cNvPr id="25" name="Straight Arrow Connector 24">
                <a:extLst>
                  <a:ext uri="{FF2B5EF4-FFF2-40B4-BE49-F238E27FC236}">
                    <a16:creationId xmlns:a16="http://schemas.microsoft.com/office/drawing/2014/main" id="{320F79C6-432D-480E-A3A6-0AA0D480FCC7}"/>
                  </a:ext>
                </a:extLst>
              </p:cNvPr>
              <p:cNvCxnSpPr>
                <a:cxnSpLocks/>
                <a:endCxn id="22" idx="1"/>
              </p:cNvCxnSpPr>
              <p:nvPr/>
            </p:nvCxnSpPr>
            <p:spPr>
              <a:xfrm>
                <a:off x="3652150" y="4800468"/>
                <a:ext cx="301551" cy="191228"/>
              </a:xfrm>
              <a:prstGeom prst="straightConnector1">
                <a:avLst/>
              </a:prstGeom>
              <a:noFill/>
              <a:ln w="19050" cap="flat" cmpd="sng" algn="ctr">
                <a:solidFill>
                  <a:srgbClr val="D1350F"/>
                </a:solidFill>
                <a:prstDash val="solid"/>
                <a:miter lim="800000"/>
                <a:tailEnd type="triangle"/>
              </a:ln>
              <a:effectLst/>
            </p:spPr>
          </p:cxnSp>
          <p:sp>
            <p:nvSpPr>
              <p:cNvPr id="26" name="Rounded Rectangle 104">
                <a:extLst>
                  <a:ext uri="{FF2B5EF4-FFF2-40B4-BE49-F238E27FC236}">
                    <a16:creationId xmlns:a16="http://schemas.microsoft.com/office/drawing/2014/main" id="{D08E2BA3-C639-47C8-8A2B-2E10CAC244EB}"/>
                  </a:ext>
                </a:extLst>
              </p:cNvPr>
              <p:cNvSpPr/>
              <p:nvPr/>
            </p:nvSpPr>
            <p:spPr>
              <a:xfrm>
                <a:off x="3472030" y="4546038"/>
                <a:ext cx="180120" cy="572062"/>
              </a:xfrm>
              <a:prstGeom prst="roundRect">
                <a:avLst/>
              </a:prstGeom>
              <a:noFill/>
              <a:ln w="38100" cap="flat" cmpd="sng" algn="ctr">
                <a:solidFill>
                  <a:srgbClr val="D1350F"/>
                </a:solidFill>
                <a:prstDash val="solid"/>
                <a:miter lim="800000"/>
              </a:ln>
              <a:effectLst/>
            </p:spPr>
            <p:txBody>
              <a:bodyPr anchor="ctr"/>
              <a:lstStyle>
                <a:lvl1pPr>
                  <a:defRPr>
                    <a:solidFill>
                      <a:schemeClr val="tx1"/>
                    </a:solidFill>
                    <a:latin typeface="Oracle Sans"/>
                    <a:cs typeface="Arial" panose="020B0604020202020204" pitchFamily="34" charset="0"/>
                  </a:defRPr>
                </a:lvl1pPr>
                <a:lvl2pPr marL="742950" indent="-285750">
                  <a:defRPr>
                    <a:solidFill>
                      <a:schemeClr val="tx1"/>
                    </a:solidFill>
                    <a:latin typeface="Oracle Sans"/>
                    <a:cs typeface="Arial" panose="020B0604020202020204" pitchFamily="34" charset="0"/>
                  </a:defRPr>
                </a:lvl2pPr>
                <a:lvl3pPr marL="1143000" indent="-228600">
                  <a:defRPr>
                    <a:solidFill>
                      <a:schemeClr val="tx1"/>
                    </a:solidFill>
                    <a:latin typeface="Oracle Sans"/>
                    <a:cs typeface="Arial" panose="020B0604020202020204" pitchFamily="34" charset="0"/>
                  </a:defRPr>
                </a:lvl3pPr>
                <a:lvl4pPr marL="1600200" indent="-228600">
                  <a:defRPr>
                    <a:solidFill>
                      <a:schemeClr val="tx1"/>
                    </a:solidFill>
                    <a:latin typeface="Oracle Sans"/>
                    <a:cs typeface="Arial" panose="020B0604020202020204" pitchFamily="34" charset="0"/>
                  </a:defRPr>
                </a:lvl4pPr>
                <a:lvl5pPr marL="2057400" indent="-228600">
                  <a:defRPr>
                    <a:solidFill>
                      <a:schemeClr val="tx1"/>
                    </a:solidFill>
                    <a:latin typeface="Oracle Sans"/>
                    <a:cs typeface="Arial" panose="020B0604020202020204" pitchFamily="34" charset="0"/>
                  </a:defRPr>
                </a:lvl5pPr>
                <a:lvl6pPr marL="2514600" indent="-228600" fontAlgn="base">
                  <a:spcBef>
                    <a:spcPct val="0"/>
                  </a:spcBef>
                  <a:spcAft>
                    <a:spcPct val="0"/>
                  </a:spcAft>
                  <a:defRPr>
                    <a:solidFill>
                      <a:schemeClr val="tx1"/>
                    </a:solidFill>
                    <a:latin typeface="Oracle Sans"/>
                    <a:cs typeface="Arial" panose="020B0604020202020204" pitchFamily="34" charset="0"/>
                  </a:defRPr>
                </a:lvl6pPr>
                <a:lvl7pPr marL="2971800" indent="-228600" fontAlgn="base">
                  <a:spcBef>
                    <a:spcPct val="0"/>
                  </a:spcBef>
                  <a:spcAft>
                    <a:spcPct val="0"/>
                  </a:spcAft>
                  <a:defRPr>
                    <a:solidFill>
                      <a:schemeClr val="tx1"/>
                    </a:solidFill>
                    <a:latin typeface="Oracle Sans"/>
                    <a:cs typeface="Arial" panose="020B0604020202020204" pitchFamily="34" charset="0"/>
                  </a:defRPr>
                </a:lvl7pPr>
                <a:lvl8pPr marL="3429000" indent="-228600" fontAlgn="base">
                  <a:spcBef>
                    <a:spcPct val="0"/>
                  </a:spcBef>
                  <a:spcAft>
                    <a:spcPct val="0"/>
                  </a:spcAft>
                  <a:defRPr>
                    <a:solidFill>
                      <a:schemeClr val="tx1"/>
                    </a:solidFill>
                    <a:latin typeface="Oracle Sans"/>
                    <a:cs typeface="Arial" panose="020B0604020202020204" pitchFamily="34" charset="0"/>
                  </a:defRPr>
                </a:lvl8pPr>
                <a:lvl9pPr marL="3886200" indent="-228600" fontAlgn="base">
                  <a:spcBef>
                    <a:spcPct val="0"/>
                  </a:spcBef>
                  <a:spcAft>
                    <a:spcPct val="0"/>
                  </a:spcAft>
                  <a:defRPr>
                    <a:solidFill>
                      <a:schemeClr val="tx1"/>
                    </a:solidFill>
                    <a:latin typeface="Oracle Sans"/>
                    <a:cs typeface="Arial" panose="020B0604020202020204" pitchFamily="34" charset="0"/>
                  </a:defRPr>
                </a:lvl9p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altLang="en-US" sz="1800" b="0" i="0" u="none" strike="noStrike" kern="0" cap="none" spc="0" normalizeH="0" baseline="0" noProof="0" dirty="0">
                  <a:ln>
                    <a:noFill/>
                  </a:ln>
                  <a:solidFill>
                    <a:srgbClr val="FFFFFF"/>
                  </a:solidFill>
                  <a:effectLst/>
                  <a:uLnTx/>
                  <a:uFillTx/>
                  <a:latin typeface="Oracle Sans"/>
                  <a:ea typeface="+mn-ea"/>
                  <a:cs typeface="Arial" panose="020B0604020202020204" pitchFamily="34" charset="0"/>
                </a:endParaRPr>
              </a:p>
            </p:txBody>
          </p:sp>
          <p:pic>
            <p:nvPicPr>
              <p:cNvPr id="27" name="Graphic 105" descr="Lock">
                <a:extLst>
                  <a:ext uri="{FF2B5EF4-FFF2-40B4-BE49-F238E27FC236}">
                    <a16:creationId xmlns:a16="http://schemas.microsoft.com/office/drawing/2014/main" id="{A5EE97B2-F3AD-4201-A5F5-34B547F7970E}"/>
                  </a:ext>
                </a:extLst>
              </p:cNvPr>
              <p:cNvPicPr>
                <a:picLocks noChangeAspect="1"/>
              </p:cNvPicPr>
              <p:nvPr/>
            </p:nvPicPr>
            <p:blipFill>
              <a:blip r:embed="rId2"/>
              <a:stretch>
                <a:fillRect/>
              </a:stretch>
            </p:blipFill>
            <p:spPr>
              <a:xfrm>
                <a:off x="3198812" y="4495800"/>
                <a:ext cx="305599" cy="304668"/>
              </a:xfrm>
              <a:prstGeom prst="rect">
                <a:avLst/>
              </a:prstGeom>
            </p:spPr>
          </p:pic>
          <p:pic>
            <p:nvPicPr>
              <p:cNvPr id="28" name="Graphic 106" descr="Unlock">
                <a:extLst>
                  <a:ext uri="{FF2B5EF4-FFF2-40B4-BE49-F238E27FC236}">
                    <a16:creationId xmlns:a16="http://schemas.microsoft.com/office/drawing/2014/main" id="{EE83997D-C10C-475C-9EB8-EDEB93F5C90D}"/>
                  </a:ext>
                </a:extLst>
              </p:cNvPr>
              <p:cNvPicPr>
                <a:picLocks noChangeAspect="1"/>
              </p:cNvPicPr>
              <p:nvPr/>
            </p:nvPicPr>
            <p:blipFill>
              <a:blip r:embed="rId3"/>
              <a:stretch>
                <a:fillRect/>
              </a:stretch>
            </p:blipFill>
            <p:spPr>
              <a:xfrm>
                <a:off x="3198812" y="4800468"/>
                <a:ext cx="305599" cy="304668"/>
              </a:xfrm>
              <a:prstGeom prst="rect">
                <a:avLst/>
              </a:prstGeom>
            </p:spPr>
          </p:pic>
        </p:grpSp>
        <p:sp>
          <p:nvSpPr>
            <p:cNvPr id="19" name="TextBox 18">
              <a:extLst>
                <a:ext uri="{FF2B5EF4-FFF2-40B4-BE49-F238E27FC236}">
                  <a16:creationId xmlns:a16="http://schemas.microsoft.com/office/drawing/2014/main" id="{AE558A08-27A5-4589-A28B-8189BB6A284F}"/>
                </a:ext>
              </a:extLst>
            </p:cNvPr>
            <p:cNvSpPr txBox="1"/>
            <p:nvPr/>
          </p:nvSpPr>
          <p:spPr>
            <a:xfrm>
              <a:off x="9705932" y="5113359"/>
              <a:ext cx="1114866" cy="182880"/>
            </a:xfrm>
            <a:prstGeom prst="rect">
              <a:avLst/>
            </a:prstGeom>
            <a:noFill/>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1350F"/>
                  </a:solidFill>
                  <a:effectLst/>
                  <a:uLnTx/>
                  <a:uFillTx/>
                  <a:latin typeface="Oracle Sans"/>
                  <a:cs typeface="Oracle Sans Semi Bold" panose="020B0603020204020204" pitchFamily="34" charset="0"/>
                </a:rPr>
                <a:t>App Gateway</a:t>
              </a:r>
            </a:p>
          </p:txBody>
        </p:sp>
      </p:grpSp>
      <p:cxnSp>
        <p:nvCxnSpPr>
          <p:cNvPr id="29" name="Straight Connector 28">
            <a:extLst>
              <a:ext uri="{FF2B5EF4-FFF2-40B4-BE49-F238E27FC236}">
                <a16:creationId xmlns:a16="http://schemas.microsoft.com/office/drawing/2014/main" id="{8F6E0349-506F-4116-8628-8B54E33B248F}"/>
              </a:ext>
            </a:extLst>
          </p:cNvPr>
          <p:cNvCxnSpPr>
            <a:cxnSpLocks/>
          </p:cNvCxnSpPr>
          <p:nvPr/>
        </p:nvCxnSpPr>
        <p:spPr>
          <a:xfrm>
            <a:off x="7350369" y="3160335"/>
            <a:ext cx="1675674" cy="0"/>
          </a:xfrm>
          <a:prstGeom prst="line">
            <a:avLst/>
          </a:prstGeom>
          <a:noFill/>
          <a:ln w="6350" cap="flat" cmpd="sng" algn="ctr">
            <a:solidFill>
              <a:srgbClr val="D1350F"/>
            </a:solidFill>
            <a:prstDash val="solid"/>
            <a:miter lim="800000"/>
          </a:ln>
          <a:effectLst/>
        </p:spPr>
      </p:cxnSp>
      <p:cxnSp>
        <p:nvCxnSpPr>
          <p:cNvPr id="30" name="Straight Connector 29">
            <a:extLst>
              <a:ext uri="{FF2B5EF4-FFF2-40B4-BE49-F238E27FC236}">
                <a16:creationId xmlns:a16="http://schemas.microsoft.com/office/drawing/2014/main" id="{90498909-5E1D-4885-99EE-C32E4733D599}"/>
              </a:ext>
            </a:extLst>
          </p:cNvPr>
          <p:cNvCxnSpPr>
            <a:cxnSpLocks/>
          </p:cNvCxnSpPr>
          <p:nvPr/>
        </p:nvCxnSpPr>
        <p:spPr>
          <a:xfrm>
            <a:off x="9026043" y="3160335"/>
            <a:ext cx="0" cy="726201"/>
          </a:xfrm>
          <a:prstGeom prst="line">
            <a:avLst/>
          </a:prstGeom>
          <a:noFill/>
          <a:ln w="6350" cap="flat" cmpd="sng" algn="ctr">
            <a:solidFill>
              <a:srgbClr val="D1350F"/>
            </a:solidFill>
            <a:prstDash val="solid"/>
            <a:miter lim="800000"/>
            <a:tailEnd type="triangle"/>
          </a:ln>
          <a:effectLst/>
        </p:spPr>
      </p:cxnSp>
      <p:sp>
        <p:nvSpPr>
          <p:cNvPr id="31" name="TextBox 30">
            <a:extLst>
              <a:ext uri="{FF2B5EF4-FFF2-40B4-BE49-F238E27FC236}">
                <a16:creationId xmlns:a16="http://schemas.microsoft.com/office/drawing/2014/main" id="{8FAEAA99-E98E-4011-8A5A-8D727A8EEA27}"/>
              </a:ext>
            </a:extLst>
          </p:cNvPr>
          <p:cNvSpPr txBox="1"/>
          <p:nvPr/>
        </p:nvSpPr>
        <p:spPr>
          <a:xfrm>
            <a:off x="9026043" y="3295165"/>
            <a:ext cx="1302741" cy="391838"/>
          </a:xfrm>
          <a:prstGeom prst="rect">
            <a:avLst/>
          </a:prstGeom>
          <a:noFill/>
        </p:spPr>
        <p:txBody>
          <a:bodyPr wrap="square" rtlCol="0" anchor="ctr">
            <a:noAutofit/>
          </a:bodyPr>
          <a:lstStyle/>
          <a:p>
            <a:r>
              <a:rPr lang="en-US" sz="1100" dirty="0">
                <a:solidFill>
                  <a:srgbClr val="D1350F"/>
                </a:solidFill>
                <a:latin typeface="Oracle Sans"/>
                <a:cs typeface="Oracle Sans Semi Bold" panose="020B0603020204020204" pitchFamily="34" charset="0"/>
              </a:rPr>
              <a:t>Supports </a:t>
            </a:r>
            <a:br>
              <a:rPr lang="en-US" sz="1100" dirty="0">
                <a:solidFill>
                  <a:srgbClr val="D1350F"/>
                </a:solidFill>
                <a:latin typeface="Oracle Sans"/>
                <a:cs typeface="Oracle Sans Semi Bold" panose="020B0603020204020204" pitchFamily="34" charset="0"/>
              </a:rPr>
            </a:br>
            <a:r>
              <a:rPr lang="en-US" sz="1100" dirty="0">
                <a:solidFill>
                  <a:srgbClr val="D1350F"/>
                </a:solidFill>
                <a:latin typeface="Oracle Sans"/>
                <a:cs typeface="Oracle Sans Semi Bold" panose="020B0603020204020204" pitchFamily="34" charset="0"/>
              </a:rPr>
              <a:t>HTTP Headers</a:t>
            </a:r>
          </a:p>
        </p:txBody>
      </p:sp>
      <p:sp>
        <p:nvSpPr>
          <p:cNvPr id="32" name="Oval 31">
            <a:extLst>
              <a:ext uri="{FF2B5EF4-FFF2-40B4-BE49-F238E27FC236}">
                <a16:creationId xmlns:a16="http://schemas.microsoft.com/office/drawing/2014/main" id="{1E501DBA-B49E-4811-8001-16C02ACF3461}"/>
              </a:ext>
            </a:extLst>
          </p:cNvPr>
          <p:cNvSpPr>
            <a:spLocks noChangeAspect="1"/>
          </p:cNvSpPr>
          <p:nvPr/>
        </p:nvSpPr>
        <p:spPr>
          <a:xfrm>
            <a:off x="8771526" y="4843759"/>
            <a:ext cx="502920" cy="502920"/>
          </a:xfrm>
          <a:prstGeom prst="ellipse">
            <a:avLst/>
          </a:prstGeom>
          <a:solidFill>
            <a:srgbClr val="2C5967">
              <a:lumMod val="60000"/>
              <a:lumOff val="40000"/>
            </a:srgbClr>
          </a:solidFill>
          <a:ln w="12700" cap="flat" cmpd="sng" algn="ctr">
            <a:noFill/>
            <a:prstDash val="solid"/>
            <a:miter lim="800000"/>
          </a:ln>
          <a:effectLst>
            <a:outerShdw blurRad="63500" dist="38100" dir="5400000" algn="t" rotWithShape="0">
              <a:prstClr val="black">
                <a:alpha val="2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Oracle Sans"/>
              <a:ea typeface="+mn-ea"/>
              <a:cs typeface="+mn-cs"/>
            </a:endParaRPr>
          </a:p>
        </p:txBody>
      </p:sp>
      <p:sp>
        <p:nvSpPr>
          <p:cNvPr id="33" name="Rectangle 32">
            <a:extLst>
              <a:ext uri="{FF2B5EF4-FFF2-40B4-BE49-F238E27FC236}">
                <a16:creationId xmlns:a16="http://schemas.microsoft.com/office/drawing/2014/main" id="{3330A12E-9F11-4158-A9E6-0C2C2FF80007}"/>
              </a:ext>
            </a:extLst>
          </p:cNvPr>
          <p:cNvSpPr/>
          <p:nvPr/>
        </p:nvSpPr>
        <p:spPr>
          <a:xfrm>
            <a:off x="9507625" y="4866619"/>
            <a:ext cx="457200" cy="457200"/>
          </a:xfrm>
          <a:prstGeom prst="rect">
            <a:avLst/>
          </a:prstGeom>
          <a:solidFill>
            <a:srgbClr val="2C5967">
              <a:lumMod val="60000"/>
              <a:lumOff val="40000"/>
            </a:srgbClr>
          </a:solidFill>
          <a:ln w="12700" cap="flat" cmpd="sng" algn="ctr">
            <a:noFill/>
            <a:prstDash val="solid"/>
            <a:miter lim="800000"/>
          </a:ln>
          <a:effectLst>
            <a:outerShdw blurRad="63500" dist="38100" dir="5400000" algn="t" rotWithShape="0">
              <a:prstClr val="black">
                <a:alpha val="2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Oracle Sans"/>
              <a:ea typeface="+mn-ea"/>
              <a:cs typeface="+mn-cs"/>
            </a:endParaRPr>
          </a:p>
        </p:txBody>
      </p:sp>
      <p:cxnSp>
        <p:nvCxnSpPr>
          <p:cNvPr id="34" name="Straight Connector 33">
            <a:extLst>
              <a:ext uri="{FF2B5EF4-FFF2-40B4-BE49-F238E27FC236}">
                <a16:creationId xmlns:a16="http://schemas.microsoft.com/office/drawing/2014/main" id="{0821D699-C9F0-45A4-8ED5-AEEAFF572786}"/>
              </a:ext>
            </a:extLst>
          </p:cNvPr>
          <p:cNvCxnSpPr>
            <a:cxnSpLocks/>
          </p:cNvCxnSpPr>
          <p:nvPr/>
        </p:nvCxnSpPr>
        <p:spPr>
          <a:xfrm flipV="1">
            <a:off x="6607391" y="3922064"/>
            <a:ext cx="2415593" cy="971687"/>
          </a:xfrm>
          <a:prstGeom prst="line">
            <a:avLst/>
          </a:prstGeom>
          <a:noFill/>
          <a:ln w="6350" cap="flat" cmpd="sng" algn="ctr">
            <a:solidFill>
              <a:srgbClr val="D1350F"/>
            </a:solidFill>
            <a:prstDash val="solid"/>
            <a:miter lim="800000"/>
          </a:ln>
          <a:effectLst/>
        </p:spPr>
      </p:cxnSp>
      <p:grpSp>
        <p:nvGrpSpPr>
          <p:cNvPr id="35" name="Group 34">
            <a:extLst>
              <a:ext uri="{FF2B5EF4-FFF2-40B4-BE49-F238E27FC236}">
                <a16:creationId xmlns:a16="http://schemas.microsoft.com/office/drawing/2014/main" id="{AC115A3B-9E62-4B3D-BAB0-69E76233752D}"/>
              </a:ext>
            </a:extLst>
          </p:cNvPr>
          <p:cNvGrpSpPr/>
          <p:nvPr/>
        </p:nvGrpSpPr>
        <p:grpSpPr>
          <a:xfrm>
            <a:off x="6006648" y="4885365"/>
            <a:ext cx="1173355" cy="423914"/>
            <a:chOff x="6441221" y="4333547"/>
            <a:chExt cx="982062" cy="354803"/>
          </a:xfrm>
        </p:grpSpPr>
        <p:sp>
          <p:nvSpPr>
            <p:cNvPr id="36" name="Rectangle 35">
              <a:extLst>
                <a:ext uri="{FF2B5EF4-FFF2-40B4-BE49-F238E27FC236}">
                  <a16:creationId xmlns:a16="http://schemas.microsoft.com/office/drawing/2014/main" id="{D36C8BAE-C489-42F2-A191-C64BCED224B8}"/>
                </a:ext>
              </a:extLst>
            </p:cNvPr>
            <p:cNvSpPr/>
            <p:nvPr/>
          </p:nvSpPr>
          <p:spPr>
            <a:xfrm>
              <a:off x="6441221" y="4333547"/>
              <a:ext cx="982062" cy="354803"/>
            </a:xfrm>
            <a:prstGeom prst="rect">
              <a:avLst/>
            </a:prstGeom>
            <a:solidFill>
              <a:sysClr val="window" lastClr="FFFFFF"/>
            </a:solidFill>
            <a:ln w="12700" cap="flat" cmpd="sng" algn="ctr">
              <a:noFill/>
              <a:prstDash val="solid"/>
              <a:miter lim="800000"/>
            </a:ln>
            <a:effectLst>
              <a:outerShdw blurRad="635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Oracle Sans"/>
                <a:ea typeface="+mn-ea"/>
                <a:cs typeface="+mn-cs"/>
              </a:endParaRPr>
            </a:p>
          </p:txBody>
        </p:sp>
        <p:pic>
          <p:nvPicPr>
            <p:cNvPr id="37" name="Picture 113">
              <a:extLst>
                <a:ext uri="{FF2B5EF4-FFF2-40B4-BE49-F238E27FC236}">
                  <a16:creationId xmlns:a16="http://schemas.microsoft.com/office/drawing/2014/main" id="{502D0E03-2D2E-47E9-A9CA-81AD329DD8BA}"/>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t="14154" b="15869"/>
            <a:stretch/>
          </p:blipFill>
          <p:spPr bwMode="auto">
            <a:xfrm>
              <a:off x="6475667" y="4362795"/>
              <a:ext cx="913169" cy="289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 name="Group 37">
            <a:extLst>
              <a:ext uri="{FF2B5EF4-FFF2-40B4-BE49-F238E27FC236}">
                <a16:creationId xmlns:a16="http://schemas.microsoft.com/office/drawing/2014/main" id="{1B04A8A8-BA0F-4550-B2B7-55FEB7F21636}"/>
              </a:ext>
            </a:extLst>
          </p:cNvPr>
          <p:cNvGrpSpPr/>
          <p:nvPr/>
        </p:nvGrpSpPr>
        <p:grpSpPr>
          <a:xfrm>
            <a:off x="7411024" y="4884217"/>
            <a:ext cx="1173355" cy="423914"/>
            <a:chOff x="7630964" y="4333546"/>
            <a:chExt cx="982062" cy="354803"/>
          </a:xfrm>
        </p:grpSpPr>
        <p:sp>
          <p:nvSpPr>
            <p:cNvPr id="39" name="Rectangle 38">
              <a:extLst>
                <a:ext uri="{FF2B5EF4-FFF2-40B4-BE49-F238E27FC236}">
                  <a16:creationId xmlns:a16="http://schemas.microsoft.com/office/drawing/2014/main" id="{D5AB75C5-E207-473F-B2CB-08C0C56A7596}"/>
                </a:ext>
              </a:extLst>
            </p:cNvPr>
            <p:cNvSpPr/>
            <p:nvPr/>
          </p:nvSpPr>
          <p:spPr>
            <a:xfrm>
              <a:off x="7630964" y="4333546"/>
              <a:ext cx="982062" cy="354803"/>
            </a:xfrm>
            <a:prstGeom prst="rect">
              <a:avLst/>
            </a:prstGeom>
            <a:solidFill>
              <a:sysClr val="window" lastClr="FFFFFF"/>
            </a:solidFill>
            <a:ln w="12700" cap="flat" cmpd="sng" algn="ctr">
              <a:noFill/>
              <a:prstDash val="solid"/>
              <a:miter lim="800000"/>
            </a:ln>
            <a:effectLst>
              <a:outerShdw blurRad="63500" sx="102000" sy="102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Oracle Sans"/>
                <a:ea typeface="+mn-ea"/>
                <a:cs typeface="+mn-cs"/>
              </a:endParaRPr>
            </a:p>
          </p:txBody>
        </p:sp>
        <p:pic>
          <p:nvPicPr>
            <p:cNvPr id="40" name="Picture 110">
              <a:extLst>
                <a:ext uri="{FF2B5EF4-FFF2-40B4-BE49-F238E27FC236}">
                  <a16:creationId xmlns:a16="http://schemas.microsoft.com/office/drawing/2014/main" id="{A53DB264-3ECA-4594-8321-EAA792F313CB}"/>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t="12763" b="17261"/>
            <a:stretch/>
          </p:blipFill>
          <p:spPr bwMode="auto">
            <a:xfrm>
              <a:off x="7665410" y="4362795"/>
              <a:ext cx="913169" cy="289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a:extLst>
              <a:ext uri="{FF2B5EF4-FFF2-40B4-BE49-F238E27FC236}">
                <a16:creationId xmlns:a16="http://schemas.microsoft.com/office/drawing/2014/main" id="{7219B6C2-B91F-46A7-9257-9896C7D4741E}"/>
              </a:ext>
            </a:extLst>
          </p:cNvPr>
          <p:cNvGrpSpPr/>
          <p:nvPr/>
        </p:nvGrpSpPr>
        <p:grpSpPr>
          <a:xfrm>
            <a:off x="896426" y="2368847"/>
            <a:ext cx="2603500" cy="1659586"/>
            <a:chOff x="896426" y="2368847"/>
            <a:chExt cx="2603500" cy="1659586"/>
          </a:xfrm>
        </p:grpSpPr>
        <p:pic>
          <p:nvPicPr>
            <p:cNvPr id="47" name="Graphic 46" descr="Cloud">
              <a:extLst>
                <a:ext uri="{FF2B5EF4-FFF2-40B4-BE49-F238E27FC236}">
                  <a16:creationId xmlns:a16="http://schemas.microsoft.com/office/drawing/2014/main" id="{3BC3072C-1F40-4B73-9D70-82C429F0907C}"/>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3869" t="21061" r="3573" b="19938"/>
            <a:stretch/>
          </p:blipFill>
          <p:spPr>
            <a:xfrm>
              <a:off x="896426" y="2368847"/>
              <a:ext cx="2603500" cy="1659586"/>
            </a:xfrm>
            <a:prstGeom prst="rect">
              <a:avLst/>
            </a:prstGeom>
            <a:effectLst>
              <a:outerShdw blurRad="152400" sx="102000" sy="102000" algn="ctr" rotWithShape="0">
                <a:prstClr val="black">
                  <a:alpha val="20000"/>
                </a:prstClr>
              </a:outerShdw>
            </a:effectLst>
          </p:spPr>
        </p:pic>
        <p:sp>
          <p:nvSpPr>
            <p:cNvPr id="48" name="TextBox 47">
              <a:extLst>
                <a:ext uri="{FF2B5EF4-FFF2-40B4-BE49-F238E27FC236}">
                  <a16:creationId xmlns:a16="http://schemas.microsoft.com/office/drawing/2014/main" id="{B5D08A62-E00D-4242-A6B0-45AA0D470690}"/>
                </a:ext>
              </a:extLst>
            </p:cNvPr>
            <p:cNvSpPr txBox="1"/>
            <p:nvPr/>
          </p:nvSpPr>
          <p:spPr>
            <a:xfrm>
              <a:off x="1512440" y="3002780"/>
              <a:ext cx="730662" cy="570567"/>
            </a:xfrm>
            <a:prstGeom prst="rect">
              <a:avLst/>
            </a:prstGeom>
            <a:noFill/>
          </p:spPr>
          <p:txBody>
            <a:bodyPr wrap="square" lIns="0" tIns="0" rIns="0" bIns="0" rtlCol="0" anchor="ctr">
              <a:noAutofit/>
            </a:bodyPr>
            <a:lstStyle/>
            <a:p>
              <a:pPr algn="ctr">
                <a:lnSpc>
                  <a:spcPct val="90000"/>
                </a:lnSpc>
              </a:pPr>
              <a:r>
                <a:rPr lang="en-US" sz="1600" dirty="0">
                  <a:solidFill>
                    <a:prstClr val="white"/>
                  </a:solidFill>
                  <a:latin typeface="Oracle Sans" panose="020B0503020204020204" pitchFamily="34" charset="0"/>
                  <a:cs typeface="Oracle Sans" panose="020B0503020204020204" pitchFamily="34" charset="0"/>
                </a:rPr>
                <a:t>OCI</a:t>
              </a:r>
              <a:r>
                <a:rPr lang="en-US" sz="2000" dirty="0">
                  <a:solidFill>
                    <a:prstClr val="white"/>
                  </a:solidFill>
                  <a:latin typeface="Oracle Sans" panose="020B0503020204020204" pitchFamily="34" charset="0"/>
                  <a:cs typeface="Oracle Sans" panose="020B0503020204020204" pitchFamily="34" charset="0"/>
                </a:rPr>
                <a:t/>
              </a:r>
              <a:br>
                <a:rPr lang="en-US" sz="2000" dirty="0">
                  <a:solidFill>
                    <a:prstClr val="white"/>
                  </a:solidFill>
                  <a:latin typeface="Oracle Sans" panose="020B0503020204020204" pitchFamily="34" charset="0"/>
                  <a:cs typeface="Oracle Sans" panose="020B0503020204020204" pitchFamily="34" charset="0"/>
                </a:rPr>
              </a:br>
              <a:r>
                <a:rPr lang="en-US" sz="2000" dirty="0">
                  <a:solidFill>
                    <a:prstClr val="white"/>
                  </a:solidFill>
                  <a:latin typeface="Oracle Sans" panose="020B0503020204020204" pitchFamily="34" charset="0"/>
                  <a:cs typeface="Oracle Sans" panose="020B0503020204020204" pitchFamily="34" charset="0"/>
                </a:rPr>
                <a:t>IAM</a:t>
              </a:r>
            </a:p>
          </p:txBody>
        </p:sp>
        <p:pic>
          <p:nvPicPr>
            <p:cNvPr id="49" name="Picture 48">
              <a:extLst>
                <a:ext uri="{FF2B5EF4-FFF2-40B4-BE49-F238E27FC236}">
                  <a16:creationId xmlns:a16="http://schemas.microsoft.com/office/drawing/2014/main" id="{A7EF2607-6510-46C8-8817-EAFE7CDDCB33}"/>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776643" y="3612989"/>
              <a:ext cx="843063" cy="262540"/>
            </a:xfrm>
            <a:prstGeom prst="rect">
              <a:avLst/>
            </a:prstGeom>
          </p:spPr>
        </p:pic>
        <p:pic>
          <p:nvPicPr>
            <p:cNvPr id="50" name="Graphic 49">
              <a:extLst>
                <a:ext uri="{FF2B5EF4-FFF2-40B4-BE49-F238E27FC236}">
                  <a16:creationId xmlns:a16="http://schemas.microsoft.com/office/drawing/2014/main" id="{0109847F-F644-4B18-AB95-AE754E910579}"/>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2262581" y="3039356"/>
              <a:ext cx="528214" cy="528214"/>
            </a:xfrm>
            <a:prstGeom prst="rect">
              <a:avLst/>
            </a:prstGeom>
          </p:spPr>
        </p:pic>
      </p:grpSp>
      <p:sp>
        <p:nvSpPr>
          <p:cNvPr id="51" name="TextBox 50">
            <a:extLst>
              <a:ext uri="{FF2B5EF4-FFF2-40B4-BE49-F238E27FC236}">
                <a16:creationId xmlns:a16="http://schemas.microsoft.com/office/drawing/2014/main" id="{0928C6B0-CB0A-44F7-913F-4891197E7F30}"/>
              </a:ext>
            </a:extLst>
          </p:cNvPr>
          <p:cNvSpPr txBox="1"/>
          <p:nvPr/>
        </p:nvSpPr>
        <p:spPr>
          <a:xfrm>
            <a:off x="7359157" y="5454243"/>
            <a:ext cx="1384893" cy="251262"/>
          </a:xfrm>
          <a:prstGeom prst="rect">
            <a:avLst/>
          </a:prstGeom>
          <a:noFill/>
        </p:spPr>
        <p:txBody>
          <a:bodyPr wrap="square" rtlCol="0" anchor="ctr">
            <a:noAutofit/>
          </a:bodyPr>
          <a:lstStyle/>
          <a:p>
            <a:pPr algn="ctr"/>
            <a:r>
              <a:rPr lang="en-US" sz="1100" dirty="0">
                <a:solidFill>
                  <a:srgbClr val="66A9BE"/>
                </a:solidFill>
                <a:latin typeface="Oracle Sans"/>
                <a:cs typeface="Oracle Sans Semi Bold" panose="020B0603020204020204" pitchFamily="34" charset="0"/>
              </a:rPr>
              <a:t>Enterprise Apps</a:t>
            </a:r>
          </a:p>
        </p:txBody>
      </p:sp>
    </p:spTree>
    <p:extLst>
      <p:ext uri="{BB962C8B-B14F-4D97-AF65-F5344CB8AC3E}">
        <p14:creationId xmlns:p14="http://schemas.microsoft.com/office/powerpoint/2010/main" val="264138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B5CF1-F7A0-4626-8A29-047DFD409566}"/>
              </a:ext>
            </a:extLst>
          </p:cNvPr>
          <p:cNvSpPr>
            <a:spLocks noGrp="1"/>
          </p:cNvSpPr>
          <p:nvPr>
            <p:ph type="title"/>
          </p:nvPr>
        </p:nvSpPr>
        <p:spPr/>
        <p:txBody>
          <a:bodyPr/>
          <a:lstStyle/>
          <a:p>
            <a:r>
              <a:rPr lang="en-US" dirty="0"/>
              <a:t>OCI IAM Support for E-Business Suite (EBS)</a:t>
            </a:r>
          </a:p>
        </p:txBody>
      </p:sp>
      <p:sp>
        <p:nvSpPr>
          <p:cNvPr id="5" name="Footer Placeholder 4">
            <a:extLst>
              <a:ext uri="{FF2B5EF4-FFF2-40B4-BE49-F238E27FC236}">
                <a16:creationId xmlns:a16="http://schemas.microsoft.com/office/drawing/2014/main" id="{B987D981-0DF8-4C1C-B286-3FFDAA53F8D8}"/>
              </a:ext>
            </a:extLst>
          </p:cNvPr>
          <p:cNvSpPr>
            <a:spLocks noGrp="1"/>
          </p:cNvSpPr>
          <p:nvPr>
            <p:ph type="ftr" sz="quarter" idx="11"/>
          </p:nvPr>
        </p:nvSpPr>
        <p:spPr/>
        <p:txBody>
          <a:bodyPr/>
          <a:lstStyle/>
          <a:p>
            <a:r>
              <a:rPr lang="en-US" dirty="0"/>
              <a:t>Copyright © 2022, Oracle and/or its affiliates</a:t>
            </a:r>
          </a:p>
        </p:txBody>
      </p:sp>
      <p:sp>
        <p:nvSpPr>
          <p:cNvPr id="4" name="Slide Number Placeholder 3">
            <a:extLst>
              <a:ext uri="{FF2B5EF4-FFF2-40B4-BE49-F238E27FC236}">
                <a16:creationId xmlns:a16="http://schemas.microsoft.com/office/drawing/2014/main" id="{F8452957-B83B-4EE2-964D-2AF30FADA9C4}"/>
              </a:ext>
            </a:extLst>
          </p:cNvPr>
          <p:cNvSpPr>
            <a:spLocks noGrp="1"/>
          </p:cNvSpPr>
          <p:nvPr>
            <p:ph type="sldNum" sz="quarter" idx="12"/>
          </p:nvPr>
        </p:nvSpPr>
        <p:spPr/>
        <p:txBody>
          <a:bodyPr/>
          <a:lstStyle/>
          <a:p>
            <a:fld id="{7C371504-33D9-B044-8C50-620C44A06CB1}" type="slidenum">
              <a:rPr lang="en-US" smtClean="0"/>
              <a:pPr/>
              <a:t>37</a:t>
            </a:fld>
            <a:endParaRPr lang="en-US" dirty="0"/>
          </a:p>
        </p:txBody>
      </p:sp>
      <p:sp>
        <p:nvSpPr>
          <p:cNvPr id="6" name="Rectangle: Rounded Corners 5">
            <a:extLst>
              <a:ext uri="{FF2B5EF4-FFF2-40B4-BE49-F238E27FC236}">
                <a16:creationId xmlns:a16="http://schemas.microsoft.com/office/drawing/2014/main" id="{076366D7-4943-4B47-8C68-7C635501712E}"/>
              </a:ext>
            </a:extLst>
          </p:cNvPr>
          <p:cNvSpPr/>
          <p:nvPr/>
        </p:nvSpPr>
        <p:spPr>
          <a:xfrm>
            <a:off x="5439508" y="2168772"/>
            <a:ext cx="5224193" cy="3831967"/>
          </a:xfrm>
          <a:prstGeom prst="roundRect">
            <a:avLst>
              <a:gd name="adj" fmla="val 4221"/>
            </a:avLst>
          </a:prstGeom>
          <a:noFill/>
          <a:ln w="28575" cap="flat" cmpd="sng" algn="ctr">
            <a:solidFill>
              <a:srgbClr val="2C5967"/>
            </a:solidFill>
            <a:prstDash val="solid"/>
            <a:miter lim="800000"/>
          </a:ln>
          <a:effectLst/>
        </p:spPr>
        <p:txBody>
          <a:bodyPr tIns="91440" rtlCol="0" anchor="t"/>
          <a:lstStyle/>
          <a:p>
            <a:pPr lvl="0">
              <a:defRPr/>
            </a:pPr>
            <a:r>
              <a:rPr lang="en-US" sz="1400" kern="0" dirty="0">
                <a:solidFill>
                  <a:srgbClr val="2C5967"/>
                </a:solidFill>
                <a:latin typeface="Oracle Sans"/>
              </a:rPr>
              <a:t>Oracle Cloud Infrastructure or On-premises</a:t>
            </a:r>
          </a:p>
        </p:txBody>
      </p:sp>
      <p:grpSp>
        <p:nvGrpSpPr>
          <p:cNvPr id="64" name="Group 63">
            <a:extLst>
              <a:ext uri="{FF2B5EF4-FFF2-40B4-BE49-F238E27FC236}">
                <a16:creationId xmlns:a16="http://schemas.microsoft.com/office/drawing/2014/main" id="{C39D4114-3BD1-4E1E-AA94-482AD10DA9C7}"/>
              </a:ext>
            </a:extLst>
          </p:cNvPr>
          <p:cNvGrpSpPr/>
          <p:nvPr/>
        </p:nvGrpSpPr>
        <p:grpSpPr>
          <a:xfrm>
            <a:off x="8153791" y="4232051"/>
            <a:ext cx="2171322" cy="1475508"/>
            <a:chOff x="8083453" y="4232051"/>
            <a:chExt cx="2171322" cy="1475508"/>
          </a:xfrm>
        </p:grpSpPr>
        <p:cxnSp>
          <p:nvCxnSpPr>
            <p:cNvPr id="65" name="Straight Connector 64">
              <a:extLst>
                <a:ext uri="{FF2B5EF4-FFF2-40B4-BE49-F238E27FC236}">
                  <a16:creationId xmlns:a16="http://schemas.microsoft.com/office/drawing/2014/main" id="{0B1335AC-6B25-4D1C-9571-D1532AF8CD33}"/>
                </a:ext>
              </a:extLst>
            </p:cNvPr>
            <p:cNvCxnSpPr>
              <a:cxnSpLocks/>
              <a:stCxn id="67" idx="6"/>
              <a:endCxn id="66" idx="1"/>
            </p:cNvCxnSpPr>
            <p:nvPr/>
          </p:nvCxnSpPr>
          <p:spPr>
            <a:xfrm>
              <a:off x="8814973" y="5341799"/>
              <a:ext cx="803381" cy="0"/>
            </a:xfrm>
            <a:prstGeom prst="line">
              <a:avLst/>
            </a:prstGeom>
            <a:noFill/>
            <a:ln w="12700" cap="flat" cmpd="sng" algn="ctr">
              <a:solidFill>
                <a:srgbClr val="D1350F"/>
              </a:solidFill>
              <a:prstDash val="solid"/>
              <a:miter lim="800000"/>
            </a:ln>
            <a:effectLst/>
          </p:spPr>
        </p:cxnSp>
        <p:sp>
          <p:nvSpPr>
            <p:cNvPr id="66" name="Isosceles Triangle 65">
              <a:extLst>
                <a:ext uri="{FF2B5EF4-FFF2-40B4-BE49-F238E27FC236}">
                  <a16:creationId xmlns:a16="http://schemas.microsoft.com/office/drawing/2014/main" id="{82E754EC-17EF-4DA9-90CE-C911D074F584}"/>
                </a:ext>
              </a:extLst>
            </p:cNvPr>
            <p:cNvSpPr>
              <a:spLocks noChangeAspect="1"/>
            </p:cNvSpPr>
            <p:nvPr/>
          </p:nvSpPr>
          <p:spPr>
            <a:xfrm>
              <a:off x="9406213" y="4976039"/>
              <a:ext cx="848562" cy="731520"/>
            </a:xfrm>
            <a:prstGeom prst="triangle">
              <a:avLst/>
            </a:prstGeom>
            <a:solidFill>
              <a:srgbClr val="BC4435"/>
            </a:solidFill>
            <a:ln w="12700" cap="flat" cmpd="sng" algn="ctr">
              <a:noFill/>
              <a:prstDash val="solid"/>
              <a:miter lim="800000"/>
            </a:ln>
            <a:effectLst/>
          </p:spPr>
          <p:txBody>
            <a:bodyPr lIns="0" tIns="0" rIns="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Oracle Sans"/>
                  <a:ea typeface="+mn-ea"/>
                  <a:cs typeface="+mn-cs"/>
                </a:rPr>
                <a:t>OID</a:t>
              </a:r>
            </a:p>
          </p:txBody>
        </p:sp>
        <p:sp>
          <p:nvSpPr>
            <p:cNvPr id="67" name="Oval 66">
              <a:extLst>
                <a:ext uri="{FF2B5EF4-FFF2-40B4-BE49-F238E27FC236}">
                  <a16:creationId xmlns:a16="http://schemas.microsoft.com/office/drawing/2014/main" id="{B52900AD-F8E5-4A5C-8CB1-CDAFE49391FA}"/>
                </a:ext>
              </a:extLst>
            </p:cNvPr>
            <p:cNvSpPr>
              <a:spLocks noChangeAspect="1"/>
            </p:cNvSpPr>
            <p:nvPr/>
          </p:nvSpPr>
          <p:spPr>
            <a:xfrm>
              <a:off x="8083453" y="4976039"/>
              <a:ext cx="731520" cy="731520"/>
            </a:xfrm>
            <a:prstGeom prst="ellipse">
              <a:avLst/>
            </a:prstGeom>
            <a:solidFill>
              <a:srgbClr val="BC4435"/>
            </a:solid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Oracle Sans"/>
                  <a:ea typeface="+mn-ea"/>
                  <a:cs typeface="+mn-cs"/>
                </a:rPr>
                <a:t>OAM</a:t>
              </a:r>
            </a:p>
          </p:txBody>
        </p:sp>
        <p:cxnSp>
          <p:nvCxnSpPr>
            <p:cNvPr id="68" name="Straight Connector 67">
              <a:extLst>
                <a:ext uri="{FF2B5EF4-FFF2-40B4-BE49-F238E27FC236}">
                  <a16:creationId xmlns:a16="http://schemas.microsoft.com/office/drawing/2014/main" id="{2945A04B-BDE3-45ED-ABA5-F635DBEB77D2}"/>
                </a:ext>
              </a:extLst>
            </p:cNvPr>
            <p:cNvCxnSpPr>
              <a:cxnSpLocks/>
            </p:cNvCxnSpPr>
            <p:nvPr/>
          </p:nvCxnSpPr>
          <p:spPr>
            <a:xfrm>
              <a:off x="9169116" y="4232051"/>
              <a:ext cx="0" cy="1109748"/>
            </a:xfrm>
            <a:prstGeom prst="line">
              <a:avLst/>
            </a:prstGeom>
            <a:noFill/>
            <a:ln w="12700" cap="flat" cmpd="sng" algn="ctr">
              <a:solidFill>
                <a:srgbClr val="D1350F"/>
              </a:solidFill>
              <a:prstDash val="solid"/>
              <a:miter lim="800000"/>
            </a:ln>
            <a:effectLst/>
          </p:spPr>
        </p:cxnSp>
        <p:sp>
          <p:nvSpPr>
            <p:cNvPr id="69" name="TextBox 68">
              <a:extLst>
                <a:ext uri="{FF2B5EF4-FFF2-40B4-BE49-F238E27FC236}">
                  <a16:creationId xmlns:a16="http://schemas.microsoft.com/office/drawing/2014/main" id="{66C5B37E-47C6-47AA-A7E3-DF00DC4F794E}"/>
                </a:ext>
              </a:extLst>
            </p:cNvPr>
            <p:cNvSpPr txBox="1"/>
            <p:nvPr/>
          </p:nvSpPr>
          <p:spPr>
            <a:xfrm>
              <a:off x="8580444" y="4391869"/>
              <a:ext cx="790600" cy="201251"/>
            </a:xfrm>
            <a:prstGeom prst="rect">
              <a:avLst/>
            </a:prstGeom>
            <a:noFill/>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D1350F"/>
                  </a:solidFill>
                  <a:effectLst/>
                  <a:uLnTx/>
                  <a:uFillTx/>
                  <a:latin typeface="Oracle Sans"/>
                  <a:cs typeface="Oracle Sans Semi Bold" panose="020B0603020204020204" pitchFamily="34" charset="0"/>
                </a:rPr>
                <a:t>SSO</a:t>
              </a:r>
            </a:p>
          </p:txBody>
        </p:sp>
      </p:grpSp>
      <p:pic>
        <p:nvPicPr>
          <p:cNvPr id="70" name="Picture 69">
            <a:extLst>
              <a:ext uri="{FF2B5EF4-FFF2-40B4-BE49-F238E27FC236}">
                <a16:creationId xmlns:a16="http://schemas.microsoft.com/office/drawing/2014/main" id="{CE6D99E2-2A6E-41E6-BCDF-9012C419CFA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297997" y="3578111"/>
            <a:ext cx="1882409" cy="680082"/>
          </a:xfrm>
          <a:prstGeom prst="rect">
            <a:avLst/>
          </a:prstGeom>
          <a:effectLst>
            <a:outerShdw blurRad="63500" sx="102000" sy="102000" algn="ctr" rotWithShape="0">
              <a:prstClr val="black">
                <a:alpha val="20000"/>
              </a:prstClr>
            </a:outerShdw>
          </a:effectLst>
        </p:spPr>
      </p:pic>
      <p:sp>
        <p:nvSpPr>
          <p:cNvPr id="71" name="TextBox 70">
            <a:extLst>
              <a:ext uri="{FF2B5EF4-FFF2-40B4-BE49-F238E27FC236}">
                <a16:creationId xmlns:a16="http://schemas.microsoft.com/office/drawing/2014/main" id="{346C5E5A-BCEE-434F-97E7-2A652D240B95}"/>
              </a:ext>
            </a:extLst>
          </p:cNvPr>
          <p:cNvSpPr txBox="1"/>
          <p:nvPr/>
        </p:nvSpPr>
        <p:spPr>
          <a:xfrm>
            <a:off x="935204" y="5007607"/>
            <a:ext cx="3059723" cy="391838"/>
          </a:xfrm>
          <a:prstGeom prst="rect">
            <a:avLst/>
          </a:prstGeom>
          <a:noFill/>
        </p:spPr>
        <p:txBody>
          <a:bodyPr wrap="square" rtlCol="0" anchor="ctr">
            <a:noAutofit/>
          </a:bodyPr>
          <a:lstStyle/>
          <a:p>
            <a:pPr algn="ctr"/>
            <a:r>
              <a:rPr lang="en-US" sz="1600" b="1" dirty="0">
                <a:solidFill>
                  <a:srgbClr val="2C5967"/>
                </a:solidFill>
                <a:latin typeface="Oracle Sans"/>
                <a:cs typeface="Oracle Sans Semi Bold" panose="020B0603020204020204" pitchFamily="34" charset="0"/>
              </a:rPr>
              <a:t>Supports Federated SSO!</a:t>
            </a:r>
          </a:p>
        </p:txBody>
      </p:sp>
      <p:grpSp>
        <p:nvGrpSpPr>
          <p:cNvPr id="36" name="Group 35">
            <a:extLst>
              <a:ext uri="{FF2B5EF4-FFF2-40B4-BE49-F238E27FC236}">
                <a16:creationId xmlns:a16="http://schemas.microsoft.com/office/drawing/2014/main" id="{C4461C0C-04DA-44F6-AC2A-0573B936AE09}"/>
              </a:ext>
            </a:extLst>
          </p:cNvPr>
          <p:cNvGrpSpPr/>
          <p:nvPr/>
        </p:nvGrpSpPr>
        <p:grpSpPr>
          <a:xfrm>
            <a:off x="3843700" y="4258193"/>
            <a:ext cx="5395502" cy="1169193"/>
            <a:chOff x="3843700" y="4258193"/>
            <a:chExt cx="5395502" cy="1169193"/>
          </a:xfrm>
        </p:grpSpPr>
        <p:grpSp>
          <p:nvGrpSpPr>
            <p:cNvPr id="37" name="Group 36">
              <a:extLst>
                <a:ext uri="{FF2B5EF4-FFF2-40B4-BE49-F238E27FC236}">
                  <a16:creationId xmlns:a16="http://schemas.microsoft.com/office/drawing/2014/main" id="{29BD6055-68E0-43A8-A490-CE4DB8158AC2}"/>
                </a:ext>
              </a:extLst>
            </p:cNvPr>
            <p:cNvGrpSpPr/>
            <p:nvPr/>
          </p:nvGrpSpPr>
          <p:grpSpPr>
            <a:xfrm>
              <a:off x="5958965" y="4277332"/>
              <a:ext cx="1429421" cy="1150054"/>
              <a:chOff x="5958965" y="4277332"/>
              <a:chExt cx="1429421" cy="1150054"/>
            </a:xfrm>
          </p:grpSpPr>
          <p:grpSp>
            <p:nvGrpSpPr>
              <p:cNvPr id="41" name="Group 40">
                <a:extLst>
                  <a:ext uri="{FF2B5EF4-FFF2-40B4-BE49-F238E27FC236}">
                    <a16:creationId xmlns:a16="http://schemas.microsoft.com/office/drawing/2014/main" id="{DAB18E79-586C-4730-B48B-A43067D4AFCD}"/>
                  </a:ext>
                </a:extLst>
              </p:cNvPr>
              <p:cNvGrpSpPr/>
              <p:nvPr/>
            </p:nvGrpSpPr>
            <p:grpSpPr>
              <a:xfrm>
                <a:off x="6379586" y="4277332"/>
                <a:ext cx="616418" cy="616418"/>
                <a:chOff x="3360642" y="5785586"/>
                <a:chExt cx="528763" cy="528763"/>
              </a:xfrm>
            </p:grpSpPr>
            <p:sp>
              <p:nvSpPr>
                <p:cNvPr id="56" name="Oval 55">
                  <a:extLst>
                    <a:ext uri="{FF2B5EF4-FFF2-40B4-BE49-F238E27FC236}">
                      <a16:creationId xmlns:a16="http://schemas.microsoft.com/office/drawing/2014/main" id="{C57B9C37-6A50-416D-9D41-E58B344E95DD}"/>
                    </a:ext>
                  </a:extLst>
                </p:cNvPr>
                <p:cNvSpPr/>
                <p:nvPr/>
              </p:nvSpPr>
              <p:spPr>
                <a:xfrm>
                  <a:off x="3360642" y="5785586"/>
                  <a:ext cx="528763" cy="528763"/>
                </a:xfrm>
                <a:prstGeom prst="ellipse">
                  <a:avLst/>
                </a:prstGeom>
                <a:solidFill>
                  <a:srgbClr val="BC443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Oracle Sans"/>
                    <a:ea typeface="+mn-ea"/>
                    <a:cs typeface="+mn-cs"/>
                  </a:endParaRPr>
                </a:p>
              </p:txBody>
            </p:sp>
            <p:pic>
              <p:nvPicPr>
                <p:cNvPr id="57" name="Graphic 56" descr="Transfer">
                  <a:extLst>
                    <a:ext uri="{FF2B5EF4-FFF2-40B4-BE49-F238E27FC236}">
                      <a16:creationId xmlns:a16="http://schemas.microsoft.com/office/drawing/2014/main" id="{51C7759C-5DC5-4B5E-9140-7B207189E7D9}"/>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3453928" y="5885691"/>
                  <a:ext cx="335508" cy="335508"/>
                </a:xfrm>
                <a:prstGeom prst="rect">
                  <a:avLst/>
                </a:prstGeom>
              </p:spPr>
            </p:pic>
          </p:grpSp>
          <p:sp>
            <p:nvSpPr>
              <p:cNvPr id="55" name="TextBox 54">
                <a:extLst>
                  <a:ext uri="{FF2B5EF4-FFF2-40B4-BE49-F238E27FC236}">
                    <a16:creationId xmlns:a16="http://schemas.microsoft.com/office/drawing/2014/main" id="{570FE933-23B9-46CD-B387-E87D64A5004A}"/>
                  </a:ext>
                </a:extLst>
              </p:cNvPr>
              <p:cNvSpPr txBox="1"/>
              <p:nvPr/>
            </p:nvSpPr>
            <p:spPr>
              <a:xfrm>
                <a:off x="5958965" y="5010450"/>
                <a:ext cx="1429421" cy="416936"/>
              </a:xfrm>
              <a:prstGeom prst="rect">
                <a:avLst/>
              </a:prstGeom>
              <a:noFill/>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1350F"/>
                    </a:solidFill>
                    <a:effectLst/>
                    <a:uLnTx/>
                    <a:uFillTx/>
                    <a:latin typeface="Oracle Sans"/>
                    <a:cs typeface="Oracle Sans Semi Bold" panose="020B0603020204020204" pitchFamily="34" charset="0"/>
                  </a:rPr>
                  <a:t>Provisioning </a:t>
                </a:r>
                <a:br>
                  <a:rPr kumimoji="0" lang="en-US" sz="1600" b="0" i="0" u="none" strike="noStrike" kern="0" cap="none" spc="0" normalizeH="0" baseline="0" noProof="0" dirty="0">
                    <a:ln>
                      <a:noFill/>
                    </a:ln>
                    <a:solidFill>
                      <a:srgbClr val="D1350F"/>
                    </a:solidFill>
                    <a:effectLst/>
                    <a:uLnTx/>
                    <a:uFillTx/>
                    <a:latin typeface="Oracle Sans"/>
                    <a:cs typeface="Oracle Sans Semi Bold" panose="020B0603020204020204" pitchFamily="34" charset="0"/>
                  </a:rPr>
                </a:br>
                <a:r>
                  <a:rPr kumimoji="0" lang="en-US" sz="1600" b="0" i="0" u="none" strike="noStrike" kern="0" cap="none" spc="0" normalizeH="0" baseline="0" noProof="0" dirty="0">
                    <a:ln>
                      <a:noFill/>
                    </a:ln>
                    <a:solidFill>
                      <a:srgbClr val="D1350F"/>
                    </a:solidFill>
                    <a:effectLst/>
                    <a:uLnTx/>
                    <a:uFillTx/>
                    <a:latin typeface="Oracle Sans"/>
                    <a:cs typeface="Oracle Sans Semi Bold" panose="020B0603020204020204" pitchFamily="34" charset="0"/>
                  </a:rPr>
                  <a:t>Bridge</a:t>
                </a:r>
              </a:p>
            </p:txBody>
          </p:sp>
        </p:grpSp>
        <p:cxnSp>
          <p:nvCxnSpPr>
            <p:cNvPr id="38" name="Straight Arrow Connector 37">
              <a:extLst>
                <a:ext uri="{FF2B5EF4-FFF2-40B4-BE49-F238E27FC236}">
                  <a16:creationId xmlns:a16="http://schemas.microsoft.com/office/drawing/2014/main" id="{FB603423-27D0-47F5-BE2C-EAEB5FD3C0FF}"/>
                </a:ext>
              </a:extLst>
            </p:cNvPr>
            <p:cNvCxnSpPr>
              <a:cxnSpLocks/>
            </p:cNvCxnSpPr>
            <p:nvPr/>
          </p:nvCxnSpPr>
          <p:spPr>
            <a:xfrm>
              <a:off x="3843700" y="4585541"/>
              <a:ext cx="2252299" cy="0"/>
            </a:xfrm>
            <a:prstGeom prst="straightConnector1">
              <a:avLst/>
            </a:prstGeom>
            <a:noFill/>
            <a:ln w="38100" cap="flat" cmpd="sng" algn="ctr">
              <a:solidFill>
                <a:srgbClr val="2C5967"/>
              </a:solidFill>
              <a:prstDash val="solid"/>
              <a:miter lim="800000"/>
              <a:headEnd type="triangle"/>
              <a:tailEnd type="triangle"/>
            </a:ln>
            <a:effectLst/>
          </p:spPr>
        </p:cxnSp>
        <p:cxnSp>
          <p:nvCxnSpPr>
            <p:cNvPr id="39" name="Connector: Elbow 38">
              <a:extLst>
                <a:ext uri="{FF2B5EF4-FFF2-40B4-BE49-F238E27FC236}">
                  <a16:creationId xmlns:a16="http://schemas.microsoft.com/office/drawing/2014/main" id="{56767864-DD43-4806-872A-2F961FD23C97}"/>
                </a:ext>
              </a:extLst>
            </p:cNvPr>
            <p:cNvCxnSpPr>
              <a:cxnSpLocks/>
            </p:cNvCxnSpPr>
            <p:nvPr/>
          </p:nvCxnSpPr>
          <p:spPr>
            <a:xfrm flipV="1">
              <a:off x="7351776" y="4258193"/>
              <a:ext cx="1887426" cy="331428"/>
            </a:xfrm>
            <a:prstGeom prst="bentConnector2">
              <a:avLst/>
            </a:prstGeom>
            <a:noFill/>
            <a:ln w="6350" cap="flat" cmpd="sng" algn="ctr">
              <a:solidFill>
                <a:srgbClr val="D1350F"/>
              </a:solidFill>
              <a:prstDash val="solid"/>
              <a:miter lim="800000"/>
              <a:tailEnd type="triangle"/>
            </a:ln>
            <a:effectLst/>
          </p:spPr>
        </p:cxnSp>
        <p:sp>
          <p:nvSpPr>
            <p:cNvPr id="40" name="TextBox 39">
              <a:extLst>
                <a:ext uri="{FF2B5EF4-FFF2-40B4-BE49-F238E27FC236}">
                  <a16:creationId xmlns:a16="http://schemas.microsoft.com/office/drawing/2014/main" id="{E8841E0D-A7A8-4F1C-B3A3-F8860D0368EB}"/>
                </a:ext>
              </a:extLst>
            </p:cNvPr>
            <p:cNvSpPr txBox="1"/>
            <p:nvPr/>
          </p:nvSpPr>
          <p:spPr>
            <a:xfrm>
              <a:off x="7759091" y="4626603"/>
              <a:ext cx="1097280" cy="201251"/>
            </a:xfrm>
            <a:prstGeom prst="rect">
              <a:avLst/>
            </a:prstGeom>
            <a:noFill/>
          </p:spPr>
          <p:txBody>
            <a:bodyPr wrap="square" rtlCol="0" anchor="ctr">
              <a:noAutofit/>
            </a:bodyPr>
            <a:lstStyle/>
            <a:p>
              <a:pPr algn="ctr"/>
              <a:r>
                <a:rPr lang="en-US" sz="1100" dirty="0">
                  <a:solidFill>
                    <a:srgbClr val="D1350F"/>
                  </a:solidFill>
                  <a:latin typeface="Oracle Sans"/>
                  <a:cs typeface="Oracle Sans Semi Bold" panose="020B0603020204020204" pitchFamily="34" charset="0"/>
                </a:rPr>
                <a:t>Provisioning</a:t>
              </a:r>
            </a:p>
          </p:txBody>
        </p:sp>
      </p:grpSp>
      <p:sp>
        <p:nvSpPr>
          <p:cNvPr id="58" name="TextBox 57">
            <a:extLst>
              <a:ext uri="{FF2B5EF4-FFF2-40B4-BE49-F238E27FC236}">
                <a16:creationId xmlns:a16="http://schemas.microsoft.com/office/drawing/2014/main" id="{82C1AFBA-40F3-4454-A472-A171F4515A50}"/>
              </a:ext>
            </a:extLst>
          </p:cNvPr>
          <p:cNvSpPr txBox="1"/>
          <p:nvPr/>
        </p:nvSpPr>
        <p:spPr>
          <a:xfrm>
            <a:off x="1567562" y="5608901"/>
            <a:ext cx="3059723" cy="391838"/>
          </a:xfrm>
          <a:prstGeom prst="rect">
            <a:avLst/>
          </a:prstGeom>
          <a:noFill/>
        </p:spPr>
        <p:txBody>
          <a:bodyPr wrap="square" rtlCol="0" anchor="ctr">
            <a:noAutofit/>
          </a:bodyPr>
          <a:lstStyle/>
          <a:p>
            <a:pPr algn="ctr"/>
            <a:r>
              <a:rPr lang="en-US" sz="1600" b="1" dirty="0">
                <a:solidFill>
                  <a:srgbClr val="2C5967"/>
                </a:solidFill>
                <a:latin typeface="Oracle Sans"/>
                <a:cs typeface="Oracle Sans Semi Bold" panose="020B0603020204020204" pitchFamily="34" charset="0"/>
              </a:rPr>
              <a:t>Supports Application Roles!</a:t>
            </a:r>
          </a:p>
        </p:txBody>
      </p:sp>
      <p:grpSp>
        <p:nvGrpSpPr>
          <p:cNvPr id="7" name="Group 6">
            <a:extLst>
              <a:ext uri="{FF2B5EF4-FFF2-40B4-BE49-F238E27FC236}">
                <a16:creationId xmlns:a16="http://schemas.microsoft.com/office/drawing/2014/main" id="{E6327AD7-02C6-4155-85A6-6F6C2F6E6E1E}"/>
              </a:ext>
            </a:extLst>
          </p:cNvPr>
          <p:cNvGrpSpPr/>
          <p:nvPr/>
        </p:nvGrpSpPr>
        <p:grpSpPr>
          <a:xfrm>
            <a:off x="896426" y="2791029"/>
            <a:ext cx="8342776" cy="1707667"/>
            <a:chOff x="896426" y="2791029"/>
            <a:chExt cx="8342776" cy="1707667"/>
          </a:xfrm>
        </p:grpSpPr>
        <p:cxnSp>
          <p:nvCxnSpPr>
            <p:cNvPr id="13" name="Straight Arrow Connector 12">
              <a:extLst>
                <a:ext uri="{FF2B5EF4-FFF2-40B4-BE49-F238E27FC236}">
                  <a16:creationId xmlns:a16="http://schemas.microsoft.com/office/drawing/2014/main" id="{AC8A4675-3235-4C4C-A643-140442F09610}"/>
                </a:ext>
              </a:extLst>
            </p:cNvPr>
            <p:cNvCxnSpPr>
              <a:cxnSpLocks/>
            </p:cNvCxnSpPr>
            <p:nvPr/>
          </p:nvCxnSpPr>
          <p:spPr>
            <a:xfrm>
              <a:off x="3843701" y="3210865"/>
              <a:ext cx="2252299" cy="0"/>
            </a:xfrm>
            <a:prstGeom prst="straightConnector1">
              <a:avLst/>
            </a:prstGeom>
            <a:noFill/>
            <a:ln w="38100" cap="flat" cmpd="sng" algn="ctr">
              <a:solidFill>
                <a:srgbClr val="2C5967"/>
              </a:solidFill>
              <a:prstDash val="solid"/>
              <a:miter lim="800000"/>
              <a:headEnd type="triangle"/>
              <a:tailEnd type="triangle"/>
            </a:ln>
            <a:effectLst/>
          </p:spPr>
        </p:cxnSp>
        <p:grpSp>
          <p:nvGrpSpPr>
            <p:cNvPr id="42" name="Group 41">
              <a:extLst>
                <a:ext uri="{FF2B5EF4-FFF2-40B4-BE49-F238E27FC236}">
                  <a16:creationId xmlns:a16="http://schemas.microsoft.com/office/drawing/2014/main" id="{DFF6AD67-807B-4851-A870-26531754124B}"/>
                </a:ext>
              </a:extLst>
            </p:cNvPr>
            <p:cNvGrpSpPr/>
            <p:nvPr/>
          </p:nvGrpSpPr>
          <p:grpSpPr>
            <a:xfrm>
              <a:off x="5996272" y="2791029"/>
              <a:ext cx="3242930" cy="1104076"/>
              <a:chOff x="5996272" y="2791029"/>
              <a:chExt cx="3242930" cy="1104076"/>
            </a:xfrm>
          </p:grpSpPr>
          <p:grpSp>
            <p:nvGrpSpPr>
              <p:cNvPr id="43" name="Group 42">
                <a:extLst>
                  <a:ext uri="{FF2B5EF4-FFF2-40B4-BE49-F238E27FC236}">
                    <a16:creationId xmlns:a16="http://schemas.microsoft.com/office/drawing/2014/main" id="{B34510DF-36FD-49DD-943E-16BCE5393FFD}"/>
                  </a:ext>
                </a:extLst>
              </p:cNvPr>
              <p:cNvGrpSpPr/>
              <p:nvPr/>
            </p:nvGrpSpPr>
            <p:grpSpPr>
              <a:xfrm>
                <a:off x="5996272" y="2791029"/>
                <a:ext cx="1462055" cy="1104076"/>
                <a:chOff x="9705932" y="4454344"/>
                <a:chExt cx="1114866" cy="841895"/>
              </a:xfrm>
            </p:grpSpPr>
            <p:grpSp>
              <p:nvGrpSpPr>
                <p:cNvPr id="46" name="Group 97">
                  <a:extLst>
                    <a:ext uri="{FF2B5EF4-FFF2-40B4-BE49-F238E27FC236}">
                      <a16:creationId xmlns:a16="http://schemas.microsoft.com/office/drawing/2014/main" id="{0F4743F0-2959-4084-A9A7-E5B9722B7777}"/>
                    </a:ext>
                  </a:extLst>
                </p:cNvPr>
                <p:cNvGrpSpPr/>
                <p:nvPr/>
              </p:nvGrpSpPr>
              <p:grpSpPr>
                <a:xfrm>
                  <a:off x="9878365" y="4454344"/>
                  <a:ext cx="685800" cy="575199"/>
                  <a:chOff x="3198812" y="4495800"/>
                  <a:chExt cx="874295" cy="622300"/>
                </a:xfrm>
              </p:grpSpPr>
              <p:sp>
                <p:nvSpPr>
                  <p:cNvPr id="48" name="Rectangle 47">
                    <a:extLst>
                      <a:ext uri="{FF2B5EF4-FFF2-40B4-BE49-F238E27FC236}">
                        <a16:creationId xmlns:a16="http://schemas.microsoft.com/office/drawing/2014/main" id="{A8926E89-2D62-4F00-ACD7-FCACB047CC6C}"/>
                      </a:ext>
                    </a:extLst>
                  </p:cNvPr>
                  <p:cNvSpPr/>
                  <p:nvPr/>
                </p:nvSpPr>
                <p:spPr>
                  <a:xfrm>
                    <a:off x="3953702" y="4546038"/>
                    <a:ext cx="119405" cy="128025"/>
                  </a:xfrm>
                  <a:prstGeom prst="rect">
                    <a:avLst/>
                  </a:prstGeom>
                  <a:solidFill>
                    <a:srgbClr val="D1350F"/>
                  </a:solidFill>
                  <a:ln w="19050" cap="flat" cmpd="sng" algn="ctr">
                    <a:noFill/>
                    <a:prstDash val="solid"/>
                    <a:miter lim="800000"/>
                  </a:ln>
                  <a:effectLst/>
                </p:spPr>
                <p:txBody>
                  <a:bodyPr anchor="ctr"/>
                  <a:lstStyle>
                    <a:lvl1pPr>
                      <a:defRPr>
                        <a:solidFill>
                          <a:schemeClr val="tx1"/>
                        </a:solidFill>
                        <a:latin typeface="Oracle Sans"/>
                        <a:cs typeface="Arial" panose="020B0604020202020204" pitchFamily="34" charset="0"/>
                      </a:defRPr>
                    </a:lvl1pPr>
                    <a:lvl2pPr marL="742950" indent="-285750">
                      <a:defRPr>
                        <a:solidFill>
                          <a:schemeClr val="tx1"/>
                        </a:solidFill>
                        <a:latin typeface="Oracle Sans"/>
                        <a:cs typeface="Arial" panose="020B0604020202020204" pitchFamily="34" charset="0"/>
                      </a:defRPr>
                    </a:lvl2pPr>
                    <a:lvl3pPr marL="1143000" indent="-228600">
                      <a:defRPr>
                        <a:solidFill>
                          <a:schemeClr val="tx1"/>
                        </a:solidFill>
                        <a:latin typeface="Oracle Sans"/>
                        <a:cs typeface="Arial" panose="020B0604020202020204" pitchFamily="34" charset="0"/>
                      </a:defRPr>
                    </a:lvl3pPr>
                    <a:lvl4pPr marL="1600200" indent="-228600">
                      <a:defRPr>
                        <a:solidFill>
                          <a:schemeClr val="tx1"/>
                        </a:solidFill>
                        <a:latin typeface="Oracle Sans"/>
                        <a:cs typeface="Arial" panose="020B0604020202020204" pitchFamily="34" charset="0"/>
                      </a:defRPr>
                    </a:lvl4pPr>
                    <a:lvl5pPr marL="2057400" indent="-228600">
                      <a:defRPr>
                        <a:solidFill>
                          <a:schemeClr val="tx1"/>
                        </a:solidFill>
                        <a:latin typeface="Oracle Sans"/>
                        <a:cs typeface="Arial" panose="020B0604020202020204" pitchFamily="34" charset="0"/>
                      </a:defRPr>
                    </a:lvl5pPr>
                    <a:lvl6pPr marL="2514600" indent="-228600" fontAlgn="base">
                      <a:spcBef>
                        <a:spcPct val="0"/>
                      </a:spcBef>
                      <a:spcAft>
                        <a:spcPct val="0"/>
                      </a:spcAft>
                      <a:defRPr>
                        <a:solidFill>
                          <a:schemeClr val="tx1"/>
                        </a:solidFill>
                        <a:latin typeface="Oracle Sans"/>
                        <a:cs typeface="Arial" panose="020B0604020202020204" pitchFamily="34" charset="0"/>
                      </a:defRPr>
                    </a:lvl6pPr>
                    <a:lvl7pPr marL="2971800" indent="-228600" fontAlgn="base">
                      <a:spcBef>
                        <a:spcPct val="0"/>
                      </a:spcBef>
                      <a:spcAft>
                        <a:spcPct val="0"/>
                      </a:spcAft>
                      <a:defRPr>
                        <a:solidFill>
                          <a:schemeClr val="tx1"/>
                        </a:solidFill>
                        <a:latin typeface="Oracle Sans"/>
                        <a:cs typeface="Arial" panose="020B0604020202020204" pitchFamily="34" charset="0"/>
                      </a:defRPr>
                    </a:lvl7pPr>
                    <a:lvl8pPr marL="3429000" indent="-228600" fontAlgn="base">
                      <a:spcBef>
                        <a:spcPct val="0"/>
                      </a:spcBef>
                      <a:spcAft>
                        <a:spcPct val="0"/>
                      </a:spcAft>
                      <a:defRPr>
                        <a:solidFill>
                          <a:schemeClr val="tx1"/>
                        </a:solidFill>
                        <a:latin typeface="Oracle Sans"/>
                        <a:cs typeface="Arial" panose="020B0604020202020204" pitchFamily="34" charset="0"/>
                      </a:defRPr>
                    </a:lvl8pPr>
                    <a:lvl9pPr marL="3886200" indent="-228600" fontAlgn="base">
                      <a:spcBef>
                        <a:spcPct val="0"/>
                      </a:spcBef>
                      <a:spcAft>
                        <a:spcPct val="0"/>
                      </a:spcAft>
                      <a:defRPr>
                        <a:solidFill>
                          <a:schemeClr val="tx1"/>
                        </a:solidFill>
                        <a:latin typeface="Oracle Sans"/>
                        <a:cs typeface="Arial" panose="020B0604020202020204" pitchFamily="34" charset="0"/>
                      </a:defRPr>
                    </a:lvl9p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Oracle Sans"/>
                      <a:ea typeface="+mn-ea"/>
                      <a:cs typeface="Arial" panose="020B0604020202020204" pitchFamily="34" charset="0"/>
                    </a:endParaRPr>
                  </a:p>
                </p:txBody>
              </p:sp>
              <p:sp>
                <p:nvSpPr>
                  <p:cNvPr id="49" name="Rectangle 48">
                    <a:extLst>
                      <a:ext uri="{FF2B5EF4-FFF2-40B4-BE49-F238E27FC236}">
                        <a16:creationId xmlns:a16="http://schemas.microsoft.com/office/drawing/2014/main" id="{C67BC651-EE95-4C4B-B5D8-211D5FAAF415}"/>
                      </a:ext>
                    </a:extLst>
                  </p:cNvPr>
                  <p:cNvSpPr/>
                  <p:nvPr/>
                </p:nvSpPr>
                <p:spPr>
                  <a:xfrm>
                    <a:off x="3953702" y="4737266"/>
                    <a:ext cx="119405" cy="126405"/>
                  </a:xfrm>
                  <a:prstGeom prst="rect">
                    <a:avLst/>
                  </a:prstGeom>
                  <a:solidFill>
                    <a:srgbClr val="D1350F"/>
                  </a:solidFill>
                  <a:ln w="19050" cap="flat" cmpd="sng" algn="ctr">
                    <a:noFill/>
                    <a:prstDash val="solid"/>
                    <a:miter lim="800000"/>
                  </a:ln>
                  <a:effectLst/>
                </p:spPr>
                <p:txBody>
                  <a:bodyPr anchor="ctr"/>
                  <a:lstStyle>
                    <a:lvl1pPr>
                      <a:defRPr>
                        <a:solidFill>
                          <a:schemeClr val="tx1"/>
                        </a:solidFill>
                        <a:latin typeface="Oracle Sans"/>
                        <a:cs typeface="Arial" panose="020B0604020202020204" pitchFamily="34" charset="0"/>
                      </a:defRPr>
                    </a:lvl1pPr>
                    <a:lvl2pPr marL="742950" indent="-285750">
                      <a:defRPr>
                        <a:solidFill>
                          <a:schemeClr val="tx1"/>
                        </a:solidFill>
                        <a:latin typeface="Oracle Sans"/>
                        <a:cs typeface="Arial" panose="020B0604020202020204" pitchFamily="34" charset="0"/>
                      </a:defRPr>
                    </a:lvl2pPr>
                    <a:lvl3pPr marL="1143000" indent="-228600">
                      <a:defRPr>
                        <a:solidFill>
                          <a:schemeClr val="tx1"/>
                        </a:solidFill>
                        <a:latin typeface="Oracle Sans"/>
                        <a:cs typeface="Arial" panose="020B0604020202020204" pitchFamily="34" charset="0"/>
                      </a:defRPr>
                    </a:lvl3pPr>
                    <a:lvl4pPr marL="1600200" indent="-228600">
                      <a:defRPr>
                        <a:solidFill>
                          <a:schemeClr val="tx1"/>
                        </a:solidFill>
                        <a:latin typeface="Oracle Sans"/>
                        <a:cs typeface="Arial" panose="020B0604020202020204" pitchFamily="34" charset="0"/>
                      </a:defRPr>
                    </a:lvl4pPr>
                    <a:lvl5pPr marL="2057400" indent="-228600">
                      <a:defRPr>
                        <a:solidFill>
                          <a:schemeClr val="tx1"/>
                        </a:solidFill>
                        <a:latin typeface="Oracle Sans"/>
                        <a:cs typeface="Arial" panose="020B0604020202020204" pitchFamily="34" charset="0"/>
                      </a:defRPr>
                    </a:lvl5pPr>
                    <a:lvl6pPr marL="2514600" indent="-228600" fontAlgn="base">
                      <a:spcBef>
                        <a:spcPct val="0"/>
                      </a:spcBef>
                      <a:spcAft>
                        <a:spcPct val="0"/>
                      </a:spcAft>
                      <a:defRPr>
                        <a:solidFill>
                          <a:schemeClr val="tx1"/>
                        </a:solidFill>
                        <a:latin typeface="Oracle Sans"/>
                        <a:cs typeface="Arial" panose="020B0604020202020204" pitchFamily="34" charset="0"/>
                      </a:defRPr>
                    </a:lvl6pPr>
                    <a:lvl7pPr marL="2971800" indent="-228600" fontAlgn="base">
                      <a:spcBef>
                        <a:spcPct val="0"/>
                      </a:spcBef>
                      <a:spcAft>
                        <a:spcPct val="0"/>
                      </a:spcAft>
                      <a:defRPr>
                        <a:solidFill>
                          <a:schemeClr val="tx1"/>
                        </a:solidFill>
                        <a:latin typeface="Oracle Sans"/>
                        <a:cs typeface="Arial" panose="020B0604020202020204" pitchFamily="34" charset="0"/>
                      </a:defRPr>
                    </a:lvl7pPr>
                    <a:lvl8pPr marL="3429000" indent="-228600" fontAlgn="base">
                      <a:spcBef>
                        <a:spcPct val="0"/>
                      </a:spcBef>
                      <a:spcAft>
                        <a:spcPct val="0"/>
                      </a:spcAft>
                      <a:defRPr>
                        <a:solidFill>
                          <a:schemeClr val="tx1"/>
                        </a:solidFill>
                        <a:latin typeface="Oracle Sans"/>
                        <a:cs typeface="Arial" panose="020B0604020202020204" pitchFamily="34" charset="0"/>
                      </a:defRPr>
                    </a:lvl8pPr>
                    <a:lvl9pPr marL="3886200" indent="-228600" fontAlgn="base">
                      <a:spcBef>
                        <a:spcPct val="0"/>
                      </a:spcBef>
                      <a:spcAft>
                        <a:spcPct val="0"/>
                      </a:spcAft>
                      <a:defRPr>
                        <a:solidFill>
                          <a:schemeClr val="tx1"/>
                        </a:solidFill>
                        <a:latin typeface="Oracle Sans"/>
                        <a:cs typeface="Arial" panose="020B0604020202020204" pitchFamily="34" charset="0"/>
                      </a:defRPr>
                    </a:lvl9p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Oracle Sans"/>
                      <a:ea typeface="+mn-ea"/>
                      <a:cs typeface="Arial" panose="020B0604020202020204" pitchFamily="34" charset="0"/>
                    </a:endParaRPr>
                  </a:p>
                </p:txBody>
              </p:sp>
              <p:sp>
                <p:nvSpPr>
                  <p:cNvPr id="50" name="Rectangle 49">
                    <a:extLst>
                      <a:ext uri="{FF2B5EF4-FFF2-40B4-BE49-F238E27FC236}">
                        <a16:creationId xmlns:a16="http://schemas.microsoft.com/office/drawing/2014/main" id="{B21D6419-1C48-4ECD-9AF2-A9DC6B8110D1}"/>
                      </a:ext>
                    </a:extLst>
                  </p:cNvPr>
                  <p:cNvSpPr/>
                  <p:nvPr/>
                </p:nvSpPr>
                <p:spPr>
                  <a:xfrm>
                    <a:off x="3953702" y="4926872"/>
                    <a:ext cx="119405" cy="128026"/>
                  </a:xfrm>
                  <a:prstGeom prst="rect">
                    <a:avLst/>
                  </a:prstGeom>
                  <a:solidFill>
                    <a:srgbClr val="D1350F"/>
                  </a:solidFill>
                  <a:ln w="19050" cap="flat" cmpd="sng" algn="ctr">
                    <a:noFill/>
                    <a:prstDash val="solid"/>
                    <a:miter lim="800000"/>
                  </a:ln>
                  <a:effectLst/>
                </p:spPr>
                <p:txBody>
                  <a:bodyPr anchor="ctr"/>
                  <a:lstStyle>
                    <a:lvl1pPr>
                      <a:defRPr>
                        <a:solidFill>
                          <a:schemeClr val="tx1"/>
                        </a:solidFill>
                        <a:latin typeface="Oracle Sans"/>
                        <a:cs typeface="Arial" panose="020B0604020202020204" pitchFamily="34" charset="0"/>
                      </a:defRPr>
                    </a:lvl1pPr>
                    <a:lvl2pPr marL="742950" indent="-285750">
                      <a:defRPr>
                        <a:solidFill>
                          <a:schemeClr val="tx1"/>
                        </a:solidFill>
                        <a:latin typeface="Oracle Sans"/>
                        <a:cs typeface="Arial" panose="020B0604020202020204" pitchFamily="34" charset="0"/>
                      </a:defRPr>
                    </a:lvl2pPr>
                    <a:lvl3pPr marL="1143000" indent="-228600">
                      <a:defRPr>
                        <a:solidFill>
                          <a:schemeClr val="tx1"/>
                        </a:solidFill>
                        <a:latin typeface="Oracle Sans"/>
                        <a:cs typeface="Arial" panose="020B0604020202020204" pitchFamily="34" charset="0"/>
                      </a:defRPr>
                    </a:lvl3pPr>
                    <a:lvl4pPr marL="1600200" indent="-228600">
                      <a:defRPr>
                        <a:solidFill>
                          <a:schemeClr val="tx1"/>
                        </a:solidFill>
                        <a:latin typeface="Oracle Sans"/>
                        <a:cs typeface="Arial" panose="020B0604020202020204" pitchFamily="34" charset="0"/>
                      </a:defRPr>
                    </a:lvl4pPr>
                    <a:lvl5pPr marL="2057400" indent="-228600">
                      <a:defRPr>
                        <a:solidFill>
                          <a:schemeClr val="tx1"/>
                        </a:solidFill>
                        <a:latin typeface="Oracle Sans"/>
                        <a:cs typeface="Arial" panose="020B0604020202020204" pitchFamily="34" charset="0"/>
                      </a:defRPr>
                    </a:lvl5pPr>
                    <a:lvl6pPr marL="2514600" indent="-228600" fontAlgn="base">
                      <a:spcBef>
                        <a:spcPct val="0"/>
                      </a:spcBef>
                      <a:spcAft>
                        <a:spcPct val="0"/>
                      </a:spcAft>
                      <a:defRPr>
                        <a:solidFill>
                          <a:schemeClr val="tx1"/>
                        </a:solidFill>
                        <a:latin typeface="Oracle Sans"/>
                        <a:cs typeface="Arial" panose="020B0604020202020204" pitchFamily="34" charset="0"/>
                      </a:defRPr>
                    </a:lvl6pPr>
                    <a:lvl7pPr marL="2971800" indent="-228600" fontAlgn="base">
                      <a:spcBef>
                        <a:spcPct val="0"/>
                      </a:spcBef>
                      <a:spcAft>
                        <a:spcPct val="0"/>
                      </a:spcAft>
                      <a:defRPr>
                        <a:solidFill>
                          <a:schemeClr val="tx1"/>
                        </a:solidFill>
                        <a:latin typeface="Oracle Sans"/>
                        <a:cs typeface="Arial" panose="020B0604020202020204" pitchFamily="34" charset="0"/>
                      </a:defRPr>
                    </a:lvl7pPr>
                    <a:lvl8pPr marL="3429000" indent="-228600" fontAlgn="base">
                      <a:spcBef>
                        <a:spcPct val="0"/>
                      </a:spcBef>
                      <a:spcAft>
                        <a:spcPct val="0"/>
                      </a:spcAft>
                      <a:defRPr>
                        <a:solidFill>
                          <a:schemeClr val="tx1"/>
                        </a:solidFill>
                        <a:latin typeface="Oracle Sans"/>
                        <a:cs typeface="Arial" panose="020B0604020202020204" pitchFamily="34" charset="0"/>
                      </a:defRPr>
                    </a:lvl8pPr>
                    <a:lvl9pPr marL="3886200" indent="-228600" fontAlgn="base">
                      <a:spcBef>
                        <a:spcPct val="0"/>
                      </a:spcBef>
                      <a:spcAft>
                        <a:spcPct val="0"/>
                      </a:spcAft>
                      <a:defRPr>
                        <a:solidFill>
                          <a:schemeClr val="tx1"/>
                        </a:solidFill>
                        <a:latin typeface="Oracle Sans"/>
                        <a:cs typeface="Arial" panose="020B0604020202020204" pitchFamily="34" charset="0"/>
                      </a:defRPr>
                    </a:lvl9p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altLang="en-US" sz="1800" b="0" i="0" u="none" strike="noStrike" kern="0" cap="none" spc="0" normalizeH="0" baseline="0" noProof="0">
                      <a:ln>
                        <a:noFill/>
                      </a:ln>
                      <a:solidFill>
                        <a:srgbClr val="FFFFFF"/>
                      </a:solidFill>
                      <a:effectLst/>
                      <a:uLnTx/>
                      <a:uFillTx/>
                      <a:latin typeface="Oracle Sans"/>
                      <a:ea typeface="+mn-ea"/>
                      <a:cs typeface="Arial" panose="020B0604020202020204" pitchFamily="34" charset="0"/>
                    </a:endParaRPr>
                  </a:p>
                </p:txBody>
              </p:sp>
              <p:cxnSp>
                <p:nvCxnSpPr>
                  <p:cNvPr id="51" name="Straight Arrow Connector 50">
                    <a:extLst>
                      <a:ext uri="{FF2B5EF4-FFF2-40B4-BE49-F238E27FC236}">
                        <a16:creationId xmlns:a16="http://schemas.microsoft.com/office/drawing/2014/main" id="{8339194D-8113-48D4-A34C-2CA6EF62127E}"/>
                      </a:ext>
                    </a:extLst>
                  </p:cNvPr>
                  <p:cNvCxnSpPr/>
                  <p:nvPr/>
                </p:nvCxnSpPr>
                <p:spPr>
                  <a:xfrm>
                    <a:off x="3275718" y="4800468"/>
                    <a:ext cx="677984" cy="0"/>
                  </a:xfrm>
                  <a:prstGeom prst="straightConnector1">
                    <a:avLst/>
                  </a:prstGeom>
                  <a:noFill/>
                  <a:ln w="19050" cap="flat" cmpd="sng" algn="ctr">
                    <a:solidFill>
                      <a:srgbClr val="D1350F"/>
                    </a:solidFill>
                    <a:prstDash val="solid"/>
                    <a:miter lim="800000"/>
                    <a:tailEnd type="triangle"/>
                  </a:ln>
                  <a:effectLst/>
                </p:spPr>
              </p:cxnSp>
              <p:cxnSp>
                <p:nvCxnSpPr>
                  <p:cNvPr id="52" name="Straight Arrow Connector 51">
                    <a:extLst>
                      <a:ext uri="{FF2B5EF4-FFF2-40B4-BE49-F238E27FC236}">
                        <a16:creationId xmlns:a16="http://schemas.microsoft.com/office/drawing/2014/main" id="{D1BB962D-00BF-484E-BC39-DAA4823FDB26}"/>
                      </a:ext>
                    </a:extLst>
                  </p:cNvPr>
                  <p:cNvCxnSpPr/>
                  <p:nvPr/>
                </p:nvCxnSpPr>
                <p:spPr>
                  <a:xfrm flipV="1">
                    <a:off x="3652150" y="4610861"/>
                    <a:ext cx="301551" cy="189607"/>
                  </a:xfrm>
                  <a:prstGeom prst="straightConnector1">
                    <a:avLst/>
                  </a:prstGeom>
                  <a:noFill/>
                  <a:ln w="19050" cap="flat" cmpd="sng" algn="ctr">
                    <a:solidFill>
                      <a:srgbClr val="D1350F"/>
                    </a:solidFill>
                    <a:prstDash val="solid"/>
                    <a:miter lim="800000"/>
                    <a:tailEnd type="triangle"/>
                  </a:ln>
                  <a:effectLst/>
                </p:spPr>
              </p:cxnSp>
              <p:cxnSp>
                <p:nvCxnSpPr>
                  <p:cNvPr id="53" name="Straight Arrow Connector 52">
                    <a:extLst>
                      <a:ext uri="{FF2B5EF4-FFF2-40B4-BE49-F238E27FC236}">
                        <a16:creationId xmlns:a16="http://schemas.microsoft.com/office/drawing/2014/main" id="{562E91A6-F33B-43E9-BACE-B6C421947316}"/>
                      </a:ext>
                    </a:extLst>
                  </p:cNvPr>
                  <p:cNvCxnSpPr>
                    <a:cxnSpLocks/>
                    <a:endCxn id="50" idx="1"/>
                  </p:cNvCxnSpPr>
                  <p:nvPr/>
                </p:nvCxnSpPr>
                <p:spPr>
                  <a:xfrm>
                    <a:off x="3652150" y="4800468"/>
                    <a:ext cx="301551" cy="191228"/>
                  </a:xfrm>
                  <a:prstGeom prst="straightConnector1">
                    <a:avLst/>
                  </a:prstGeom>
                  <a:noFill/>
                  <a:ln w="19050" cap="flat" cmpd="sng" algn="ctr">
                    <a:solidFill>
                      <a:srgbClr val="D1350F"/>
                    </a:solidFill>
                    <a:prstDash val="solid"/>
                    <a:miter lim="800000"/>
                    <a:tailEnd type="triangle"/>
                  </a:ln>
                  <a:effectLst/>
                </p:spPr>
              </p:cxnSp>
              <p:sp>
                <p:nvSpPr>
                  <p:cNvPr id="54" name="Rounded Rectangle 104">
                    <a:extLst>
                      <a:ext uri="{FF2B5EF4-FFF2-40B4-BE49-F238E27FC236}">
                        <a16:creationId xmlns:a16="http://schemas.microsoft.com/office/drawing/2014/main" id="{86D5E843-0BE8-4581-BEDE-E9C7968B333E}"/>
                      </a:ext>
                    </a:extLst>
                  </p:cNvPr>
                  <p:cNvSpPr/>
                  <p:nvPr/>
                </p:nvSpPr>
                <p:spPr>
                  <a:xfrm>
                    <a:off x="3472030" y="4546038"/>
                    <a:ext cx="180120" cy="572062"/>
                  </a:xfrm>
                  <a:prstGeom prst="roundRect">
                    <a:avLst/>
                  </a:prstGeom>
                  <a:noFill/>
                  <a:ln w="38100" cap="flat" cmpd="sng" algn="ctr">
                    <a:solidFill>
                      <a:srgbClr val="D1350F"/>
                    </a:solidFill>
                    <a:prstDash val="solid"/>
                    <a:miter lim="800000"/>
                  </a:ln>
                  <a:effectLst/>
                </p:spPr>
                <p:txBody>
                  <a:bodyPr anchor="ctr"/>
                  <a:lstStyle>
                    <a:lvl1pPr>
                      <a:defRPr>
                        <a:solidFill>
                          <a:schemeClr val="tx1"/>
                        </a:solidFill>
                        <a:latin typeface="Oracle Sans"/>
                        <a:cs typeface="Arial" panose="020B0604020202020204" pitchFamily="34" charset="0"/>
                      </a:defRPr>
                    </a:lvl1pPr>
                    <a:lvl2pPr marL="742950" indent="-285750">
                      <a:defRPr>
                        <a:solidFill>
                          <a:schemeClr val="tx1"/>
                        </a:solidFill>
                        <a:latin typeface="Oracle Sans"/>
                        <a:cs typeface="Arial" panose="020B0604020202020204" pitchFamily="34" charset="0"/>
                      </a:defRPr>
                    </a:lvl2pPr>
                    <a:lvl3pPr marL="1143000" indent="-228600">
                      <a:defRPr>
                        <a:solidFill>
                          <a:schemeClr val="tx1"/>
                        </a:solidFill>
                        <a:latin typeface="Oracle Sans"/>
                        <a:cs typeface="Arial" panose="020B0604020202020204" pitchFamily="34" charset="0"/>
                      </a:defRPr>
                    </a:lvl3pPr>
                    <a:lvl4pPr marL="1600200" indent="-228600">
                      <a:defRPr>
                        <a:solidFill>
                          <a:schemeClr val="tx1"/>
                        </a:solidFill>
                        <a:latin typeface="Oracle Sans"/>
                        <a:cs typeface="Arial" panose="020B0604020202020204" pitchFamily="34" charset="0"/>
                      </a:defRPr>
                    </a:lvl4pPr>
                    <a:lvl5pPr marL="2057400" indent="-228600">
                      <a:defRPr>
                        <a:solidFill>
                          <a:schemeClr val="tx1"/>
                        </a:solidFill>
                        <a:latin typeface="Oracle Sans"/>
                        <a:cs typeface="Arial" panose="020B0604020202020204" pitchFamily="34" charset="0"/>
                      </a:defRPr>
                    </a:lvl5pPr>
                    <a:lvl6pPr marL="2514600" indent="-228600" fontAlgn="base">
                      <a:spcBef>
                        <a:spcPct val="0"/>
                      </a:spcBef>
                      <a:spcAft>
                        <a:spcPct val="0"/>
                      </a:spcAft>
                      <a:defRPr>
                        <a:solidFill>
                          <a:schemeClr val="tx1"/>
                        </a:solidFill>
                        <a:latin typeface="Oracle Sans"/>
                        <a:cs typeface="Arial" panose="020B0604020202020204" pitchFamily="34" charset="0"/>
                      </a:defRPr>
                    </a:lvl6pPr>
                    <a:lvl7pPr marL="2971800" indent="-228600" fontAlgn="base">
                      <a:spcBef>
                        <a:spcPct val="0"/>
                      </a:spcBef>
                      <a:spcAft>
                        <a:spcPct val="0"/>
                      </a:spcAft>
                      <a:defRPr>
                        <a:solidFill>
                          <a:schemeClr val="tx1"/>
                        </a:solidFill>
                        <a:latin typeface="Oracle Sans"/>
                        <a:cs typeface="Arial" panose="020B0604020202020204" pitchFamily="34" charset="0"/>
                      </a:defRPr>
                    </a:lvl7pPr>
                    <a:lvl8pPr marL="3429000" indent="-228600" fontAlgn="base">
                      <a:spcBef>
                        <a:spcPct val="0"/>
                      </a:spcBef>
                      <a:spcAft>
                        <a:spcPct val="0"/>
                      </a:spcAft>
                      <a:defRPr>
                        <a:solidFill>
                          <a:schemeClr val="tx1"/>
                        </a:solidFill>
                        <a:latin typeface="Oracle Sans"/>
                        <a:cs typeface="Arial" panose="020B0604020202020204" pitchFamily="34" charset="0"/>
                      </a:defRPr>
                    </a:lvl8pPr>
                    <a:lvl9pPr marL="3886200" indent="-228600" fontAlgn="base">
                      <a:spcBef>
                        <a:spcPct val="0"/>
                      </a:spcBef>
                      <a:spcAft>
                        <a:spcPct val="0"/>
                      </a:spcAft>
                      <a:defRPr>
                        <a:solidFill>
                          <a:schemeClr val="tx1"/>
                        </a:solidFill>
                        <a:latin typeface="Oracle Sans"/>
                        <a:cs typeface="Arial" panose="020B0604020202020204" pitchFamily="34" charset="0"/>
                      </a:defRPr>
                    </a:lvl9p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altLang="en-US" sz="1800" b="0" i="0" u="none" strike="noStrike" kern="0" cap="none" spc="0" normalizeH="0" baseline="0" noProof="0" dirty="0">
                      <a:ln>
                        <a:noFill/>
                      </a:ln>
                      <a:solidFill>
                        <a:srgbClr val="FFFFFF"/>
                      </a:solidFill>
                      <a:effectLst/>
                      <a:uLnTx/>
                      <a:uFillTx/>
                      <a:latin typeface="Oracle Sans"/>
                      <a:ea typeface="+mn-ea"/>
                      <a:cs typeface="Arial" panose="020B0604020202020204" pitchFamily="34" charset="0"/>
                    </a:endParaRPr>
                  </a:p>
                </p:txBody>
              </p:sp>
              <p:pic>
                <p:nvPicPr>
                  <p:cNvPr id="62" name="Graphic 105" descr="Lock">
                    <a:extLst>
                      <a:ext uri="{FF2B5EF4-FFF2-40B4-BE49-F238E27FC236}">
                        <a16:creationId xmlns:a16="http://schemas.microsoft.com/office/drawing/2014/main" id="{9F19F394-60FD-4034-9C44-8C0F9DD4A5A0}"/>
                      </a:ext>
                    </a:extLst>
                  </p:cNvPr>
                  <p:cNvPicPr>
                    <a:picLocks noChangeAspect="1"/>
                  </p:cNvPicPr>
                  <p:nvPr/>
                </p:nvPicPr>
                <p:blipFill>
                  <a:blip r:embed="rId6"/>
                  <a:stretch>
                    <a:fillRect/>
                  </a:stretch>
                </p:blipFill>
                <p:spPr>
                  <a:xfrm>
                    <a:off x="3198812" y="4495800"/>
                    <a:ext cx="305599" cy="304668"/>
                  </a:xfrm>
                  <a:prstGeom prst="rect">
                    <a:avLst/>
                  </a:prstGeom>
                </p:spPr>
              </p:pic>
              <p:pic>
                <p:nvPicPr>
                  <p:cNvPr id="63" name="Graphic 106" descr="Unlock">
                    <a:extLst>
                      <a:ext uri="{FF2B5EF4-FFF2-40B4-BE49-F238E27FC236}">
                        <a16:creationId xmlns:a16="http://schemas.microsoft.com/office/drawing/2014/main" id="{8DB2F9F0-8146-4EC6-9BB0-AC74C5AB56DA}"/>
                      </a:ext>
                    </a:extLst>
                  </p:cNvPr>
                  <p:cNvPicPr>
                    <a:picLocks noChangeAspect="1"/>
                  </p:cNvPicPr>
                  <p:nvPr/>
                </p:nvPicPr>
                <p:blipFill>
                  <a:blip r:embed="rId7"/>
                  <a:stretch>
                    <a:fillRect/>
                  </a:stretch>
                </p:blipFill>
                <p:spPr>
                  <a:xfrm>
                    <a:off x="3198812" y="4800468"/>
                    <a:ext cx="305599" cy="304668"/>
                  </a:xfrm>
                  <a:prstGeom prst="rect">
                    <a:avLst/>
                  </a:prstGeom>
                </p:spPr>
              </p:pic>
            </p:grpSp>
            <p:sp>
              <p:nvSpPr>
                <p:cNvPr id="47" name="TextBox 46">
                  <a:extLst>
                    <a:ext uri="{FF2B5EF4-FFF2-40B4-BE49-F238E27FC236}">
                      <a16:creationId xmlns:a16="http://schemas.microsoft.com/office/drawing/2014/main" id="{B92EA322-D10C-459C-AE2B-9DCEF72F803F}"/>
                    </a:ext>
                  </a:extLst>
                </p:cNvPr>
                <p:cNvSpPr txBox="1"/>
                <p:nvPr/>
              </p:nvSpPr>
              <p:spPr>
                <a:xfrm>
                  <a:off x="9705932" y="5113359"/>
                  <a:ext cx="1114866" cy="182880"/>
                </a:xfrm>
                <a:prstGeom prst="rect">
                  <a:avLst/>
                </a:prstGeom>
                <a:noFill/>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1350F"/>
                      </a:solidFill>
                      <a:effectLst/>
                      <a:uLnTx/>
                      <a:uFillTx/>
                      <a:latin typeface="Oracle Sans"/>
                      <a:cs typeface="Oracle Sans Semi Bold" panose="020B0603020204020204" pitchFamily="34" charset="0"/>
                    </a:rPr>
                    <a:t>EBS Asserter</a:t>
                  </a:r>
                </a:p>
              </p:txBody>
            </p:sp>
          </p:grpSp>
          <p:cxnSp>
            <p:nvCxnSpPr>
              <p:cNvPr id="44" name="Connector: Elbow 43">
                <a:extLst>
                  <a:ext uri="{FF2B5EF4-FFF2-40B4-BE49-F238E27FC236}">
                    <a16:creationId xmlns:a16="http://schemas.microsoft.com/office/drawing/2014/main" id="{62F0EE46-E43B-4D95-AE02-AECB0226EC09}"/>
                  </a:ext>
                </a:extLst>
              </p:cNvPr>
              <p:cNvCxnSpPr>
                <a:cxnSpLocks/>
                <a:endCxn id="70" idx="0"/>
              </p:cNvCxnSpPr>
              <p:nvPr/>
            </p:nvCxnSpPr>
            <p:spPr>
              <a:xfrm>
                <a:off x="7350369" y="3160335"/>
                <a:ext cx="1888833" cy="417776"/>
              </a:xfrm>
              <a:prstGeom prst="bentConnector2">
                <a:avLst/>
              </a:prstGeom>
              <a:noFill/>
              <a:ln w="6350" cap="flat" cmpd="sng" algn="ctr">
                <a:solidFill>
                  <a:srgbClr val="D1350F"/>
                </a:solidFill>
                <a:prstDash val="solid"/>
                <a:miter lim="800000"/>
                <a:tailEnd type="triangle"/>
              </a:ln>
              <a:effectLst/>
            </p:spPr>
          </p:cxnSp>
          <p:sp>
            <p:nvSpPr>
              <p:cNvPr id="45" name="TextBox 44">
                <a:extLst>
                  <a:ext uri="{FF2B5EF4-FFF2-40B4-BE49-F238E27FC236}">
                    <a16:creationId xmlns:a16="http://schemas.microsoft.com/office/drawing/2014/main" id="{830B6880-34D1-454C-9FF4-3EC9EE27CD19}"/>
                  </a:ext>
                </a:extLst>
              </p:cNvPr>
              <p:cNvSpPr txBox="1"/>
              <p:nvPr/>
            </p:nvSpPr>
            <p:spPr>
              <a:xfrm>
                <a:off x="7912431" y="2951560"/>
                <a:ext cx="790600" cy="201251"/>
              </a:xfrm>
              <a:prstGeom prst="rect">
                <a:avLst/>
              </a:prstGeom>
              <a:noFill/>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D1350F"/>
                    </a:solidFill>
                    <a:effectLst/>
                    <a:uLnTx/>
                    <a:uFillTx/>
                    <a:latin typeface="Oracle Sans"/>
                    <a:cs typeface="Oracle Sans Semi Bold" panose="020B0603020204020204" pitchFamily="34" charset="0"/>
                  </a:rPr>
                  <a:t>SSO</a:t>
                </a:r>
              </a:p>
            </p:txBody>
          </p:sp>
        </p:grpSp>
        <p:grpSp>
          <p:nvGrpSpPr>
            <p:cNvPr id="59" name="Group 58">
              <a:extLst>
                <a:ext uri="{FF2B5EF4-FFF2-40B4-BE49-F238E27FC236}">
                  <a16:creationId xmlns:a16="http://schemas.microsoft.com/office/drawing/2014/main" id="{EB377EC6-B33B-4CF7-AD5C-54BF2678A750}"/>
                </a:ext>
              </a:extLst>
            </p:cNvPr>
            <p:cNvGrpSpPr/>
            <p:nvPr/>
          </p:nvGrpSpPr>
          <p:grpSpPr>
            <a:xfrm>
              <a:off x="896426" y="2839110"/>
              <a:ext cx="2603500" cy="1659586"/>
              <a:chOff x="896426" y="2839110"/>
              <a:chExt cx="2603500" cy="1659586"/>
            </a:xfrm>
          </p:grpSpPr>
          <p:pic>
            <p:nvPicPr>
              <p:cNvPr id="60" name="Graphic 59" descr="Cloud">
                <a:extLst>
                  <a:ext uri="{FF2B5EF4-FFF2-40B4-BE49-F238E27FC236}">
                    <a16:creationId xmlns:a16="http://schemas.microsoft.com/office/drawing/2014/main" id="{116F45F0-19AE-45B0-91A3-7BFB312107A3}"/>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l="3869" t="21061" r="3573" b="19938"/>
              <a:stretch/>
            </p:blipFill>
            <p:spPr>
              <a:xfrm>
                <a:off x="896426" y="2839110"/>
                <a:ext cx="2603500" cy="1659586"/>
              </a:xfrm>
              <a:prstGeom prst="rect">
                <a:avLst/>
              </a:prstGeom>
              <a:effectLst>
                <a:outerShdw blurRad="152400" sx="102000" sy="102000" algn="ctr" rotWithShape="0">
                  <a:prstClr val="black">
                    <a:alpha val="20000"/>
                  </a:prstClr>
                </a:outerShdw>
              </a:effectLst>
            </p:spPr>
          </p:pic>
          <p:sp>
            <p:nvSpPr>
              <p:cNvPr id="61" name="TextBox 60">
                <a:extLst>
                  <a:ext uri="{FF2B5EF4-FFF2-40B4-BE49-F238E27FC236}">
                    <a16:creationId xmlns:a16="http://schemas.microsoft.com/office/drawing/2014/main" id="{46107B42-0A4D-4FE3-A687-C2A7E66650EB}"/>
                  </a:ext>
                </a:extLst>
              </p:cNvPr>
              <p:cNvSpPr txBox="1"/>
              <p:nvPr/>
            </p:nvSpPr>
            <p:spPr>
              <a:xfrm>
                <a:off x="1512440" y="3459980"/>
                <a:ext cx="730662" cy="570567"/>
              </a:xfrm>
              <a:prstGeom prst="rect">
                <a:avLst/>
              </a:prstGeom>
              <a:noFill/>
            </p:spPr>
            <p:txBody>
              <a:bodyPr wrap="square" lIns="0" tIns="0" rIns="0" bIns="0" rtlCol="0" anchor="ctr">
                <a:noAutofit/>
              </a:bodyPr>
              <a:lstStyle/>
              <a:p>
                <a:pPr algn="ctr">
                  <a:lnSpc>
                    <a:spcPct val="90000"/>
                  </a:lnSpc>
                </a:pPr>
                <a:r>
                  <a:rPr lang="en-US" sz="1600" dirty="0">
                    <a:solidFill>
                      <a:prstClr val="white"/>
                    </a:solidFill>
                    <a:latin typeface="Oracle Sans" panose="020B0503020204020204" pitchFamily="34" charset="0"/>
                    <a:cs typeface="Oracle Sans" panose="020B0503020204020204" pitchFamily="34" charset="0"/>
                  </a:rPr>
                  <a:t>OCI</a:t>
                </a:r>
                <a:r>
                  <a:rPr lang="en-US" sz="2000" dirty="0">
                    <a:solidFill>
                      <a:prstClr val="white"/>
                    </a:solidFill>
                    <a:latin typeface="Oracle Sans" panose="020B0503020204020204" pitchFamily="34" charset="0"/>
                    <a:cs typeface="Oracle Sans" panose="020B0503020204020204" pitchFamily="34" charset="0"/>
                  </a:rPr>
                  <a:t/>
                </a:r>
                <a:br>
                  <a:rPr lang="en-US" sz="2000" dirty="0">
                    <a:solidFill>
                      <a:prstClr val="white"/>
                    </a:solidFill>
                    <a:latin typeface="Oracle Sans" panose="020B0503020204020204" pitchFamily="34" charset="0"/>
                    <a:cs typeface="Oracle Sans" panose="020B0503020204020204" pitchFamily="34" charset="0"/>
                  </a:rPr>
                </a:br>
                <a:r>
                  <a:rPr lang="en-US" sz="2000" dirty="0">
                    <a:solidFill>
                      <a:prstClr val="white"/>
                    </a:solidFill>
                    <a:latin typeface="Oracle Sans" panose="020B0503020204020204" pitchFamily="34" charset="0"/>
                    <a:cs typeface="Oracle Sans" panose="020B0503020204020204" pitchFamily="34" charset="0"/>
                  </a:rPr>
                  <a:t>IAM</a:t>
                </a:r>
              </a:p>
            </p:txBody>
          </p:sp>
          <p:pic>
            <p:nvPicPr>
              <p:cNvPr id="72" name="Picture 71">
                <a:extLst>
                  <a:ext uri="{FF2B5EF4-FFF2-40B4-BE49-F238E27FC236}">
                    <a16:creationId xmlns:a16="http://schemas.microsoft.com/office/drawing/2014/main" id="{76047691-3F1F-4A29-802B-B72C0745F132}"/>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776643" y="4070189"/>
                <a:ext cx="843063" cy="262540"/>
              </a:xfrm>
              <a:prstGeom prst="rect">
                <a:avLst/>
              </a:prstGeom>
            </p:spPr>
          </p:pic>
          <p:pic>
            <p:nvPicPr>
              <p:cNvPr id="73" name="Graphic 72">
                <a:extLst>
                  <a:ext uri="{FF2B5EF4-FFF2-40B4-BE49-F238E27FC236}">
                    <a16:creationId xmlns:a16="http://schemas.microsoft.com/office/drawing/2014/main" id="{977B1A3F-C586-41C5-A00C-CD5D8797E17D}"/>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2262581" y="3496556"/>
                <a:ext cx="528214" cy="528214"/>
              </a:xfrm>
              <a:prstGeom prst="rect">
                <a:avLst/>
              </a:prstGeom>
            </p:spPr>
          </p:pic>
        </p:grpSp>
      </p:grpSp>
    </p:spTree>
    <p:extLst>
      <p:ext uri="{BB962C8B-B14F-4D97-AF65-F5344CB8AC3E}">
        <p14:creationId xmlns:p14="http://schemas.microsoft.com/office/powerpoint/2010/main" val="140843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4"/>
                                        </p:tgtEl>
                                      </p:cBhvr>
                                    </p:animEffect>
                                    <p:set>
                                      <p:cBhvr>
                                        <p:cTn id="12" dur="1" fill="hold">
                                          <p:stCondLst>
                                            <p:cond delay="499"/>
                                          </p:stCondLst>
                                        </p:cTn>
                                        <p:tgtEl>
                                          <p:spTgt spid="6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fade">
                                      <p:cBhvr>
                                        <p:cTn id="21" dur="500"/>
                                        <p:tgtEl>
                                          <p:spTgt spid="7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childTnLst>
                          </p:cTn>
                        </p:par>
                        <p:par>
                          <p:cTn id="27" fill="hold">
                            <p:stCondLst>
                              <p:cond delay="500"/>
                            </p:stCondLst>
                            <p:childTnLst>
                              <p:par>
                                <p:cTn id="28" presetID="10" presetClass="exit" presetSubtype="0" fill="hold" grpId="1" nodeType="afterEffect">
                                  <p:stCondLst>
                                    <p:cond delay="0"/>
                                  </p:stCondLst>
                                  <p:childTnLst>
                                    <p:animEffect transition="out" filter="fade">
                                      <p:cBhvr>
                                        <p:cTn id="29" dur="500"/>
                                        <p:tgtEl>
                                          <p:spTgt spid="71"/>
                                        </p:tgtEl>
                                      </p:cBhvr>
                                    </p:animEffect>
                                    <p:set>
                                      <p:cBhvr>
                                        <p:cTn id="30" dur="1" fill="hold">
                                          <p:stCondLst>
                                            <p:cond delay="499"/>
                                          </p:stCondLst>
                                        </p:cTn>
                                        <p:tgtEl>
                                          <p:spTgt spid="71"/>
                                        </p:tgtEl>
                                        <p:attrNameLst>
                                          <p:attrName>style.visibility</p:attrName>
                                        </p:attrNameLst>
                                      </p:cBhvr>
                                      <p:to>
                                        <p:strVal val="hidden"/>
                                      </p:to>
                                    </p:se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1" grpId="0"/>
      <p:bldP spid="71" grpId="1"/>
      <p:bldP spid="5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62F149-C2E5-4E72-BEBB-7D7810340060}"/>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5" name="Slide Number Placeholder 4">
            <a:extLst>
              <a:ext uri="{FF2B5EF4-FFF2-40B4-BE49-F238E27FC236}">
                <a16:creationId xmlns:a16="http://schemas.microsoft.com/office/drawing/2014/main" id="{C56BA68C-8018-45D1-94D7-B705867C3F52}"/>
              </a:ext>
            </a:extLst>
          </p:cNvPr>
          <p:cNvSpPr>
            <a:spLocks noGrp="1"/>
          </p:cNvSpPr>
          <p:nvPr>
            <p:ph type="sldNum" sz="quarter" idx="12"/>
          </p:nvPr>
        </p:nvSpPr>
        <p:spPr/>
        <p:txBody>
          <a:bodyPr/>
          <a:lstStyle/>
          <a:p>
            <a:fld id="{345D60D9-5372-5F40-9443-0F9AE5BDC3C8}" type="slidenum">
              <a:rPr lang="en-US" smtClean="0"/>
              <a:pPr/>
              <a:t>38</a:t>
            </a:fld>
            <a:endParaRPr lang="en-US" dirty="0"/>
          </a:p>
        </p:txBody>
      </p:sp>
      <p:sp>
        <p:nvSpPr>
          <p:cNvPr id="6" name="Title 5">
            <a:extLst>
              <a:ext uri="{FF2B5EF4-FFF2-40B4-BE49-F238E27FC236}">
                <a16:creationId xmlns:a16="http://schemas.microsoft.com/office/drawing/2014/main" id="{AA092C90-7D93-4B46-BFD9-D8F7E9BBDEB4}"/>
              </a:ext>
            </a:extLst>
          </p:cNvPr>
          <p:cNvSpPr>
            <a:spLocks noGrp="1"/>
          </p:cNvSpPr>
          <p:nvPr>
            <p:ph type="title"/>
          </p:nvPr>
        </p:nvSpPr>
        <p:spPr/>
        <p:txBody>
          <a:bodyPr/>
          <a:lstStyle/>
          <a:p>
            <a:r>
              <a:rPr lang="en-US" dirty="0"/>
              <a:t>Federation from Azure AD</a:t>
            </a:r>
          </a:p>
        </p:txBody>
      </p:sp>
      <p:sp>
        <p:nvSpPr>
          <p:cNvPr id="7" name="Text Placeholder 6">
            <a:extLst>
              <a:ext uri="{FF2B5EF4-FFF2-40B4-BE49-F238E27FC236}">
                <a16:creationId xmlns:a16="http://schemas.microsoft.com/office/drawing/2014/main" id="{5D153928-AACD-4A40-A070-2404E014174F}"/>
              </a:ext>
            </a:extLst>
          </p:cNvPr>
          <p:cNvSpPr>
            <a:spLocks noGrp="1"/>
          </p:cNvSpPr>
          <p:nvPr>
            <p:ph type="body" sz="quarter" idx="33"/>
          </p:nvPr>
        </p:nvSpPr>
        <p:spPr/>
        <p:txBody>
          <a:bodyPr/>
          <a:lstStyle/>
          <a:p>
            <a:r>
              <a:rPr lang="en-US" dirty="0"/>
              <a:t>OCI Identity and Access Management</a:t>
            </a:r>
          </a:p>
        </p:txBody>
      </p:sp>
    </p:spTree>
    <p:extLst>
      <p:ext uri="{BB962C8B-B14F-4D97-AF65-F5344CB8AC3E}">
        <p14:creationId xmlns:p14="http://schemas.microsoft.com/office/powerpoint/2010/main" val="246227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2F69526-BFE9-4A4E-A17B-B08A4EBCB2B4}"/>
              </a:ext>
            </a:extLst>
          </p:cNvPr>
          <p:cNvSpPr>
            <a:spLocks noGrp="1"/>
          </p:cNvSpPr>
          <p:nvPr>
            <p:ph type="body" sz="quarter" idx="11"/>
          </p:nvPr>
        </p:nvSpPr>
        <p:spPr/>
        <p:txBody>
          <a:bodyPr/>
          <a:lstStyle/>
          <a:p>
            <a:r>
              <a:rPr lang="en-US" dirty="0"/>
              <a:t>via IDCS (Before)</a:t>
            </a:r>
          </a:p>
        </p:txBody>
      </p:sp>
      <p:sp>
        <p:nvSpPr>
          <p:cNvPr id="5" name="Title 4">
            <a:extLst>
              <a:ext uri="{FF2B5EF4-FFF2-40B4-BE49-F238E27FC236}">
                <a16:creationId xmlns:a16="http://schemas.microsoft.com/office/drawing/2014/main" id="{92E0840E-3323-421A-AC02-93E962CAEC4B}"/>
              </a:ext>
            </a:extLst>
          </p:cNvPr>
          <p:cNvSpPr>
            <a:spLocks noGrp="1"/>
          </p:cNvSpPr>
          <p:nvPr>
            <p:ph type="title"/>
          </p:nvPr>
        </p:nvSpPr>
        <p:spPr/>
        <p:txBody>
          <a:bodyPr/>
          <a:lstStyle/>
          <a:p>
            <a:r>
              <a:rPr lang="en-US" dirty="0"/>
              <a:t>Azure AD Federation</a:t>
            </a:r>
          </a:p>
        </p:txBody>
      </p:sp>
      <p:sp>
        <p:nvSpPr>
          <p:cNvPr id="3" name="Footer Placeholder 2">
            <a:extLst>
              <a:ext uri="{FF2B5EF4-FFF2-40B4-BE49-F238E27FC236}">
                <a16:creationId xmlns:a16="http://schemas.microsoft.com/office/drawing/2014/main" id="{BD50ADC7-0203-4A7B-8DB3-09D006694BED}"/>
              </a:ext>
            </a:extLst>
          </p:cNvPr>
          <p:cNvSpPr>
            <a:spLocks noGrp="1"/>
          </p:cNvSpPr>
          <p:nvPr>
            <p:ph type="ftr" sz="quarter" idx="13"/>
          </p:nvPr>
        </p:nvSpPr>
        <p:spPr/>
        <p:txBody>
          <a:bodyPr/>
          <a:lstStyle/>
          <a:p>
            <a:r>
              <a:rPr lang="en-US" dirty="0"/>
              <a:t>Copyright © 2022, Oracle and/or its affiliates</a:t>
            </a:r>
          </a:p>
        </p:txBody>
      </p:sp>
      <p:sp>
        <p:nvSpPr>
          <p:cNvPr id="2" name="Slide Number Placeholder 1">
            <a:extLst>
              <a:ext uri="{FF2B5EF4-FFF2-40B4-BE49-F238E27FC236}">
                <a16:creationId xmlns:a16="http://schemas.microsoft.com/office/drawing/2014/main" id="{327ACBF7-8072-48E7-B4B7-A6A590A036AF}"/>
              </a:ext>
            </a:extLst>
          </p:cNvPr>
          <p:cNvSpPr>
            <a:spLocks noGrp="1"/>
          </p:cNvSpPr>
          <p:nvPr>
            <p:ph type="sldNum"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pic>
        <p:nvPicPr>
          <p:cNvPr id="13" name="Picture 12" descr="Diagram&#10;&#10;Description automatically generated">
            <a:extLst>
              <a:ext uri="{FF2B5EF4-FFF2-40B4-BE49-F238E27FC236}">
                <a16:creationId xmlns:a16="http://schemas.microsoft.com/office/drawing/2014/main" id="{2D8F64ED-DA06-47ED-B85D-463266148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0814" y="1837944"/>
            <a:ext cx="8307324" cy="4366670"/>
          </a:xfrm>
          <a:prstGeom prst="rect">
            <a:avLst/>
          </a:prstGeom>
        </p:spPr>
      </p:pic>
    </p:spTree>
    <p:extLst>
      <p:ext uri="{BB962C8B-B14F-4D97-AF65-F5344CB8AC3E}">
        <p14:creationId xmlns:p14="http://schemas.microsoft.com/office/powerpoint/2010/main" val="226974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1114C0F-ED06-4EE4-98FF-D24C15C29EDC}"/>
              </a:ext>
            </a:extLst>
          </p:cNvPr>
          <p:cNvSpPr>
            <a:spLocks noGrp="1"/>
          </p:cNvSpPr>
          <p:nvPr>
            <p:ph type="ftr" sz="quarter" idx="11"/>
          </p:nvPr>
        </p:nvSpPr>
        <p:spPr/>
        <p:txBody>
          <a:bodyPr/>
          <a:lstStyle/>
          <a:p>
            <a:r>
              <a:rPr lang="en-US"/>
              <a:t>Copyright © 2021, Oracle and/or its affiliates</a:t>
            </a:r>
            <a:endParaRPr lang="en-US" dirty="0"/>
          </a:p>
        </p:txBody>
      </p:sp>
      <p:sp>
        <p:nvSpPr>
          <p:cNvPr id="5" name="Slide Number Placeholder 4">
            <a:extLst>
              <a:ext uri="{FF2B5EF4-FFF2-40B4-BE49-F238E27FC236}">
                <a16:creationId xmlns:a16="http://schemas.microsoft.com/office/drawing/2014/main" id="{8A11323F-397D-4CAC-AB40-5A9F5DED6B1A}"/>
              </a:ext>
            </a:extLst>
          </p:cNvPr>
          <p:cNvSpPr>
            <a:spLocks noGrp="1"/>
          </p:cNvSpPr>
          <p:nvPr>
            <p:ph type="sldNum" sz="quarter" idx="12"/>
          </p:nvPr>
        </p:nvSpPr>
        <p:spPr/>
        <p:txBody>
          <a:bodyPr/>
          <a:lstStyle/>
          <a:p>
            <a:fld id="{345D60D9-5372-5F40-9443-0F9AE5BDC3C8}" type="slidenum">
              <a:rPr lang="en-US" smtClean="0"/>
              <a:pPr/>
              <a:t>4</a:t>
            </a:fld>
            <a:endParaRPr lang="en-US" dirty="0"/>
          </a:p>
        </p:txBody>
      </p:sp>
      <p:pic>
        <p:nvPicPr>
          <p:cNvPr id="9" name="Picture 8">
            <a:extLst>
              <a:ext uri="{FF2B5EF4-FFF2-40B4-BE49-F238E27FC236}">
                <a16:creationId xmlns:a16="http://schemas.microsoft.com/office/drawing/2014/main" id="{EDA036BE-CEA2-4DAB-9475-23BC7DECAD0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2" name="TextBox 11">
            <a:extLst>
              <a:ext uri="{FF2B5EF4-FFF2-40B4-BE49-F238E27FC236}">
                <a16:creationId xmlns:a16="http://schemas.microsoft.com/office/drawing/2014/main" id="{FA3056D9-3DD1-45D5-8827-C079EB299B42}"/>
              </a:ext>
            </a:extLst>
          </p:cNvPr>
          <p:cNvSpPr txBox="1"/>
          <p:nvPr/>
        </p:nvSpPr>
        <p:spPr>
          <a:xfrm>
            <a:off x="5741207" y="1170209"/>
            <a:ext cx="5828134" cy="584775"/>
          </a:xfrm>
          <a:prstGeom prst="rect">
            <a:avLst/>
          </a:prstGeom>
          <a:noFill/>
        </p:spPr>
        <p:txBody>
          <a:bodyPr wrap="none" rtlCol="0">
            <a:spAutoFit/>
          </a:bodyPr>
          <a:lstStyle/>
          <a:p>
            <a:r>
              <a:rPr lang="en-US" sz="3200" dirty="0">
                <a:solidFill>
                  <a:schemeClr val="bg1"/>
                </a:solidFill>
              </a:rPr>
              <a:t>20+ years of leadership in IAM</a:t>
            </a:r>
          </a:p>
        </p:txBody>
      </p:sp>
    </p:spTree>
    <p:extLst>
      <p:ext uri="{BB962C8B-B14F-4D97-AF65-F5344CB8AC3E}">
        <p14:creationId xmlns:p14="http://schemas.microsoft.com/office/powerpoint/2010/main" val="43607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EC4DE3E-F123-476F-A416-B30778BAC49F}"/>
              </a:ext>
            </a:extLst>
          </p:cNvPr>
          <p:cNvSpPr>
            <a:spLocks noGrp="1"/>
          </p:cNvSpPr>
          <p:nvPr>
            <p:ph type="body" sz="quarter" idx="11"/>
          </p:nvPr>
        </p:nvSpPr>
        <p:spPr/>
        <p:txBody>
          <a:bodyPr/>
          <a:lstStyle/>
          <a:p>
            <a:r>
              <a:rPr lang="en-US" dirty="0"/>
              <a:t>Via OCI IAM identity domains (After)</a:t>
            </a:r>
          </a:p>
        </p:txBody>
      </p:sp>
      <p:sp>
        <p:nvSpPr>
          <p:cNvPr id="5" name="Title 4">
            <a:extLst>
              <a:ext uri="{FF2B5EF4-FFF2-40B4-BE49-F238E27FC236}">
                <a16:creationId xmlns:a16="http://schemas.microsoft.com/office/drawing/2014/main" id="{92E0840E-3323-421A-AC02-93E962CAEC4B}"/>
              </a:ext>
            </a:extLst>
          </p:cNvPr>
          <p:cNvSpPr>
            <a:spLocks noGrp="1"/>
          </p:cNvSpPr>
          <p:nvPr>
            <p:ph type="title"/>
          </p:nvPr>
        </p:nvSpPr>
        <p:spPr/>
        <p:txBody>
          <a:bodyPr/>
          <a:lstStyle/>
          <a:p>
            <a:r>
              <a:rPr lang="en-US" dirty="0"/>
              <a:t>Azure AD Federation</a:t>
            </a:r>
          </a:p>
        </p:txBody>
      </p:sp>
      <p:sp>
        <p:nvSpPr>
          <p:cNvPr id="3" name="Footer Placeholder 2">
            <a:extLst>
              <a:ext uri="{FF2B5EF4-FFF2-40B4-BE49-F238E27FC236}">
                <a16:creationId xmlns:a16="http://schemas.microsoft.com/office/drawing/2014/main" id="{BD50ADC7-0203-4A7B-8DB3-09D006694BED}"/>
              </a:ext>
            </a:extLst>
          </p:cNvPr>
          <p:cNvSpPr>
            <a:spLocks noGrp="1"/>
          </p:cNvSpPr>
          <p:nvPr>
            <p:ph type="ftr" sz="quarter" idx="13"/>
          </p:nvPr>
        </p:nvSpPr>
        <p:spPr/>
        <p:txBody>
          <a:bodyPr/>
          <a:lstStyle/>
          <a:p>
            <a:r>
              <a:rPr lang="en-US" dirty="0"/>
              <a:t>Copyright © 2022, Oracle and/or its affiliates</a:t>
            </a:r>
          </a:p>
        </p:txBody>
      </p:sp>
      <p:sp>
        <p:nvSpPr>
          <p:cNvPr id="2" name="Slide Number Placeholder 1">
            <a:extLst>
              <a:ext uri="{FF2B5EF4-FFF2-40B4-BE49-F238E27FC236}">
                <a16:creationId xmlns:a16="http://schemas.microsoft.com/office/drawing/2014/main" id="{327ACBF7-8072-48E7-B4B7-A6A590A036AF}"/>
              </a:ext>
            </a:extLst>
          </p:cNvPr>
          <p:cNvSpPr>
            <a:spLocks noGrp="1"/>
          </p:cNvSpPr>
          <p:nvPr>
            <p:ph type="sldNum"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40</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pic>
        <p:nvPicPr>
          <p:cNvPr id="8" name="Picture 7" descr="Graphical user interface&#10;&#10;Description automatically generated">
            <a:extLst>
              <a:ext uri="{FF2B5EF4-FFF2-40B4-BE49-F238E27FC236}">
                <a16:creationId xmlns:a16="http://schemas.microsoft.com/office/drawing/2014/main" id="{EC272A87-6BFB-4B36-B4C2-0336FF95F0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897" y="2206644"/>
            <a:ext cx="9411004" cy="3365147"/>
          </a:xfrm>
          <a:prstGeom prst="rect">
            <a:avLst/>
          </a:prstGeom>
        </p:spPr>
      </p:pic>
    </p:spTree>
    <p:extLst>
      <p:ext uri="{BB962C8B-B14F-4D97-AF65-F5344CB8AC3E}">
        <p14:creationId xmlns:p14="http://schemas.microsoft.com/office/powerpoint/2010/main" val="372937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73CD89-11B9-4579-9521-B37190D9B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804" y="3572915"/>
            <a:ext cx="6743189" cy="2411201"/>
          </a:xfrm>
          <a:prstGeom prst="rect">
            <a:avLst/>
          </a:prstGeom>
        </p:spPr>
      </p:pic>
      <p:sp>
        <p:nvSpPr>
          <p:cNvPr id="3" name="Footer Placeholder 2">
            <a:extLst>
              <a:ext uri="{FF2B5EF4-FFF2-40B4-BE49-F238E27FC236}">
                <a16:creationId xmlns:a16="http://schemas.microsoft.com/office/drawing/2014/main" id="{BE929CBF-6791-49A6-9A7E-2E5B98067010}"/>
              </a:ext>
            </a:extLst>
          </p:cNvPr>
          <p:cNvSpPr>
            <a:spLocks noGrp="1"/>
          </p:cNvSpPr>
          <p:nvPr>
            <p:ph type="ftr" sz="quarter" idx="11"/>
          </p:nvPr>
        </p:nvSpPr>
        <p:spPr/>
        <p:txBody>
          <a:bodyPr/>
          <a:lstStyle/>
          <a:p>
            <a:r>
              <a:rPr lang="en-US" dirty="0"/>
              <a:t>Copyright © 2022, Oracle and/or its affiliates</a:t>
            </a:r>
          </a:p>
        </p:txBody>
      </p:sp>
      <p:sp>
        <p:nvSpPr>
          <p:cNvPr id="2" name="Slide Number Placeholder 1">
            <a:extLst>
              <a:ext uri="{FF2B5EF4-FFF2-40B4-BE49-F238E27FC236}">
                <a16:creationId xmlns:a16="http://schemas.microsoft.com/office/drawing/2014/main" id="{21491947-74BA-46B7-9DC4-16E4AE3D5CF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pic>
        <p:nvPicPr>
          <p:cNvPr id="6" name="Picture 5" descr="Diagram&#10;&#10;Description automatically generated">
            <a:extLst>
              <a:ext uri="{FF2B5EF4-FFF2-40B4-BE49-F238E27FC236}">
                <a16:creationId xmlns:a16="http://schemas.microsoft.com/office/drawing/2014/main" id="{E3FE20FD-BA7C-44C6-8C93-8ADE0E2D5F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766" y="482280"/>
            <a:ext cx="5314663" cy="2793605"/>
          </a:xfrm>
          <a:prstGeom prst="rect">
            <a:avLst/>
          </a:prstGeom>
        </p:spPr>
      </p:pic>
      <p:cxnSp>
        <p:nvCxnSpPr>
          <p:cNvPr id="11" name="Straight Arrow Connector 10">
            <a:extLst>
              <a:ext uri="{FF2B5EF4-FFF2-40B4-BE49-F238E27FC236}">
                <a16:creationId xmlns:a16="http://schemas.microsoft.com/office/drawing/2014/main" id="{B7B50EFD-00B7-4FCA-A94C-6860A3B02287}"/>
              </a:ext>
            </a:extLst>
          </p:cNvPr>
          <p:cNvCxnSpPr>
            <a:cxnSpLocks/>
          </p:cNvCxnSpPr>
          <p:nvPr/>
        </p:nvCxnSpPr>
        <p:spPr>
          <a:xfrm>
            <a:off x="3770616" y="1308171"/>
            <a:ext cx="3647326" cy="2935056"/>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6375D3A-EC9D-4B46-8610-22305450F609}"/>
              </a:ext>
            </a:extLst>
          </p:cNvPr>
          <p:cNvCxnSpPr>
            <a:cxnSpLocks/>
          </p:cNvCxnSpPr>
          <p:nvPr/>
        </p:nvCxnSpPr>
        <p:spPr>
          <a:xfrm>
            <a:off x="3770616" y="2187900"/>
            <a:ext cx="3605956" cy="2901765"/>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Arc 17">
            <a:extLst>
              <a:ext uri="{FF2B5EF4-FFF2-40B4-BE49-F238E27FC236}">
                <a16:creationId xmlns:a16="http://schemas.microsoft.com/office/drawing/2014/main" id="{3E181E80-B85B-40B2-8A03-FD944C3FDEA9}"/>
              </a:ext>
            </a:extLst>
          </p:cNvPr>
          <p:cNvSpPr/>
          <p:nvPr/>
        </p:nvSpPr>
        <p:spPr>
          <a:xfrm>
            <a:off x="3559840" y="807538"/>
            <a:ext cx="347255" cy="413020"/>
          </a:xfrm>
          <a:prstGeom prst="arc">
            <a:avLst>
              <a:gd name="adj1" fmla="val 15933540"/>
              <a:gd name="adj2" fmla="val 5508315"/>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19" name="Arc 18">
            <a:extLst>
              <a:ext uri="{FF2B5EF4-FFF2-40B4-BE49-F238E27FC236}">
                <a16:creationId xmlns:a16="http://schemas.microsoft.com/office/drawing/2014/main" id="{31E7B392-9CD0-460A-8AFF-74EAE007800B}"/>
              </a:ext>
            </a:extLst>
          </p:cNvPr>
          <p:cNvSpPr/>
          <p:nvPr/>
        </p:nvSpPr>
        <p:spPr>
          <a:xfrm>
            <a:off x="7987718" y="3906451"/>
            <a:ext cx="544016" cy="336776"/>
          </a:xfrm>
          <a:prstGeom prst="arc">
            <a:avLst>
              <a:gd name="adj1" fmla="val 16449451"/>
              <a:gd name="adj2" fmla="val 2699104"/>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grpSp>
        <p:nvGrpSpPr>
          <p:cNvPr id="24" name="Group 23">
            <a:extLst>
              <a:ext uri="{FF2B5EF4-FFF2-40B4-BE49-F238E27FC236}">
                <a16:creationId xmlns:a16="http://schemas.microsoft.com/office/drawing/2014/main" id="{6C3EEA83-BBFA-48EA-B2A8-6B260D6B4C05}"/>
              </a:ext>
            </a:extLst>
          </p:cNvPr>
          <p:cNvGrpSpPr/>
          <p:nvPr/>
        </p:nvGrpSpPr>
        <p:grpSpPr>
          <a:xfrm>
            <a:off x="3975100" y="1608205"/>
            <a:ext cx="3428014" cy="215444"/>
            <a:chOff x="3975100" y="1608205"/>
            <a:chExt cx="3428014" cy="215444"/>
          </a:xfrm>
        </p:grpSpPr>
        <p:cxnSp>
          <p:nvCxnSpPr>
            <p:cNvPr id="20" name="Straight Arrow Connector 19">
              <a:extLst>
                <a:ext uri="{FF2B5EF4-FFF2-40B4-BE49-F238E27FC236}">
                  <a16:creationId xmlns:a16="http://schemas.microsoft.com/office/drawing/2014/main" id="{31C5D17F-4848-470F-A348-CCDED46114B5}"/>
                </a:ext>
              </a:extLst>
            </p:cNvPr>
            <p:cNvCxnSpPr>
              <a:cxnSpLocks/>
            </p:cNvCxnSpPr>
            <p:nvPr/>
          </p:nvCxnSpPr>
          <p:spPr>
            <a:xfrm>
              <a:off x="3975100" y="1715927"/>
              <a:ext cx="2376042"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76D350B-3C70-41F9-BE04-C5888D8EDF0E}"/>
                </a:ext>
              </a:extLst>
            </p:cNvPr>
            <p:cNvSpPr txBox="1"/>
            <p:nvPr/>
          </p:nvSpPr>
          <p:spPr>
            <a:xfrm>
              <a:off x="6373665" y="1608205"/>
              <a:ext cx="1029449"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12D2A"/>
                  </a:solidFill>
                  <a:effectLst/>
                  <a:uLnTx/>
                  <a:uFillTx/>
                  <a:latin typeface="Calibri" panose="020F0502020204030204" pitchFamily="34" charset="0"/>
                  <a:ea typeface="+mn-ea"/>
                  <a:cs typeface="Calibri" panose="020F0502020204030204" pitchFamily="34" charset="0"/>
                </a:rPr>
                <a:t>No longer necessary</a:t>
              </a:r>
            </a:p>
          </p:txBody>
        </p:sp>
      </p:grpSp>
      <p:sp>
        <p:nvSpPr>
          <p:cNvPr id="27" name="TextBox 26">
            <a:extLst>
              <a:ext uri="{FF2B5EF4-FFF2-40B4-BE49-F238E27FC236}">
                <a16:creationId xmlns:a16="http://schemas.microsoft.com/office/drawing/2014/main" id="{7FB97A04-3D5F-44D6-BC10-2EC2DB4E1EFE}"/>
              </a:ext>
            </a:extLst>
          </p:cNvPr>
          <p:cNvSpPr txBox="1"/>
          <p:nvPr/>
        </p:nvSpPr>
        <p:spPr>
          <a:xfrm>
            <a:off x="4653770" y="6052714"/>
            <a:ext cx="848309"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12D2A"/>
                </a:solidFill>
                <a:effectLst/>
                <a:uLnTx/>
                <a:uFillTx/>
                <a:latin typeface="Calibri" panose="020F0502020204030204" pitchFamily="34" charset="0"/>
                <a:ea typeface="+mn-ea"/>
                <a:cs typeface="Calibri" panose="020F0502020204030204" pitchFamily="34" charset="0"/>
              </a:rPr>
              <a:t>Remain in place</a:t>
            </a:r>
          </a:p>
        </p:txBody>
      </p:sp>
      <p:sp>
        <p:nvSpPr>
          <p:cNvPr id="47" name="Arc 46">
            <a:extLst>
              <a:ext uri="{FF2B5EF4-FFF2-40B4-BE49-F238E27FC236}">
                <a16:creationId xmlns:a16="http://schemas.microsoft.com/office/drawing/2014/main" id="{53E4D639-E85F-47CF-860D-73410072C99A}"/>
              </a:ext>
            </a:extLst>
          </p:cNvPr>
          <p:cNvSpPr/>
          <p:nvPr/>
        </p:nvSpPr>
        <p:spPr>
          <a:xfrm flipH="1">
            <a:off x="3907095" y="1000897"/>
            <a:ext cx="5921466" cy="5374824"/>
          </a:xfrm>
          <a:prstGeom prst="arc">
            <a:avLst>
              <a:gd name="adj1" fmla="val 21030591"/>
              <a:gd name="adj2" fmla="val 784054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48" name="TextBox 47">
            <a:extLst>
              <a:ext uri="{FF2B5EF4-FFF2-40B4-BE49-F238E27FC236}">
                <a16:creationId xmlns:a16="http://schemas.microsoft.com/office/drawing/2014/main" id="{2AC012C1-21D7-4EAE-9D90-CFC66386878A}"/>
              </a:ext>
            </a:extLst>
          </p:cNvPr>
          <p:cNvSpPr txBox="1"/>
          <p:nvPr/>
        </p:nvSpPr>
        <p:spPr>
          <a:xfrm>
            <a:off x="2161221" y="3803722"/>
            <a:ext cx="94448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12D2A"/>
                </a:solidFill>
                <a:effectLst/>
                <a:uLnTx/>
                <a:uFillTx/>
                <a:latin typeface="Calibri" panose="020F0502020204030204" pitchFamily="34" charset="0"/>
                <a:ea typeface="+mn-ea"/>
                <a:cs typeface="Calibri" panose="020F0502020204030204" pitchFamily="34" charset="0"/>
              </a:rPr>
              <a:t>Remain in place</a:t>
            </a:r>
          </a:p>
        </p:txBody>
      </p:sp>
      <p:sp>
        <p:nvSpPr>
          <p:cNvPr id="49" name="Arc 48">
            <a:extLst>
              <a:ext uri="{FF2B5EF4-FFF2-40B4-BE49-F238E27FC236}">
                <a16:creationId xmlns:a16="http://schemas.microsoft.com/office/drawing/2014/main" id="{FE66C5BB-C6E9-4DEE-8E9C-3DA1AA82C82D}"/>
              </a:ext>
            </a:extLst>
          </p:cNvPr>
          <p:cNvSpPr/>
          <p:nvPr/>
        </p:nvSpPr>
        <p:spPr>
          <a:xfrm flipH="1">
            <a:off x="2473788" y="589842"/>
            <a:ext cx="5745379" cy="4132355"/>
          </a:xfrm>
          <a:prstGeom prst="arc">
            <a:avLst>
              <a:gd name="adj1" fmla="val 20747580"/>
              <a:gd name="adj2" fmla="val 6849803"/>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2D2A"/>
              </a:solidFill>
              <a:effectLst/>
              <a:uLnTx/>
              <a:uFillTx/>
              <a:latin typeface="Oracle Sans Tab"/>
              <a:ea typeface="+mn-ea"/>
              <a:cs typeface="+mn-cs"/>
            </a:endParaRPr>
          </a:p>
        </p:txBody>
      </p:sp>
      <p:sp>
        <p:nvSpPr>
          <p:cNvPr id="17" name="TextBox 16">
            <a:extLst>
              <a:ext uri="{FF2B5EF4-FFF2-40B4-BE49-F238E27FC236}">
                <a16:creationId xmlns:a16="http://schemas.microsoft.com/office/drawing/2014/main" id="{2D9BDB3E-2F16-4B84-9538-54DAD4DE8969}"/>
              </a:ext>
            </a:extLst>
          </p:cNvPr>
          <p:cNvSpPr txBox="1"/>
          <p:nvPr/>
        </p:nvSpPr>
        <p:spPr>
          <a:xfrm>
            <a:off x="1467102" y="411646"/>
            <a:ext cx="10465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12D2A"/>
                </a:solidFill>
                <a:effectLst/>
                <a:uLnTx/>
                <a:uFillTx/>
                <a:latin typeface="Calibri" panose="020F0502020204030204" pitchFamily="34" charset="0"/>
                <a:ea typeface="+mn-ea"/>
                <a:cs typeface="Calibri" panose="020F0502020204030204" pitchFamily="34" charset="0"/>
              </a:rPr>
              <a:t>Before</a:t>
            </a:r>
          </a:p>
        </p:txBody>
      </p:sp>
      <p:sp>
        <p:nvSpPr>
          <p:cNvPr id="21" name="TextBox 20">
            <a:extLst>
              <a:ext uri="{FF2B5EF4-FFF2-40B4-BE49-F238E27FC236}">
                <a16:creationId xmlns:a16="http://schemas.microsoft.com/office/drawing/2014/main" id="{93D216BD-FAEC-4CBA-BB83-6CC507B144FB}"/>
              </a:ext>
            </a:extLst>
          </p:cNvPr>
          <p:cNvSpPr txBox="1"/>
          <p:nvPr/>
        </p:nvSpPr>
        <p:spPr>
          <a:xfrm>
            <a:off x="6833223" y="2889458"/>
            <a:ext cx="104656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12D2A"/>
                </a:solidFill>
                <a:effectLst/>
                <a:uLnTx/>
                <a:uFillTx/>
                <a:latin typeface="Calibri" panose="020F0502020204030204" pitchFamily="34" charset="0"/>
                <a:ea typeface="+mn-ea"/>
                <a:cs typeface="Calibri" panose="020F0502020204030204" pitchFamily="34" charset="0"/>
              </a:rPr>
              <a:t>After</a:t>
            </a:r>
          </a:p>
        </p:txBody>
      </p:sp>
    </p:spTree>
    <p:extLst>
      <p:ext uri="{BB962C8B-B14F-4D97-AF65-F5344CB8AC3E}">
        <p14:creationId xmlns:p14="http://schemas.microsoft.com/office/powerpoint/2010/main" val="82375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left)">
                                      <p:cBhvr>
                                        <p:cTn id="22" dur="500"/>
                                        <p:tgtEl>
                                          <p:spTgt spid="47"/>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left)">
                                      <p:cBhvr>
                                        <p:cTn id="31" dur="500"/>
                                        <p:tgtEl>
                                          <p:spTgt spid="49"/>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up)">
                                      <p:cBhvr>
                                        <p:cTn id="40" dur="500"/>
                                        <p:tgtEl>
                                          <p:spTgt spid="18"/>
                                        </p:tgtEl>
                                      </p:cBhvr>
                                    </p:animEffect>
                                  </p:childTnLst>
                                </p:cTn>
                              </p:par>
                            </p:childTnLst>
                          </p:cTn>
                        </p:par>
                        <p:par>
                          <p:cTn id="41" fill="hold">
                            <p:stCondLst>
                              <p:cond delay="500"/>
                            </p:stCondLst>
                            <p:childTnLst>
                              <p:par>
                                <p:cTn id="42" presetID="22" presetClass="entr" presetSubtype="1"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up)">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7" grpId="0"/>
      <p:bldP spid="47" grpId="0" animBg="1"/>
      <p:bldP spid="48" grpId="0"/>
      <p:bldP spid="4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80FA391-CCC2-4863-9AAE-73FBCD3FA566}"/>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4" name="Slide Number Placeholder 3">
            <a:extLst>
              <a:ext uri="{FF2B5EF4-FFF2-40B4-BE49-F238E27FC236}">
                <a16:creationId xmlns:a16="http://schemas.microsoft.com/office/drawing/2014/main" id="{C0C873DC-162D-4720-BD90-63DD1EAF1BD0}"/>
              </a:ext>
            </a:extLst>
          </p:cNvPr>
          <p:cNvSpPr>
            <a:spLocks noGrp="1"/>
          </p:cNvSpPr>
          <p:nvPr>
            <p:ph type="sldNum" sz="quarter" idx="12"/>
          </p:nvPr>
        </p:nvSpPr>
        <p:spPr/>
        <p:txBody>
          <a:bodyPr/>
          <a:lstStyle/>
          <a:p>
            <a:fld id="{345D60D9-5372-5F40-9443-0F9AE5BDC3C8}" type="slidenum">
              <a:rPr lang="en-US" smtClean="0"/>
              <a:pPr/>
              <a:t>42</a:t>
            </a:fld>
            <a:endParaRPr lang="en-US" dirty="0"/>
          </a:p>
        </p:txBody>
      </p:sp>
      <p:sp>
        <p:nvSpPr>
          <p:cNvPr id="5" name="Title 4">
            <a:extLst>
              <a:ext uri="{FF2B5EF4-FFF2-40B4-BE49-F238E27FC236}">
                <a16:creationId xmlns:a16="http://schemas.microsoft.com/office/drawing/2014/main" id="{A0D723A4-B94B-44DD-8AFE-423050811F29}"/>
              </a:ext>
            </a:extLst>
          </p:cNvPr>
          <p:cNvSpPr>
            <a:spLocks noGrp="1"/>
          </p:cNvSpPr>
          <p:nvPr>
            <p:ph type="title"/>
          </p:nvPr>
        </p:nvSpPr>
        <p:spPr/>
        <p:txBody>
          <a:bodyPr/>
          <a:lstStyle/>
          <a:p>
            <a:r>
              <a:rPr lang="en-US" dirty="0"/>
              <a:t>OCI IAM Vision and Roadmap</a:t>
            </a:r>
          </a:p>
        </p:txBody>
      </p:sp>
      <p:sp>
        <p:nvSpPr>
          <p:cNvPr id="6" name="Text Placeholder 5">
            <a:extLst>
              <a:ext uri="{FF2B5EF4-FFF2-40B4-BE49-F238E27FC236}">
                <a16:creationId xmlns:a16="http://schemas.microsoft.com/office/drawing/2014/main" id="{ED81CABA-712F-455F-871C-003556DB81B1}"/>
              </a:ext>
            </a:extLst>
          </p:cNvPr>
          <p:cNvSpPr>
            <a:spLocks noGrp="1"/>
          </p:cNvSpPr>
          <p:nvPr>
            <p:ph type="body" sz="quarter" idx="33"/>
          </p:nvPr>
        </p:nvSpPr>
        <p:spPr/>
        <p:txBody>
          <a:bodyPr/>
          <a:lstStyle/>
          <a:p>
            <a:r>
              <a:rPr lang="en-US" dirty="0"/>
              <a:t>OCI Identity and Access Management</a:t>
            </a:r>
          </a:p>
        </p:txBody>
      </p:sp>
    </p:spTree>
    <p:extLst>
      <p:ext uri="{BB962C8B-B14F-4D97-AF65-F5344CB8AC3E}">
        <p14:creationId xmlns:p14="http://schemas.microsoft.com/office/powerpoint/2010/main" val="255953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61D0F03-3E15-0842-AB81-900818F8DE93}"/>
              </a:ext>
            </a:extLst>
          </p:cNvPr>
          <p:cNvPicPr>
            <a:picLocks noChangeAspect="1"/>
          </p:cNvPicPr>
          <p:nvPr>
            <p:custDataLst>
              <p:tags r:id="rId1"/>
            </p:custDataLst>
          </p:nvPr>
        </p:nvPicPr>
        <p:blipFill>
          <a:blip r:embed="rId13">
            <a:extLst>
              <a:ext uri="{28A0092B-C50C-407E-A947-70E740481C1C}">
                <a14:useLocalDpi xmlns:a14="http://schemas.microsoft.com/office/drawing/2010/main" val="0"/>
              </a:ext>
            </a:extLst>
          </a:blip>
          <a:srcRect l="367" r="2"/>
          <a:stretch>
            <a:fillRect/>
          </a:stretch>
        </p:blipFill>
        <p:spPr>
          <a:xfrm flipH="1">
            <a:off x="0" y="0"/>
            <a:ext cx="12192000" cy="6858000"/>
          </a:xfrm>
          <a:prstGeom prst="rect">
            <a:avLst/>
          </a:prstGeom>
        </p:spPr>
      </p:pic>
      <p:pic>
        <p:nvPicPr>
          <p:cNvPr id="3" name="Picture 2" descr="Background pattern&#10;&#10;Description automatically generated">
            <a:extLst>
              <a:ext uri="{FF2B5EF4-FFF2-40B4-BE49-F238E27FC236}">
                <a16:creationId xmlns:a16="http://schemas.microsoft.com/office/drawing/2014/main" id="{92277660-63D7-4447-9F39-6DE2839A380E}"/>
              </a:ext>
            </a:extLst>
          </p:cNvPr>
          <p:cNvPicPr>
            <a:picLocks noChangeAspect="1"/>
          </p:cNvPicPr>
          <p:nvPr>
            <p:custDataLst>
              <p:tags r:id="rId2"/>
            </p:custDataLst>
          </p:nvPr>
        </p:nvPicPr>
        <p:blipFill>
          <a:blip r:embed="rId14">
            <a:extLst>
              <a:ext uri="{28A0092B-C50C-407E-A947-70E740481C1C}">
                <a14:useLocalDpi xmlns:a14="http://schemas.microsoft.com/office/drawing/2010/main" val="0"/>
              </a:ext>
            </a:extLst>
          </a:blip>
          <a:srcRect l="-2" r="50005"/>
          <a:stretch>
            <a:fillRect/>
          </a:stretch>
        </p:blipFill>
        <p:spPr>
          <a:xfrm>
            <a:off x="0" y="0"/>
            <a:ext cx="6095472" cy="6858000"/>
          </a:xfrm>
          <a:prstGeom prst="rect">
            <a:avLst/>
          </a:prstGeom>
        </p:spPr>
      </p:pic>
      <p:pic>
        <p:nvPicPr>
          <p:cNvPr id="7" name="OTag">
            <a:extLst>
              <a:ext uri="{FF2B5EF4-FFF2-40B4-BE49-F238E27FC236}">
                <a16:creationId xmlns:a16="http://schemas.microsoft.com/office/drawing/2014/main" id="{405423F3-4153-7D45-AC71-83AB10246A7A}"/>
              </a:ext>
              <a:ext uri="{C183D7F6-B498-43B3-948B-1728B52AA6E4}">
                <adec:decorative xmlns="" xmlns:adec="http://schemas.microsoft.com/office/drawing/2017/decorative" val="1"/>
              </a:ext>
            </a:extLst>
          </p:cNvPr>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grpSp>
        <p:nvGrpSpPr>
          <p:cNvPr id="2" name="Group 1">
            <a:extLst>
              <a:ext uri="{FF2B5EF4-FFF2-40B4-BE49-F238E27FC236}">
                <a16:creationId xmlns:a16="http://schemas.microsoft.com/office/drawing/2014/main" id="{5A931A0B-BF1B-674A-A8B3-DA184DA8B43B}"/>
              </a:ext>
            </a:extLst>
          </p:cNvPr>
          <p:cNvGrpSpPr/>
          <p:nvPr>
            <p:custDataLst>
              <p:tags r:id="rId4"/>
            </p:custDataLst>
          </p:nvPr>
        </p:nvGrpSpPr>
        <p:grpSpPr>
          <a:xfrm>
            <a:off x="1217157" y="3385229"/>
            <a:ext cx="10830230" cy="1959327"/>
            <a:chOff x="1217157" y="2551439"/>
            <a:chExt cx="10830230" cy="1959327"/>
          </a:xfrm>
        </p:grpSpPr>
        <p:sp>
          <p:nvSpPr>
            <p:cNvPr id="13" name="Cross 12">
              <a:extLst>
                <a:ext uri="{FF2B5EF4-FFF2-40B4-BE49-F238E27FC236}">
                  <a16:creationId xmlns:a16="http://schemas.microsoft.com/office/drawing/2014/main" id="{A9F31960-336C-354B-88AC-97283B61AA21}"/>
                </a:ext>
              </a:extLst>
            </p:cNvPr>
            <p:cNvSpPr/>
            <p:nvPr>
              <p:custDataLst>
                <p:tags r:id="rId6"/>
              </p:custDataLst>
            </p:nvPr>
          </p:nvSpPr>
          <p:spPr>
            <a:xfrm>
              <a:off x="5757444" y="3186804"/>
              <a:ext cx="677111" cy="677108"/>
            </a:xfrm>
            <a:prstGeom prst="plus">
              <a:avLst>
                <a:gd name="adj" fmla="val 461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86035FA-C3CB-6040-AF22-FFB6DB67A5C3}"/>
                </a:ext>
              </a:extLst>
            </p:cNvPr>
            <p:cNvSpPr txBox="1"/>
            <p:nvPr>
              <p:custDataLst>
                <p:tags r:id="rId7"/>
              </p:custDataLst>
            </p:nvPr>
          </p:nvSpPr>
          <p:spPr>
            <a:xfrm>
              <a:off x="1217157" y="2551439"/>
              <a:ext cx="3924366" cy="1169551"/>
            </a:xfrm>
            <a:prstGeom prst="rect">
              <a:avLst/>
            </a:prstGeom>
            <a:noFill/>
          </p:spPr>
          <p:txBody>
            <a:bodyPr wrap="square" lIns="0" tIns="0" rIns="0" bIns="0" rtlCol="0" anchor="t">
              <a:spAutoFit/>
            </a:bodyPr>
            <a:lstStyle/>
            <a:p>
              <a:pPr>
                <a:lnSpc>
                  <a:spcPct val="95000"/>
                </a:lnSpc>
              </a:pPr>
              <a:r>
                <a:rPr lang="en-US" sz="4000" b="1" dirty="0">
                  <a:solidFill>
                    <a:schemeClr val="bg1"/>
                  </a:solidFill>
                  <a:latin typeface="+mj-lt"/>
                  <a:cs typeface="Arial" panose="020B0604020202020204" pitchFamily="34" charset="0"/>
                </a:rPr>
                <a:t>Oracle Cloud Applications</a:t>
              </a:r>
            </a:p>
          </p:txBody>
        </p:sp>
        <p:sp>
          <p:nvSpPr>
            <p:cNvPr id="16" name="TextBox 15">
              <a:extLst>
                <a:ext uri="{FF2B5EF4-FFF2-40B4-BE49-F238E27FC236}">
                  <a16:creationId xmlns:a16="http://schemas.microsoft.com/office/drawing/2014/main" id="{CDE7CAF0-42A9-0149-A990-D9882582078F}"/>
                </a:ext>
              </a:extLst>
            </p:cNvPr>
            <p:cNvSpPr txBox="1"/>
            <p:nvPr>
              <p:custDataLst>
                <p:tags r:id="rId8"/>
              </p:custDataLst>
            </p:nvPr>
          </p:nvSpPr>
          <p:spPr>
            <a:xfrm>
              <a:off x="7327315" y="2551439"/>
              <a:ext cx="4720072" cy="1169551"/>
            </a:xfrm>
            <a:prstGeom prst="rect">
              <a:avLst/>
            </a:prstGeom>
            <a:noFill/>
          </p:spPr>
          <p:txBody>
            <a:bodyPr wrap="square" lIns="0" tIns="0" rIns="0" bIns="0" rtlCol="0" anchor="t">
              <a:spAutoFit/>
            </a:bodyPr>
            <a:lstStyle/>
            <a:p>
              <a:pPr>
                <a:lnSpc>
                  <a:spcPct val="95000"/>
                </a:lnSpc>
              </a:pPr>
              <a:r>
                <a:rPr lang="en-US" sz="4000" b="1" dirty="0">
                  <a:solidFill>
                    <a:schemeClr val="bg1"/>
                  </a:solidFill>
                  <a:latin typeface="+mj-lt"/>
                  <a:cs typeface="Arial" panose="020B0604020202020204" pitchFamily="34" charset="0"/>
                </a:rPr>
                <a:t>Oracle Cloud</a:t>
              </a:r>
              <a:br>
                <a:rPr lang="en-US" sz="4000" b="1" dirty="0">
                  <a:solidFill>
                    <a:schemeClr val="bg1"/>
                  </a:solidFill>
                  <a:latin typeface="+mj-lt"/>
                  <a:cs typeface="Arial" panose="020B0604020202020204" pitchFamily="34" charset="0"/>
                </a:rPr>
              </a:br>
              <a:r>
                <a:rPr lang="en-US" sz="4000" b="1" dirty="0">
                  <a:solidFill>
                    <a:schemeClr val="bg1"/>
                  </a:solidFill>
                  <a:latin typeface="+mj-lt"/>
                  <a:cs typeface="Arial" panose="020B0604020202020204" pitchFamily="34" charset="0"/>
                </a:rPr>
                <a:t>Infrastructure</a:t>
              </a:r>
            </a:p>
          </p:txBody>
        </p:sp>
        <p:sp>
          <p:nvSpPr>
            <p:cNvPr id="14" name="Rectangle 13">
              <a:extLst>
                <a:ext uri="{FF2B5EF4-FFF2-40B4-BE49-F238E27FC236}">
                  <a16:creationId xmlns:a16="http://schemas.microsoft.com/office/drawing/2014/main" id="{FABA3F2F-A499-D944-B640-64829E85F88B}"/>
                </a:ext>
              </a:extLst>
            </p:cNvPr>
            <p:cNvSpPr/>
            <p:nvPr>
              <p:custDataLst>
                <p:tags r:id="rId9"/>
              </p:custDataLst>
            </p:nvPr>
          </p:nvSpPr>
          <p:spPr>
            <a:xfrm>
              <a:off x="1217157" y="3895213"/>
              <a:ext cx="2996497" cy="61555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chemeClr val="bg1"/>
                  </a:solidFill>
                  <a:effectLst/>
                  <a:uLnTx/>
                  <a:uFillTx/>
                  <a:cs typeface="Arial" panose="020B0604020202020204" pitchFamily="34" charset="0"/>
                </a:rPr>
                <a:t>Complete suite of integrated applications</a:t>
              </a:r>
            </a:p>
          </p:txBody>
        </p:sp>
        <p:sp>
          <p:nvSpPr>
            <p:cNvPr id="22" name="Rectangle 21">
              <a:extLst>
                <a:ext uri="{FF2B5EF4-FFF2-40B4-BE49-F238E27FC236}">
                  <a16:creationId xmlns:a16="http://schemas.microsoft.com/office/drawing/2014/main" id="{8BCA72C3-EF5B-D14A-9497-541EE8539C00}"/>
                </a:ext>
              </a:extLst>
            </p:cNvPr>
            <p:cNvSpPr/>
            <p:nvPr>
              <p:custDataLst>
                <p:tags r:id="rId10"/>
              </p:custDataLst>
            </p:nvPr>
          </p:nvSpPr>
          <p:spPr>
            <a:xfrm>
              <a:off x="7327315" y="3895213"/>
              <a:ext cx="3883505" cy="615553"/>
            </a:xfrm>
            <a:prstGeom prst="rect">
              <a:avLst/>
            </a:prstGeom>
          </p:spPr>
          <p:txBody>
            <a:bodyPr wrap="square" lIns="0" tIns="0" rIns="0" bIns="0">
              <a:spAutoFit/>
            </a:bodyPr>
            <a:lstStyle/>
            <a:p>
              <a:pPr lvl="0">
                <a:defRPr/>
              </a:pPr>
              <a:r>
                <a:rPr lang="en-US" sz="2000">
                  <a:solidFill>
                    <a:schemeClr val="bg1"/>
                  </a:solidFill>
                  <a:cs typeface="Arial" panose="020B0604020202020204" pitchFamily="34" charset="0"/>
                </a:rPr>
                <a:t>Secure, high-performance platform for all your workloads</a:t>
              </a:r>
            </a:p>
          </p:txBody>
        </p:sp>
      </p:grpSp>
      <p:grpSp>
        <p:nvGrpSpPr>
          <p:cNvPr id="5" name="Group 4">
            <a:extLst>
              <a:ext uri="{FF2B5EF4-FFF2-40B4-BE49-F238E27FC236}">
                <a16:creationId xmlns:a16="http://schemas.microsoft.com/office/drawing/2014/main" id="{1F5D3F0F-E63F-4E00-9FB6-379866F52FA3}"/>
              </a:ext>
            </a:extLst>
          </p:cNvPr>
          <p:cNvGrpSpPr/>
          <p:nvPr/>
        </p:nvGrpSpPr>
        <p:grpSpPr>
          <a:xfrm>
            <a:off x="2594343" y="794855"/>
            <a:ext cx="6803329" cy="2523210"/>
            <a:chOff x="2594343" y="861761"/>
            <a:chExt cx="6803329" cy="2523210"/>
          </a:xfrm>
        </p:grpSpPr>
        <p:pic>
          <p:nvPicPr>
            <p:cNvPr id="17" name="Graphic 16">
              <a:extLst>
                <a:ext uri="{FF2B5EF4-FFF2-40B4-BE49-F238E27FC236}">
                  <a16:creationId xmlns:a16="http://schemas.microsoft.com/office/drawing/2014/main" id="{75931041-1BD9-43EC-9AD7-96E38350484C}"/>
                </a:ext>
              </a:extLst>
            </p:cNvPr>
            <p:cNvPicPr>
              <a:picLocks noChangeAspect="1"/>
            </p:cNvPicPr>
            <p:nvPr/>
          </p:nvPicPr>
          <p:blipFill>
            <a:blip r:embed="rId16" cstate="hq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5258783" y="861761"/>
              <a:ext cx="1682770" cy="1682770"/>
            </a:xfrm>
            <a:prstGeom prst="rect">
              <a:avLst/>
            </a:prstGeom>
          </p:spPr>
        </p:pic>
        <p:sp>
          <p:nvSpPr>
            <p:cNvPr id="20" name="Arrow: Bent-Up 19">
              <a:extLst>
                <a:ext uri="{FF2B5EF4-FFF2-40B4-BE49-F238E27FC236}">
                  <a16:creationId xmlns:a16="http://schemas.microsoft.com/office/drawing/2014/main" id="{40F75CD9-D5FA-49F1-86B5-E56D1D2399F9}"/>
                </a:ext>
              </a:extLst>
            </p:cNvPr>
            <p:cNvSpPr/>
            <p:nvPr/>
          </p:nvSpPr>
          <p:spPr>
            <a:xfrm rot="10800000">
              <a:off x="2594343" y="1503104"/>
              <a:ext cx="2456119" cy="1669152"/>
            </a:xfrm>
            <a:prstGeom prst="bentUpArrow">
              <a:avLst>
                <a:gd name="adj1" fmla="val 15333"/>
                <a:gd name="adj2" fmla="val 22778"/>
                <a:gd name="adj3" fmla="val 321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Bent-Up 20">
              <a:extLst>
                <a:ext uri="{FF2B5EF4-FFF2-40B4-BE49-F238E27FC236}">
                  <a16:creationId xmlns:a16="http://schemas.microsoft.com/office/drawing/2014/main" id="{01091D24-010F-4EE6-B1A7-3E2D34FECF68}"/>
                </a:ext>
              </a:extLst>
            </p:cNvPr>
            <p:cNvSpPr/>
            <p:nvPr/>
          </p:nvSpPr>
          <p:spPr>
            <a:xfrm rot="10800000" flipH="1">
              <a:off x="6941553" y="1483723"/>
              <a:ext cx="2456119" cy="1669152"/>
            </a:xfrm>
            <a:prstGeom prst="bentUpArrow">
              <a:avLst>
                <a:gd name="adj1" fmla="val 15333"/>
                <a:gd name="adj2" fmla="val 22778"/>
                <a:gd name="adj3" fmla="val 321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F53A206-E9E0-4074-9733-1F4E50BD5BDD}"/>
                </a:ext>
              </a:extLst>
            </p:cNvPr>
            <p:cNvSpPr/>
            <p:nvPr>
              <p:custDataLst>
                <p:tags r:id="rId5"/>
              </p:custDataLst>
            </p:nvPr>
          </p:nvSpPr>
          <p:spPr>
            <a:xfrm>
              <a:off x="4597223" y="2461641"/>
              <a:ext cx="2996497" cy="923330"/>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chemeClr val="bg1"/>
                  </a:solidFill>
                  <a:effectLst/>
                  <a:uLnTx/>
                  <a:uFillTx/>
                  <a:cs typeface="Arial" panose="020B0604020202020204" pitchFamily="34" charset="0"/>
                </a:rPr>
                <a:t>OCI</a:t>
              </a:r>
            </a:p>
            <a:p>
              <a:pPr marL="0" marR="0" lvl="0" indent="0" algn="ctr" defTabSz="914400" rtl="0" eaLnBrk="1" fontAlgn="auto"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chemeClr val="bg1"/>
                  </a:solidFill>
                  <a:effectLst/>
                  <a:uLnTx/>
                  <a:uFillTx/>
                  <a:cs typeface="Arial" panose="020B0604020202020204" pitchFamily="34" charset="0"/>
                </a:rPr>
                <a:t>Identity and Access Management</a:t>
              </a:r>
            </a:p>
          </p:txBody>
        </p:sp>
      </p:grpSp>
      <p:sp>
        <p:nvSpPr>
          <p:cNvPr id="24" name="Footer Placeholder 2">
            <a:extLst>
              <a:ext uri="{FF2B5EF4-FFF2-40B4-BE49-F238E27FC236}">
                <a16:creationId xmlns:a16="http://schemas.microsoft.com/office/drawing/2014/main" id="{682261ED-D797-408C-A914-D3684CC1052F}"/>
              </a:ext>
            </a:extLst>
          </p:cNvPr>
          <p:cNvSpPr txBox="1">
            <a:spLocks/>
          </p:cNvSpPr>
          <p:nvPr/>
        </p:nvSpPr>
        <p:spPr>
          <a:xfrm>
            <a:off x="1127759" y="6423978"/>
            <a:ext cx="57453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solidFill>
                  <a:schemeClr val="bg1"/>
                </a:solidFill>
              </a:rPr>
              <a:t>Copyright © 2024, </a:t>
            </a:r>
            <a:r>
              <a:rPr lang="en-US" sz="900" dirty="0">
                <a:solidFill>
                  <a:schemeClr val="bg1"/>
                </a:solidFill>
              </a:rPr>
              <a:t>Oracle and/or its affiliates</a:t>
            </a:r>
          </a:p>
        </p:txBody>
      </p:sp>
      <p:sp>
        <p:nvSpPr>
          <p:cNvPr id="25" name="Slide Number Placeholder 3">
            <a:extLst>
              <a:ext uri="{FF2B5EF4-FFF2-40B4-BE49-F238E27FC236}">
                <a16:creationId xmlns:a16="http://schemas.microsoft.com/office/drawing/2014/main" id="{5852CFC4-F8C9-4396-B176-03AAC4A32E17}"/>
              </a:ext>
            </a:extLst>
          </p:cNvPr>
          <p:cNvSpPr txBox="1">
            <a:spLocks/>
          </p:cNvSpPr>
          <p:nvPr/>
        </p:nvSpPr>
        <p:spPr>
          <a:xfrm>
            <a:off x="762000" y="6423660"/>
            <a:ext cx="365760" cy="36576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D60D9-5372-5F40-9443-0F9AE5BDC3C8}" type="slidenum">
              <a:rPr lang="en-US" sz="900" smtClean="0">
                <a:solidFill>
                  <a:schemeClr val="bg1"/>
                </a:solidFill>
              </a:rPr>
              <a:pPr/>
              <a:t>43</a:t>
            </a:fld>
            <a:endParaRPr lang="en-US" sz="900" dirty="0">
              <a:solidFill>
                <a:schemeClr val="bg1"/>
              </a:solidFill>
            </a:endParaRPr>
          </a:p>
        </p:txBody>
      </p:sp>
    </p:spTree>
    <p:extLst>
      <p:ext uri="{BB962C8B-B14F-4D97-AF65-F5344CB8AC3E}">
        <p14:creationId xmlns:p14="http://schemas.microsoft.com/office/powerpoint/2010/main" val="2735710338"/>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3CD5F0-42A6-489F-BBA0-3F8C6D1413E9}"/>
              </a:ext>
            </a:extLst>
          </p:cNvPr>
          <p:cNvSpPr>
            <a:spLocks noGrp="1"/>
          </p:cNvSpPr>
          <p:nvPr>
            <p:ph type="body" sz="quarter" idx="11"/>
          </p:nvPr>
        </p:nvSpPr>
        <p:spPr/>
        <p:txBody>
          <a:bodyPr/>
          <a:lstStyle/>
          <a:p>
            <a:r>
              <a:rPr lang="en-US" dirty="0"/>
              <a:t>Simplicity, Visibility, and Automation</a:t>
            </a:r>
          </a:p>
          <a:p>
            <a:endParaRPr lang="en-US" dirty="0"/>
          </a:p>
        </p:txBody>
      </p:sp>
      <p:sp>
        <p:nvSpPr>
          <p:cNvPr id="7" name="Content Placeholder 6">
            <a:extLst>
              <a:ext uri="{FF2B5EF4-FFF2-40B4-BE49-F238E27FC236}">
                <a16:creationId xmlns:a16="http://schemas.microsoft.com/office/drawing/2014/main" id="{752E42AA-D07A-4E41-A8FF-D47A242E08FB}"/>
              </a:ext>
            </a:extLst>
          </p:cNvPr>
          <p:cNvSpPr>
            <a:spLocks noGrp="1"/>
          </p:cNvSpPr>
          <p:nvPr>
            <p:ph sz="quarter" idx="14"/>
          </p:nvPr>
        </p:nvSpPr>
        <p:spPr/>
        <p:txBody>
          <a:bodyPr anchor="t"/>
          <a:lstStyle/>
          <a:p>
            <a:pPr algn="ctr"/>
            <a:r>
              <a:rPr lang="en-US" b="1" dirty="0"/>
              <a:t>Enterprise Identity &amp; Access Mgmt. for complex, </a:t>
            </a:r>
            <a:br>
              <a:rPr lang="en-US" b="1" dirty="0"/>
            </a:br>
            <a:r>
              <a:rPr lang="en-US" b="1" dirty="0"/>
              <a:t>hybrid IT environments</a:t>
            </a:r>
          </a:p>
          <a:p>
            <a:pPr algn="ctr"/>
            <a:endParaRPr lang="en-US" dirty="0"/>
          </a:p>
          <a:p>
            <a:pPr marL="342900" indent="-342900">
              <a:buFont typeface="Wingdings" panose="05000000000000000000" pitchFamily="2" charset="2"/>
              <a:buChar char="§"/>
            </a:pPr>
            <a:r>
              <a:rPr lang="en-US" dirty="0"/>
              <a:t>High value proposition with more included features</a:t>
            </a:r>
          </a:p>
          <a:p>
            <a:pPr marL="342900" indent="-342900">
              <a:buFont typeface="Wingdings" panose="05000000000000000000" pitchFamily="2" charset="2"/>
              <a:buChar char="§"/>
            </a:pPr>
            <a:r>
              <a:rPr lang="en-US" dirty="0"/>
              <a:t>Unified IDaaS for access management, governance, and privileged access</a:t>
            </a:r>
          </a:p>
          <a:p>
            <a:pPr marL="342900" indent="-342900">
              <a:buFont typeface="Wingdings" panose="05000000000000000000" pitchFamily="2" charset="2"/>
              <a:buChar char="§"/>
            </a:pPr>
            <a:r>
              <a:rPr lang="en-US" dirty="0"/>
              <a:t>Robust set of risk indicators and analytics</a:t>
            </a:r>
          </a:p>
          <a:p>
            <a:pPr marL="342900" indent="-342900">
              <a:buFont typeface="Wingdings" panose="05000000000000000000" pitchFamily="2" charset="2"/>
              <a:buChar char="§"/>
            </a:pPr>
            <a:r>
              <a:rPr lang="en-US" dirty="0"/>
              <a:t>Far reach of control across hybrid, heterogeneous IT</a:t>
            </a:r>
          </a:p>
          <a:p>
            <a:pPr marL="342900" indent="-342900">
              <a:buFont typeface="Wingdings" panose="05000000000000000000" pitchFamily="2" charset="2"/>
              <a:buChar char="§"/>
            </a:pPr>
            <a:r>
              <a:rPr lang="en-US" dirty="0"/>
              <a:t>Enhanced ML and analytics via OCI service integrations</a:t>
            </a:r>
          </a:p>
        </p:txBody>
      </p:sp>
      <p:sp>
        <p:nvSpPr>
          <p:cNvPr id="8" name="Content Placeholder 7">
            <a:extLst>
              <a:ext uri="{FF2B5EF4-FFF2-40B4-BE49-F238E27FC236}">
                <a16:creationId xmlns:a16="http://schemas.microsoft.com/office/drawing/2014/main" id="{8CDEDC38-9EFA-4D7E-A653-1D90D989B028}"/>
              </a:ext>
            </a:extLst>
          </p:cNvPr>
          <p:cNvSpPr>
            <a:spLocks noGrp="1"/>
          </p:cNvSpPr>
          <p:nvPr>
            <p:ph sz="quarter" idx="15"/>
          </p:nvPr>
        </p:nvSpPr>
        <p:spPr/>
        <p:txBody>
          <a:bodyPr anchor="t"/>
          <a:lstStyle/>
          <a:p>
            <a:pPr algn="ctr"/>
            <a:r>
              <a:rPr lang="en-US" b="1" dirty="0"/>
              <a:t>Developer-focused </a:t>
            </a:r>
            <a:br>
              <a:rPr lang="en-US" b="1" dirty="0"/>
            </a:br>
            <a:r>
              <a:rPr lang="en-US" b="1" dirty="0"/>
              <a:t>IAM engine for custom and </a:t>
            </a:r>
            <a:br>
              <a:rPr lang="en-US" b="1" dirty="0"/>
            </a:br>
            <a:r>
              <a:rPr lang="en-US" b="1" dirty="0"/>
              <a:t>consumer-facing applications</a:t>
            </a:r>
          </a:p>
          <a:p>
            <a:pPr algn="ctr"/>
            <a:endParaRPr lang="en-US" dirty="0"/>
          </a:p>
          <a:p>
            <a:pPr marL="342900" indent="-342900">
              <a:buFont typeface="Wingdings" panose="05000000000000000000" pitchFamily="2" charset="2"/>
              <a:buChar char="§"/>
            </a:pPr>
            <a:r>
              <a:rPr lang="en-US" dirty="0"/>
              <a:t>Integrated experience via APEX and Visual Builder</a:t>
            </a:r>
          </a:p>
          <a:p>
            <a:pPr marL="342900" indent="-342900">
              <a:buFont typeface="Wingdings" panose="05000000000000000000" pitchFamily="2" charset="2"/>
              <a:buChar char="§"/>
            </a:pPr>
            <a:r>
              <a:rPr lang="en-US" dirty="0"/>
              <a:t>Shared fabric via APIs with hooks across OCI, security services and apps exposing user, session, app, platform, and access pattern data</a:t>
            </a:r>
          </a:p>
          <a:p>
            <a:pPr marL="342900" indent="-342900">
              <a:buFont typeface="Wingdings" panose="05000000000000000000" pitchFamily="2" charset="2"/>
              <a:buChar char="§"/>
            </a:pPr>
            <a:r>
              <a:rPr lang="en-US" dirty="0"/>
              <a:t>Leverage automation for easier integrations</a:t>
            </a:r>
          </a:p>
          <a:p>
            <a:pPr marL="342900" indent="-342900">
              <a:buFont typeface="Wingdings" panose="05000000000000000000" pitchFamily="2" charset="2"/>
              <a:buChar char="§"/>
            </a:pPr>
            <a:r>
              <a:rPr lang="en-US" dirty="0"/>
              <a:t>Enhanced risk analytics for CIAM use-cases</a:t>
            </a:r>
          </a:p>
        </p:txBody>
      </p:sp>
      <p:sp>
        <p:nvSpPr>
          <p:cNvPr id="9" name="Content Placeholder 8">
            <a:extLst>
              <a:ext uri="{FF2B5EF4-FFF2-40B4-BE49-F238E27FC236}">
                <a16:creationId xmlns:a16="http://schemas.microsoft.com/office/drawing/2014/main" id="{ADCDBB9D-3894-4596-AA8F-720CFAE5F18C}"/>
              </a:ext>
            </a:extLst>
          </p:cNvPr>
          <p:cNvSpPr>
            <a:spLocks noGrp="1"/>
          </p:cNvSpPr>
          <p:nvPr>
            <p:ph sz="quarter" idx="16"/>
          </p:nvPr>
        </p:nvSpPr>
        <p:spPr/>
        <p:txBody>
          <a:bodyPr anchor="t"/>
          <a:lstStyle/>
          <a:p>
            <a:pPr algn="ctr"/>
            <a:r>
              <a:rPr lang="en-US" b="1" dirty="0"/>
              <a:t>Access control plane </a:t>
            </a:r>
            <a:br>
              <a:rPr lang="en-US" b="1" dirty="0"/>
            </a:br>
            <a:r>
              <a:rPr lang="en-US" b="1" dirty="0"/>
              <a:t>for Oracle Cloud </a:t>
            </a:r>
            <a:br>
              <a:rPr lang="en-US" b="1" dirty="0"/>
            </a:br>
            <a:r>
              <a:rPr lang="en-US" b="1" dirty="0"/>
              <a:t>and SaaS applications</a:t>
            </a:r>
          </a:p>
          <a:p>
            <a:pPr algn="ctr"/>
            <a:endParaRPr lang="en-US" dirty="0"/>
          </a:p>
          <a:p>
            <a:pPr marL="342900" indent="-342900">
              <a:buFont typeface="Wingdings" panose="05000000000000000000" pitchFamily="2" charset="2"/>
              <a:buChar char="§"/>
            </a:pPr>
            <a:r>
              <a:rPr lang="en-US" dirty="0"/>
              <a:t>Zero-touch IAM integrations with Oracle apps for access, roles, and lifecycle mgmt.</a:t>
            </a:r>
          </a:p>
          <a:p>
            <a:pPr marL="342900" indent="-342900">
              <a:buFont typeface="Wingdings" panose="05000000000000000000" pitchFamily="2" charset="2"/>
              <a:buChar char="§"/>
            </a:pPr>
            <a:r>
              <a:rPr lang="en-US" dirty="0"/>
              <a:t>Deep security and risk visibility, insights for OCI and Oracle apps</a:t>
            </a:r>
          </a:p>
          <a:p>
            <a:pPr marL="342900" indent="-342900">
              <a:buFont typeface="Wingdings" panose="05000000000000000000" pitchFamily="2" charset="2"/>
              <a:buChar char="§"/>
            </a:pPr>
            <a:r>
              <a:rPr lang="en-US" dirty="0"/>
              <a:t>Improved automation for service operations</a:t>
            </a:r>
          </a:p>
          <a:p>
            <a:pPr marL="342900" indent="-342900">
              <a:buFont typeface="Wingdings" panose="05000000000000000000" pitchFamily="2" charset="2"/>
              <a:buChar char="§"/>
            </a:pPr>
            <a:r>
              <a:rPr lang="en-US" dirty="0"/>
              <a:t>Auto-tuning security policies based on risk</a:t>
            </a:r>
          </a:p>
          <a:p>
            <a:pPr marL="342900" indent="-342900">
              <a:buFont typeface="Wingdings" panose="05000000000000000000" pitchFamily="2" charset="2"/>
              <a:buChar char="§"/>
            </a:pPr>
            <a:r>
              <a:rPr lang="en-US" dirty="0"/>
              <a:t>Shared security models</a:t>
            </a:r>
          </a:p>
        </p:txBody>
      </p:sp>
      <p:sp>
        <p:nvSpPr>
          <p:cNvPr id="6" name="Title 5">
            <a:extLst>
              <a:ext uri="{FF2B5EF4-FFF2-40B4-BE49-F238E27FC236}">
                <a16:creationId xmlns:a16="http://schemas.microsoft.com/office/drawing/2014/main" id="{F64A8B1D-9451-41CD-ACB6-690477FD118D}"/>
              </a:ext>
            </a:extLst>
          </p:cNvPr>
          <p:cNvSpPr>
            <a:spLocks noGrp="1"/>
          </p:cNvSpPr>
          <p:nvPr>
            <p:ph type="title"/>
          </p:nvPr>
        </p:nvSpPr>
        <p:spPr/>
        <p:txBody>
          <a:bodyPr/>
          <a:lstStyle/>
          <a:p>
            <a:r>
              <a:rPr lang="en-US" dirty="0"/>
              <a:t>OCI IAM Vision</a:t>
            </a:r>
          </a:p>
        </p:txBody>
      </p:sp>
      <p:sp>
        <p:nvSpPr>
          <p:cNvPr id="2" name="Footer Placeholder 1">
            <a:extLst>
              <a:ext uri="{FF2B5EF4-FFF2-40B4-BE49-F238E27FC236}">
                <a16:creationId xmlns:a16="http://schemas.microsoft.com/office/drawing/2014/main" id="{0D6B1FBF-0E6E-4482-85EA-0F556217B46D}"/>
              </a:ext>
            </a:extLst>
          </p:cNvPr>
          <p:cNvSpPr>
            <a:spLocks noGrp="1"/>
          </p:cNvSpPr>
          <p:nvPr>
            <p:ph type="ftr"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8B8580"/>
                </a:solidFill>
                <a:effectLst/>
                <a:uLnTx/>
                <a:uFillTx/>
                <a:latin typeface="Oracle Sans Tab"/>
                <a:ea typeface="+mn-ea"/>
                <a:cs typeface="+mn-cs"/>
              </a:rPr>
              <a:t>Copyright © 2024, </a:t>
            </a:r>
            <a:r>
              <a:rPr kumimoji="0" lang="en-US" sz="900" b="0" i="0" u="none" strike="noStrike" kern="1200" cap="none" spc="0" normalizeH="0" baseline="0" noProof="0" dirty="0">
                <a:ln>
                  <a:noFill/>
                </a:ln>
                <a:solidFill>
                  <a:srgbClr val="8B8580"/>
                </a:solidFill>
                <a:effectLst/>
                <a:uLnTx/>
                <a:uFillTx/>
                <a:latin typeface="Oracle Sans Tab"/>
                <a:ea typeface="+mn-ea"/>
                <a:cs typeface="+mn-cs"/>
              </a:rPr>
              <a:t>Oracle and/or its affiliates. For authorized use only. Do not distribute.</a:t>
            </a:r>
          </a:p>
        </p:txBody>
      </p:sp>
      <p:sp>
        <p:nvSpPr>
          <p:cNvPr id="3" name="Slide Number Placeholder 2">
            <a:extLst>
              <a:ext uri="{FF2B5EF4-FFF2-40B4-BE49-F238E27FC236}">
                <a16:creationId xmlns:a16="http://schemas.microsoft.com/office/drawing/2014/main" id="{8ABA82FD-BA59-4BF4-9876-7AE7525BC955}"/>
              </a:ext>
            </a:extLst>
          </p:cNvPr>
          <p:cNvSpPr>
            <a:spLocks noGrp="1"/>
          </p:cNvSpPr>
          <p:nvPr>
            <p:ph type="sldNum" sz="quarter" idx="19"/>
          </p:nvPr>
        </p:nvSpPr>
        <p:spPr/>
        <p:txBody>
          <a:bodyPr/>
          <a:lstStyle/>
          <a:p>
            <a:fld id="{345D60D9-5372-5F40-9443-0F9AE5BDC3C8}" type="slidenum">
              <a:rPr lang="en-US" smtClean="0"/>
              <a:pPr/>
              <a:t>44</a:t>
            </a:fld>
            <a:endParaRPr lang="en-US" dirty="0"/>
          </a:p>
        </p:txBody>
      </p:sp>
    </p:spTree>
    <p:extLst>
      <p:ext uri="{BB962C8B-B14F-4D97-AF65-F5344CB8AC3E}">
        <p14:creationId xmlns:p14="http://schemas.microsoft.com/office/powerpoint/2010/main" val="118595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Effect transition="in" filter="fade">
                                      <p:cBhvr>
                                        <p:cTn id="11" dur="500"/>
                                        <p:tgtEl>
                                          <p:spTgt spid="7">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fade">
                                      <p:cBhvr>
                                        <p:cTn id="15" dur="500"/>
                                        <p:tgtEl>
                                          <p:spTgt spid="7">
                                            <p:txEl>
                                              <p:pRg st="3" end="3"/>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500"/>
                                        <p:tgtEl>
                                          <p:spTgt spid="7">
                                            <p:txEl>
                                              <p:pRg st="4" end="4"/>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500"/>
                                        <p:tgtEl>
                                          <p:spTgt spid="7">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8">
                                            <p:txEl>
                                              <p:pRg st="2" end="2"/>
                                            </p:txEl>
                                          </p:spTgt>
                                        </p:tgtEl>
                                        <p:attrNameLst>
                                          <p:attrName>style.visibility</p:attrName>
                                        </p:attrNameLst>
                                      </p:cBhvr>
                                      <p:to>
                                        <p:strVal val="visible"/>
                                      </p:to>
                                    </p:set>
                                    <p:animEffect transition="in" filter="fade">
                                      <p:cBhvr>
                                        <p:cTn id="36" dur="500"/>
                                        <p:tgtEl>
                                          <p:spTgt spid="8">
                                            <p:txEl>
                                              <p:pRg st="2" end="2"/>
                                            </p:txEl>
                                          </p:spTgt>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fade">
                                      <p:cBhvr>
                                        <p:cTn id="40" dur="500"/>
                                        <p:tgtEl>
                                          <p:spTgt spid="8">
                                            <p:txEl>
                                              <p:pRg st="3" end="3"/>
                                            </p:txEl>
                                          </p:spTgt>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8">
                                            <p:txEl>
                                              <p:pRg st="4" end="4"/>
                                            </p:txEl>
                                          </p:spTgt>
                                        </p:tgtEl>
                                        <p:attrNameLst>
                                          <p:attrName>style.visibility</p:attrName>
                                        </p:attrNameLst>
                                      </p:cBhvr>
                                      <p:to>
                                        <p:strVal val="visible"/>
                                      </p:to>
                                    </p:set>
                                    <p:animEffect transition="in" filter="fade">
                                      <p:cBhvr>
                                        <p:cTn id="44" dur="500"/>
                                        <p:tgtEl>
                                          <p:spTgt spid="8">
                                            <p:txEl>
                                              <p:pRg st="4" end="4"/>
                                            </p:txEl>
                                          </p:spTgt>
                                        </p:tgtEl>
                                      </p:cBhvr>
                                    </p:animEffect>
                                  </p:childTnLst>
                                </p:cTn>
                              </p:par>
                            </p:childTnLst>
                          </p:cTn>
                        </p:par>
                        <p:par>
                          <p:cTn id="45" fill="hold">
                            <p:stCondLst>
                              <p:cond delay="2000"/>
                            </p:stCondLst>
                            <p:childTnLst>
                              <p:par>
                                <p:cTn id="46" presetID="10" presetClass="entr" presetSubtype="0" fill="hold" grpId="0" nodeType="afterEffect">
                                  <p:stCondLst>
                                    <p:cond delay="0"/>
                                  </p:stCondLst>
                                  <p:childTnLst>
                                    <p:set>
                                      <p:cBhvr>
                                        <p:cTn id="47" dur="1" fill="hold">
                                          <p:stCondLst>
                                            <p:cond delay="0"/>
                                          </p:stCondLst>
                                        </p:cTn>
                                        <p:tgtEl>
                                          <p:spTgt spid="8">
                                            <p:txEl>
                                              <p:pRg st="5" end="5"/>
                                            </p:txEl>
                                          </p:spTgt>
                                        </p:tgtEl>
                                        <p:attrNameLst>
                                          <p:attrName>style.visibility</p:attrName>
                                        </p:attrNameLst>
                                      </p:cBhvr>
                                      <p:to>
                                        <p:strVal val="visible"/>
                                      </p:to>
                                    </p:set>
                                    <p:animEffect transition="in" filter="fade">
                                      <p:cBhvr>
                                        <p:cTn id="48" dur="500"/>
                                        <p:tgtEl>
                                          <p:spTgt spid="8">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txEl>
                                              <p:pRg st="0" end="0"/>
                                            </p:txEl>
                                          </p:spTgt>
                                        </p:tgtEl>
                                        <p:attrNameLst>
                                          <p:attrName>style.visibility</p:attrName>
                                        </p:attrNameLst>
                                      </p:cBhvr>
                                      <p:to>
                                        <p:strVal val="visible"/>
                                      </p:to>
                                    </p:set>
                                    <p:animEffect transition="in" filter="fade">
                                      <p:cBhvr>
                                        <p:cTn id="53" dur="500"/>
                                        <p:tgtEl>
                                          <p:spTgt spid="9">
                                            <p:txEl>
                                              <p:pRg st="0" end="0"/>
                                            </p:txEl>
                                          </p:spTgt>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9">
                                            <p:txEl>
                                              <p:pRg st="2" end="2"/>
                                            </p:txEl>
                                          </p:spTgt>
                                        </p:tgtEl>
                                        <p:attrNameLst>
                                          <p:attrName>style.visibility</p:attrName>
                                        </p:attrNameLst>
                                      </p:cBhvr>
                                      <p:to>
                                        <p:strVal val="visible"/>
                                      </p:to>
                                    </p:set>
                                    <p:animEffect transition="in" filter="fade">
                                      <p:cBhvr>
                                        <p:cTn id="57" dur="500"/>
                                        <p:tgtEl>
                                          <p:spTgt spid="9">
                                            <p:txEl>
                                              <p:pRg st="2" end="2"/>
                                            </p:txEl>
                                          </p:spTgt>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9">
                                            <p:txEl>
                                              <p:pRg st="3" end="3"/>
                                            </p:txEl>
                                          </p:spTgt>
                                        </p:tgtEl>
                                        <p:attrNameLst>
                                          <p:attrName>style.visibility</p:attrName>
                                        </p:attrNameLst>
                                      </p:cBhvr>
                                      <p:to>
                                        <p:strVal val="visible"/>
                                      </p:to>
                                    </p:set>
                                    <p:animEffect transition="in" filter="fade">
                                      <p:cBhvr>
                                        <p:cTn id="61" dur="500"/>
                                        <p:tgtEl>
                                          <p:spTgt spid="9">
                                            <p:txEl>
                                              <p:pRg st="3" end="3"/>
                                            </p:txEl>
                                          </p:spTgt>
                                        </p:tgtEl>
                                      </p:cBhvr>
                                    </p:animEffect>
                                  </p:childTnLst>
                                </p:cTn>
                              </p:par>
                            </p:childTnLst>
                          </p:cTn>
                        </p:par>
                        <p:par>
                          <p:cTn id="62" fill="hold">
                            <p:stCondLst>
                              <p:cond delay="1500"/>
                            </p:stCondLst>
                            <p:childTnLst>
                              <p:par>
                                <p:cTn id="63" presetID="10" presetClass="entr" presetSubtype="0" fill="hold" grpId="0" nodeType="afterEffect">
                                  <p:stCondLst>
                                    <p:cond delay="0"/>
                                  </p:stCondLst>
                                  <p:childTnLst>
                                    <p:set>
                                      <p:cBhvr>
                                        <p:cTn id="64" dur="1" fill="hold">
                                          <p:stCondLst>
                                            <p:cond delay="0"/>
                                          </p:stCondLst>
                                        </p:cTn>
                                        <p:tgtEl>
                                          <p:spTgt spid="9">
                                            <p:txEl>
                                              <p:pRg st="4" end="4"/>
                                            </p:txEl>
                                          </p:spTgt>
                                        </p:tgtEl>
                                        <p:attrNameLst>
                                          <p:attrName>style.visibility</p:attrName>
                                        </p:attrNameLst>
                                      </p:cBhvr>
                                      <p:to>
                                        <p:strVal val="visible"/>
                                      </p:to>
                                    </p:set>
                                    <p:animEffect transition="in" filter="fade">
                                      <p:cBhvr>
                                        <p:cTn id="65" dur="500"/>
                                        <p:tgtEl>
                                          <p:spTgt spid="9">
                                            <p:txEl>
                                              <p:pRg st="4" end="4"/>
                                            </p:txEl>
                                          </p:spTgt>
                                        </p:tgtEl>
                                      </p:cBhvr>
                                    </p:animEffect>
                                  </p:childTnLst>
                                </p:cTn>
                              </p:par>
                            </p:childTnLst>
                          </p:cTn>
                        </p:par>
                        <p:par>
                          <p:cTn id="66" fill="hold">
                            <p:stCondLst>
                              <p:cond delay="2000"/>
                            </p:stCondLst>
                            <p:childTnLst>
                              <p:par>
                                <p:cTn id="67" presetID="10" presetClass="entr" presetSubtype="0" fill="hold" grpId="0" nodeType="afterEffect">
                                  <p:stCondLst>
                                    <p:cond delay="0"/>
                                  </p:stCondLst>
                                  <p:childTnLst>
                                    <p:set>
                                      <p:cBhvr>
                                        <p:cTn id="68" dur="1" fill="hold">
                                          <p:stCondLst>
                                            <p:cond delay="0"/>
                                          </p:stCondLst>
                                        </p:cTn>
                                        <p:tgtEl>
                                          <p:spTgt spid="9">
                                            <p:txEl>
                                              <p:pRg st="5" end="5"/>
                                            </p:txEl>
                                          </p:spTgt>
                                        </p:tgtEl>
                                        <p:attrNameLst>
                                          <p:attrName>style.visibility</p:attrName>
                                        </p:attrNameLst>
                                      </p:cBhvr>
                                      <p:to>
                                        <p:strVal val="visible"/>
                                      </p:to>
                                    </p:set>
                                    <p:animEffect transition="in" filter="fade">
                                      <p:cBhvr>
                                        <p:cTn id="69" dur="500"/>
                                        <p:tgtEl>
                                          <p:spTgt spid="9">
                                            <p:txEl>
                                              <p:pRg st="5" end="5"/>
                                            </p:txEl>
                                          </p:spTgt>
                                        </p:tgtEl>
                                      </p:cBhvr>
                                    </p:animEffect>
                                  </p:childTnLst>
                                </p:cTn>
                              </p:par>
                            </p:childTnLst>
                          </p:cTn>
                        </p:par>
                        <p:par>
                          <p:cTn id="70" fill="hold">
                            <p:stCondLst>
                              <p:cond delay="2500"/>
                            </p:stCondLst>
                            <p:childTnLst>
                              <p:par>
                                <p:cTn id="71" presetID="10" presetClass="entr" presetSubtype="0" fill="hold" grpId="0" nodeType="afterEffect">
                                  <p:stCondLst>
                                    <p:cond delay="0"/>
                                  </p:stCondLst>
                                  <p:childTnLst>
                                    <p:set>
                                      <p:cBhvr>
                                        <p:cTn id="72" dur="1" fill="hold">
                                          <p:stCondLst>
                                            <p:cond delay="0"/>
                                          </p:stCondLst>
                                        </p:cTn>
                                        <p:tgtEl>
                                          <p:spTgt spid="9">
                                            <p:txEl>
                                              <p:pRg st="6" end="6"/>
                                            </p:txEl>
                                          </p:spTgt>
                                        </p:tgtEl>
                                        <p:attrNameLst>
                                          <p:attrName>style.visibility</p:attrName>
                                        </p:attrNameLst>
                                      </p:cBhvr>
                                      <p:to>
                                        <p:strVal val="visible"/>
                                      </p:to>
                                    </p:set>
                                    <p:animEffect transition="in" filter="fade">
                                      <p:cBhvr>
                                        <p:cTn id="73"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uiExpand="1" build="p"/>
      <p:bldP spid="9"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37A117AA-B597-4796-B5B7-9B9F664ECAF5}"/>
              </a:ext>
            </a:extLst>
          </p:cNvPr>
          <p:cNvSpPr>
            <a:spLocks noGrp="1"/>
          </p:cNvSpPr>
          <p:nvPr>
            <p:ph sz="quarter" idx="14"/>
          </p:nvPr>
        </p:nvSpPr>
        <p:spPr/>
        <p:txBody>
          <a:bodyPr/>
          <a:lstStyle/>
          <a:p>
            <a:pPr algn="ctr">
              <a:spcBef>
                <a:spcPts val="0"/>
              </a:spcBef>
              <a:spcAft>
                <a:spcPts val="1800"/>
              </a:spcAft>
            </a:pPr>
            <a:r>
              <a:rPr lang="en-US" b="1" dirty="0"/>
              <a:t>Strong Value</a:t>
            </a:r>
          </a:p>
          <a:p>
            <a:pPr marL="285750" indent="-285750">
              <a:spcBef>
                <a:spcPts val="0"/>
              </a:spcBef>
              <a:spcAft>
                <a:spcPts val="900"/>
              </a:spcAft>
              <a:buFont typeface="Wingdings" panose="05000000000000000000" pitchFamily="2" charset="2"/>
              <a:buChar char="§"/>
            </a:pPr>
            <a:r>
              <a:rPr lang="en-US" dirty="0"/>
              <a:t>Strong value for cost</a:t>
            </a:r>
          </a:p>
          <a:p>
            <a:pPr marL="285750" indent="-285750">
              <a:spcBef>
                <a:spcPts val="0"/>
              </a:spcBef>
              <a:spcAft>
                <a:spcPts val="900"/>
              </a:spcAft>
              <a:buFont typeface="Wingdings" panose="05000000000000000000" pitchFamily="2" charset="2"/>
              <a:buChar char="§"/>
            </a:pPr>
            <a:r>
              <a:rPr lang="en-US" dirty="0"/>
              <a:t>Improved user experience via better performance and scale as a native OCI service</a:t>
            </a:r>
          </a:p>
          <a:p>
            <a:pPr marL="285750" indent="-285750">
              <a:spcBef>
                <a:spcPts val="0"/>
              </a:spcBef>
              <a:spcAft>
                <a:spcPts val="900"/>
              </a:spcAft>
              <a:buFont typeface="Wingdings" panose="05000000000000000000" pitchFamily="2" charset="2"/>
              <a:buChar char="§"/>
            </a:pPr>
            <a:r>
              <a:rPr lang="en-US" dirty="0"/>
              <a:t>Peace of mind that OCI IAM will continue to incorporate latest and best approaches</a:t>
            </a:r>
          </a:p>
          <a:p>
            <a:pPr marL="285750" indent="-285750">
              <a:spcBef>
                <a:spcPts val="0"/>
              </a:spcBef>
              <a:spcAft>
                <a:spcPts val="900"/>
              </a:spcAft>
              <a:buFont typeface="Wingdings" panose="05000000000000000000" pitchFamily="2" charset="2"/>
              <a:buChar char="§"/>
            </a:pPr>
            <a:r>
              <a:rPr lang="en-US" dirty="0"/>
              <a:t>Presence across 30+ cloud regions; meets data residency requirements</a:t>
            </a:r>
          </a:p>
          <a:p>
            <a:pPr marL="285750" indent="-285750">
              <a:spcBef>
                <a:spcPts val="0"/>
              </a:spcBef>
              <a:spcAft>
                <a:spcPts val="900"/>
              </a:spcAft>
              <a:buFont typeface="Wingdings" panose="05000000000000000000" pitchFamily="2" charset="2"/>
              <a:buChar char="§"/>
            </a:pPr>
            <a:r>
              <a:rPr lang="en-US" dirty="0"/>
              <a:t>World-class, global support</a:t>
            </a:r>
          </a:p>
        </p:txBody>
      </p:sp>
      <p:sp>
        <p:nvSpPr>
          <p:cNvPr id="10" name="Content Placeholder 9">
            <a:extLst>
              <a:ext uri="{FF2B5EF4-FFF2-40B4-BE49-F238E27FC236}">
                <a16:creationId xmlns:a16="http://schemas.microsoft.com/office/drawing/2014/main" id="{EBEFDC16-84F8-4BDC-824F-137B5F2FDE52}"/>
              </a:ext>
            </a:extLst>
          </p:cNvPr>
          <p:cNvSpPr>
            <a:spLocks noGrp="1"/>
          </p:cNvSpPr>
          <p:nvPr>
            <p:ph sz="quarter" idx="16"/>
          </p:nvPr>
        </p:nvSpPr>
        <p:spPr/>
        <p:txBody>
          <a:bodyPr/>
          <a:lstStyle/>
          <a:p>
            <a:pPr algn="ctr">
              <a:spcBef>
                <a:spcPts val="0"/>
              </a:spcBef>
              <a:spcAft>
                <a:spcPts val="1800"/>
              </a:spcAft>
            </a:pPr>
            <a:r>
              <a:rPr lang="en-US" b="1" dirty="0"/>
              <a:t>Depth for Oracle Targets</a:t>
            </a:r>
          </a:p>
          <a:p>
            <a:pPr marL="285750" indent="-285750">
              <a:spcBef>
                <a:spcPts val="0"/>
              </a:spcBef>
              <a:spcAft>
                <a:spcPts val="900"/>
              </a:spcAft>
              <a:buFont typeface="Wingdings" panose="05000000000000000000" pitchFamily="2" charset="2"/>
              <a:buChar char="§"/>
            </a:pPr>
            <a:r>
              <a:rPr lang="en-US" dirty="0"/>
              <a:t>Reduced effort and easier integrations for EBS, Fusion Apps, Oracle Databases, etc.</a:t>
            </a:r>
          </a:p>
          <a:p>
            <a:pPr marL="285750" indent="-285750">
              <a:spcBef>
                <a:spcPts val="0"/>
              </a:spcBef>
              <a:spcAft>
                <a:spcPts val="900"/>
              </a:spcAft>
              <a:buFont typeface="Wingdings" panose="05000000000000000000" pitchFamily="2" charset="2"/>
              <a:buChar char="§"/>
            </a:pPr>
            <a:r>
              <a:rPr lang="en-US" dirty="0"/>
              <a:t>Simplified entitlement management via App Roles</a:t>
            </a:r>
          </a:p>
          <a:p>
            <a:pPr marL="285750" indent="-285750">
              <a:spcBef>
                <a:spcPts val="0"/>
              </a:spcBef>
              <a:spcAft>
                <a:spcPts val="900"/>
              </a:spcAft>
              <a:buFont typeface="Wingdings" panose="05000000000000000000" pitchFamily="2" charset="2"/>
              <a:buChar char="§"/>
            </a:pPr>
            <a:r>
              <a:rPr lang="en-US" dirty="0"/>
              <a:t>Reduced management overhead via strong hybrid support for apps running on-premises, hosted on OCI, or SaaS</a:t>
            </a:r>
          </a:p>
          <a:p>
            <a:pPr marL="285750" indent="-285750">
              <a:spcBef>
                <a:spcPts val="0"/>
              </a:spcBef>
              <a:spcAft>
                <a:spcPts val="900"/>
              </a:spcAft>
              <a:buFont typeface="Wingdings" panose="05000000000000000000" pitchFamily="2" charset="2"/>
              <a:buChar char="§"/>
            </a:pPr>
            <a:r>
              <a:rPr lang="en-US" dirty="0"/>
              <a:t>Migration expertise, support, and discounts moving from OAM</a:t>
            </a:r>
          </a:p>
        </p:txBody>
      </p:sp>
      <p:sp>
        <p:nvSpPr>
          <p:cNvPr id="9" name="Content Placeholder 8">
            <a:extLst>
              <a:ext uri="{FF2B5EF4-FFF2-40B4-BE49-F238E27FC236}">
                <a16:creationId xmlns:a16="http://schemas.microsoft.com/office/drawing/2014/main" id="{4A1D0943-2877-4889-BD4D-D885BD929AFF}"/>
              </a:ext>
            </a:extLst>
          </p:cNvPr>
          <p:cNvSpPr>
            <a:spLocks noGrp="1"/>
          </p:cNvSpPr>
          <p:nvPr>
            <p:ph sz="quarter" idx="15"/>
          </p:nvPr>
        </p:nvSpPr>
        <p:spPr/>
        <p:txBody>
          <a:bodyPr/>
          <a:lstStyle/>
          <a:p>
            <a:pPr algn="ctr">
              <a:spcBef>
                <a:spcPts val="0"/>
              </a:spcBef>
              <a:spcAft>
                <a:spcPts val="1800"/>
              </a:spcAft>
            </a:pPr>
            <a:r>
              <a:rPr lang="en-US" sz="2000" b="1" dirty="0"/>
              <a:t>IAM Experience</a:t>
            </a:r>
          </a:p>
          <a:p>
            <a:pPr marL="285750" indent="-285750">
              <a:spcBef>
                <a:spcPts val="0"/>
              </a:spcBef>
              <a:spcAft>
                <a:spcPts val="900"/>
              </a:spcAft>
              <a:buFont typeface="Wingdings" panose="05000000000000000000" pitchFamily="2" charset="2"/>
              <a:buChar char="§"/>
            </a:pPr>
            <a:r>
              <a:rPr lang="en-US" dirty="0"/>
              <a:t>Oracle has led in IAM for past two decades; working with the world’s largest, most complex organizations</a:t>
            </a:r>
          </a:p>
          <a:p>
            <a:pPr marL="285750" indent="-285750">
              <a:spcBef>
                <a:spcPts val="0"/>
              </a:spcBef>
              <a:spcAft>
                <a:spcPts val="900"/>
              </a:spcAft>
              <a:buFont typeface="Wingdings" panose="05000000000000000000" pitchFamily="2" charset="2"/>
              <a:buChar char="§"/>
            </a:pPr>
            <a:r>
              <a:rPr lang="en-US" dirty="0"/>
              <a:t>Strong hybrid IT support supporting on-prem apps, App Gateway, Provisioning Bridge, AD Bridge, RADIUS, Linux, etc.</a:t>
            </a:r>
          </a:p>
          <a:p>
            <a:pPr marL="285750" indent="-285750">
              <a:spcBef>
                <a:spcPts val="0"/>
              </a:spcBef>
              <a:spcAft>
                <a:spcPts val="900"/>
              </a:spcAft>
              <a:buFont typeface="Wingdings" panose="05000000000000000000" pitchFamily="2" charset="2"/>
              <a:buChar char="§"/>
            </a:pPr>
            <a:r>
              <a:rPr lang="en-US" dirty="0"/>
              <a:t>Powerful provisioning to on-prem via ICF connectors.</a:t>
            </a:r>
          </a:p>
          <a:p>
            <a:pPr marL="285750" indent="-285750">
              <a:spcBef>
                <a:spcPts val="0"/>
              </a:spcBef>
              <a:spcAft>
                <a:spcPts val="900"/>
              </a:spcAft>
              <a:buFont typeface="Wingdings" panose="05000000000000000000" pitchFamily="2" charset="2"/>
              <a:buChar char="§"/>
            </a:pPr>
            <a:r>
              <a:rPr lang="en-US" dirty="0"/>
              <a:t>Easier to get support from strong SI partner ecosystem.</a:t>
            </a:r>
          </a:p>
        </p:txBody>
      </p:sp>
      <p:sp>
        <p:nvSpPr>
          <p:cNvPr id="7" name="Title 6">
            <a:extLst>
              <a:ext uri="{FF2B5EF4-FFF2-40B4-BE49-F238E27FC236}">
                <a16:creationId xmlns:a16="http://schemas.microsoft.com/office/drawing/2014/main" id="{EF4A1597-FF91-4C8F-A109-84409D6D051F}"/>
              </a:ext>
            </a:extLst>
          </p:cNvPr>
          <p:cNvSpPr>
            <a:spLocks noGrp="1"/>
          </p:cNvSpPr>
          <p:nvPr>
            <p:ph type="title"/>
          </p:nvPr>
        </p:nvSpPr>
        <p:spPr/>
        <p:txBody>
          <a:bodyPr/>
          <a:lstStyle/>
          <a:p>
            <a:r>
              <a:rPr lang="en-US" dirty="0"/>
              <a:t>Why choose Oracle for IDaaS?</a:t>
            </a:r>
            <a:endParaRPr lang="en-US" dirty="0">
              <a:solidFill>
                <a:schemeClr val="accent1"/>
              </a:solidFill>
            </a:endParaRPr>
          </a:p>
        </p:txBody>
      </p:sp>
      <p:sp>
        <p:nvSpPr>
          <p:cNvPr id="5" name="Footer Placeholder 4">
            <a:extLst>
              <a:ext uri="{FF2B5EF4-FFF2-40B4-BE49-F238E27FC236}">
                <a16:creationId xmlns:a16="http://schemas.microsoft.com/office/drawing/2014/main" id="{C96E210A-FC39-472A-9133-ADB9752E2199}"/>
              </a:ext>
            </a:extLst>
          </p:cNvPr>
          <p:cNvSpPr>
            <a:spLocks noGrp="1"/>
          </p:cNvSpPr>
          <p:nvPr>
            <p:ph type="ftr"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8B8580"/>
                </a:solidFill>
                <a:effectLst/>
                <a:uLnTx/>
                <a:uFillTx/>
                <a:latin typeface="Oracle Sans Tab"/>
                <a:ea typeface="+mn-ea"/>
                <a:cs typeface="+mn-cs"/>
              </a:rPr>
              <a:t>Copyright © 2024, </a:t>
            </a:r>
            <a:r>
              <a:rPr kumimoji="0" lang="en-US" sz="900" b="0" i="0" u="none" strike="noStrike" kern="1200" cap="none" spc="0" normalizeH="0" baseline="0" noProof="0" dirty="0">
                <a:ln>
                  <a:noFill/>
                </a:ln>
                <a:solidFill>
                  <a:srgbClr val="8B8580"/>
                </a:solidFill>
                <a:effectLst/>
                <a:uLnTx/>
                <a:uFillTx/>
                <a:latin typeface="Oracle Sans Tab"/>
                <a:ea typeface="+mn-ea"/>
                <a:cs typeface="+mn-cs"/>
              </a:rPr>
              <a:t>Oracle and/or its affiliates</a:t>
            </a:r>
          </a:p>
        </p:txBody>
      </p:sp>
      <p:sp>
        <p:nvSpPr>
          <p:cNvPr id="6" name="Slide Number Placeholder 5">
            <a:extLst>
              <a:ext uri="{FF2B5EF4-FFF2-40B4-BE49-F238E27FC236}">
                <a16:creationId xmlns:a16="http://schemas.microsoft.com/office/drawing/2014/main" id="{F52A1D0B-2C3D-4527-BF83-3A3AE8404338}"/>
              </a:ext>
            </a:extLst>
          </p:cNvPr>
          <p:cNvSpPr>
            <a:spLocks noGrp="1"/>
          </p:cNvSpPr>
          <p:nvPr>
            <p:ph type="sldNum" sz="quarter" idx="19"/>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45</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Tree>
    <p:extLst>
      <p:ext uri="{BB962C8B-B14F-4D97-AF65-F5344CB8AC3E}">
        <p14:creationId xmlns:p14="http://schemas.microsoft.com/office/powerpoint/2010/main" val="3475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fade">
                                      <p:cBhvr>
                                        <p:cTn id="32" dur="500"/>
                                        <p:tgtEl>
                                          <p:spTgt spid="10">
                                            <p:txEl>
                                              <p:pRg st="0" end="0"/>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0">
                                            <p:txEl>
                                              <p:pRg st="1" end="1"/>
                                            </p:txEl>
                                          </p:spTgt>
                                        </p:tgtEl>
                                        <p:attrNameLst>
                                          <p:attrName>style.visibility</p:attrName>
                                        </p:attrNameLst>
                                      </p:cBhvr>
                                      <p:to>
                                        <p:strVal val="visible"/>
                                      </p:to>
                                    </p:set>
                                    <p:animEffect transition="in" filter="fade">
                                      <p:cBhvr>
                                        <p:cTn id="36" dur="500"/>
                                        <p:tgtEl>
                                          <p:spTgt spid="10">
                                            <p:txEl>
                                              <p:pRg st="1" end="1"/>
                                            </p:txEl>
                                          </p:spTgt>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10">
                                            <p:txEl>
                                              <p:pRg st="2" end="2"/>
                                            </p:txEl>
                                          </p:spTgt>
                                        </p:tgtEl>
                                        <p:attrNameLst>
                                          <p:attrName>style.visibility</p:attrName>
                                        </p:attrNameLst>
                                      </p:cBhvr>
                                      <p:to>
                                        <p:strVal val="visible"/>
                                      </p:to>
                                    </p:set>
                                    <p:animEffect transition="in" filter="fade">
                                      <p:cBhvr>
                                        <p:cTn id="40" dur="500"/>
                                        <p:tgtEl>
                                          <p:spTgt spid="10">
                                            <p:txEl>
                                              <p:pRg st="2" end="2"/>
                                            </p:txEl>
                                          </p:spTgt>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10">
                                            <p:txEl>
                                              <p:pRg st="3" end="3"/>
                                            </p:txEl>
                                          </p:spTgt>
                                        </p:tgtEl>
                                        <p:attrNameLst>
                                          <p:attrName>style.visibility</p:attrName>
                                        </p:attrNameLst>
                                      </p:cBhvr>
                                      <p:to>
                                        <p:strVal val="visible"/>
                                      </p:to>
                                    </p:set>
                                    <p:animEffect transition="in" filter="fade">
                                      <p:cBhvr>
                                        <p:cTn id="44" dur="500"/>
                                        <p:tgtEl>
                                          <p:spTgt spid="10">
                                            <p:txEl>
                                              <p:pRg st="3" end="3"/>
                                            </p:txEl>
                                          </p:spTgt>
                                        </p:tgtEl>
                                      </p:cBhvr>
                                    </p:animEffect>
                                  </p:childTnLst>
                                </p:cTn>
                              </p:par>
                            </p:childTnLst>
                          </p:cTn>
                        </p:par>
                        <p:par>
                          <p:cTn id="45" fill="hold">
                            <p:stCondLst>
                              <p:cond delay="2000"/>
                            </p:stCondLst>
                            <p:childTnLst>
                              <p:par>
                                <p:cTn id="46" presetID="10" presetClass="entr" presetSubtype="0" fill="hold" grpId="0" nodeType="afterEffect">
                                  <p:stCondLst>
                                    <p:cond delay="0"/>
                                  </p:stCondLst>
                                  <p:childTnLst>
                                    <p:set>
                                      <p:cBhvr>
                                        <p:cTn id="47" dur="1" fill="hold">
                                          <p:stCondLst>
                                            <p:cond delay="0"/>
                                          </p:stCondLst>
                                        </p:cTn>
                                        <p:tgtEl>
                                          <p:spTgt spid="10">
                                            <p:txEl>
                                              <p:pRg st="4" end="4"/>
                                            </p:txEl>
                                          </p:spTgt>
                                        </p:tgtEl>
                                        <p:attrNameLst>
                                          <p:attrName>style.visibility</p:attrName>
                                        </p:attrNameLst>
                                      </p:cBhvr>
                                      <p:to>
                                        <p:strVal val="visible"/>
                                      </p:to>
                                    </p:set>
                                    <p:animEffect transition="in" filter="fade">
                                      <p:cBhvr>
                                        <p:cTn id="48" dur="500"/>
                                        <p:tgtEl>
                                          <p:spTgt spid="10">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txEl>
                                              <p:pRg st="0" end="0"/>
                                            </p:txEl>
                                          </p:spTgt>
                                        </p:tgtEl>
                                        <p:attrNameLst>
                                          <p:attrName>style.visibility</p:attrName>
                                        </p:attrNameLst>
                                      </p:cBhvr>
                                      <p:to>
                                        <p:strVal val="visible"/>
                                      </p:to>
                                    </p:set>
                                    <p:animEffect transition="in" filter="fade">
                                      <p:cBhvr>
                                        <p:cTn id="53" dur="500"/>
                                        <p:tgtEl>
                                          <p:spTgt spid="9">
                                            <p:txEl>
                                              <p:pRg st="0" end="0"/>
                                            </p:txEl>
                                          </p:spTgt>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9">
                                            <p:txEl>
                                              <p:pRg st="1" end="1"/>
                                            </p:txEl>
                                          </p:spTgt>
                                        </p:tgtEl>
                                        <p:attrNameLst>
                                          <p:attrName>style.visibility</p:attrName>
                                        </p:attrNameLst>
                                      </p:cBhvr>
                                      <p:to>
                                        <p:strVal val="visible"/>
                                      </p:to>
                                    </p:set>
                                    <p:animEffect transition="in" filter="fade">
                                      <p:cBhvr>
                                        <p:cTn id="57" dur="500"/>
                                        <p:tgtEl>
                                          <p:spTgt spid="9">
                                            <p:txEl>
                                              <p:pRg st="1" end="1"/>
                                            </p:txEl>
                                          </p:spTgt>
                                        </p:tgtEl>
                                      </p:cBhvr>
                                    </p:animEffect>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9">
                                            <p:txEl>
                                              <p:pRg st="2" end="2"/>
                                            </p:txEl>
                                          </p:spTgt>
                                        </p:tgtEl>
                                        <p:attrNameLst>
                                          <p:attrName>style.visibility</p:attrName>
                                        </p:attrNameLst>
                                      </p:cBhvr>
                                      <p:to>
                                        <p:strVal val="visible"/>
                                      </p:to>
                                    </p:set>
                                    <p:animEffect transition="in" filter="fade">
                                      <p:cBhvr>
                                        <p:cTn id="61" dur="500"/>
                                        <p:tgtEl>
                                          <p:spTgt spid="9">
                                            <p:txEl>
                                              <p:pRg st="2" end="2"/>
                                            </p:txEl>
                                          </p:spTgt>
                                        </p:tgtEl>
                                      </p:cBhvr>
                                    </p:animEffect>
                                  </p:childTnLst>
                                </p:cTn>
                              </p:par>
                            </p:childTnLst>
                          </p:cTn>
                        </p:par>
                        <p:par>
                          <p:cTn id="62" fill="hold">
                            <p:stCondLst>
                              <p:cond delay="1500"/>
                            </p:stCondLst>
                            <p:childTnLst>
                              <p:par>
                                <p:cTn id="63" presetID="10" presetClass="entr" presetSubtype="0" fill="hold" grpId="0" nodeType="afterEffect">
                                  <p:stCondLst>
                                    <p:cond delay="0"/>
                                  </p:stCondLst>
                                  <p:childTnLst>
                                    <p:set>
                                      <p:cBhvr>
                                        <p:cTn id="64" dur="1" fill="hold">
                                          <p:stCondLst>
                                            <p:cond delay="0"/>
                                          </p:stCondLst>
                                        </p:cTn>
                                        <p:tgtEl>
                                          <p:spTgt spid="9">
                                            <p:txEl>
                                              <p:pRg st="3" end="3"/>
                                            </p:txEl>
                                          </p:spTgt>
                                        </p:tgtEl>
                                        <p:attrNameLst>
                                          <p:attrName>style.visibility</p:attrName>
                                        </p:attrNameLst>
                                      </p:cBhvr>
                                      <p:to>
                                        <p:strVal val="visible"/>
                                      </p:to>
                                    </p:set>
                                    <p:animEffect transition="in" filter="fade">
                                      <p:cBhvr>
                                        <p:cTn id="65" dur="500"/>
                                        <p:tgtEl>
                                          <p:spTgt spid="9">
                                            <p:txEl>
                                              <p:pRg st="3" end="3"/>
                                            </p:txEl>
                                          </p:spTgt>
                                        </p:tgtEl>
                                      </p:cBhvr>
                                    </p:animEffect>
                                  </p:childTnLst>
                                </p:cTn>
                              </p:par>
                            </p:childTnLst>
                          </p:cTn>
                        </p:par>
                        <p:par>
                          <p:cTn id="66" fill="hold">
                            <p:stCondLst>
                              <p:cond delay="2000"/>
                            </p:stCondLst>
                            <p:childTnLst>
                              <p:par>
                                <p:cTn id="67" presetID="10" presetClass="entr" presetSubtype="0" fill="hold" grpId="0" nodeType="afterEffect">
                                  <p:stCondLst>
                                    <p:cond delay="0"/>
                                  </p:stCondLst>
                                  <p:childTnLst>
                                    <p:set>
                                      <p:cBhvr>
                                        <p:cTn id="68" dur="1" fill="hold">
                                          <p:stCondLst>
                                            <p:cond delay="0"/>
                                          </p:stCondLst>
                                        </p:cTn>
                                        <p:tgtEl>
                                          <p:spTgt spid="9">
                                            <p:txEl>
                                              <p:pRg st="4" end="4"/>
                                            </p:txEl>
                                          </p:spTgt>
                                        </p:tgtEl>
                                        <p:attrNameLst>
                                          <p:attrName>style.visibility</p:attrName>
                                        </p:attrNameLst>
                                      </p:cBhvr>
                                      <p:to>
                                        <p:strVal val="visible"/>
                                      </p:to>
                                    </p:set>
                                    <p:animEffect transition="in" filter="fade">
                                      <p:cBhvr>
                                        <p:cTn id="69"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0" grpId="0" uiExpand="1" build="p"/>
      <p:bldP spid="9"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2EFFCB6-0459-4BD7-AB3E-DEA2110410D0}"/>
              </a:ext>
            </a:extLst>
          </p:cNvPr>
          <p:cNvSpPr>
            <a:spLocks noGrp="1"/>
          </p:cNvSpPr>
          <p:nvPr>
            <p:ph type="title"/>
          </p:nvPr>
        </p:nvSpPr>
        <p:spPr/>
        <p:txBody>
          <a:bodyPr/>
          <a:lstStyle/>
          <a:p>
            <a:r>
              <a:rPr lang="en-US" dirty="0"/>
              <a:t>Customers Across Verticals and Geographies</a:t>
            </a:r>
          </a:p>
        </p:txBody>
      </p:sp>
      <p:sp>
        <p:nvSpPr>
          <p:cNvPr id="4" name="Footer Placeholder 3">
            <a:extLst>
              <a:ext uri="{FF2B5EF4-FFF2-40B4-BE49-F238E27FC236}">
                <a16:creationId xmlns:a16="http://schemas.microsoft.com/office/drawing/2014/main" id="{BEEBD824-31BC-4AA6-B56E-6F0640F75590}"/>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5" name="Slide Number Placeholder 4">
            <a:extLst>
              <a:ext uri="{FF2B5EF4-FFF2-40B4-BE49-F238E27FC236}">
                <a16:creationId xmlns:a16="http://schemas.microsoft.com/office/drawing/2014/main" id="{33B6AAA9-F425-44EC-B148-C8FE91E8A3E8}"/>
              </a:ext>
            </a:extLst>
          </p:cNvPr>
          <p:cNvSpPr>
            <a:spLocks noGrp="1"/>
          </p:cNvSpPr>
          <p:nvPr>
            <p:ph type="sldNum" sz="quarter" idx="12"/>
          </p:nvPr>
        </p:nvSpPr>
        <p:spPr/>
        <p:txBody>
          <a:bodyPr/>
          <a:lstStyle/>
          <a:p>
            <a:fld id="{345D60D9-5372-5F40-9443-0F9AE5BDC3C8}" type="slidenum">
              <a:rPr lang="en-US" smtClean="0"/>
              <a:pPr/>
              <a:t>46</a:t>
            </a:fld>
            <a:endParaRPr lang="en-US" dirty="0"/>
          </a:p>
        </p:txBody>
      </p:sp>
      <p:sp>
        <p:nvSpPr>
          <p:cNvPr id="7" name="TextBox 6">
            <a:extLst>
              <a:ext uri="{FF2B5EF4-FFF2-40B4-BE49-F238E27FC236}">
                <a16:creationId xmlns:a16="http://schemas.microsoft.com/office/drawing/2014/main" id="{66AFF53B-40D1-4551-9431-73CD6B8FFCA3}"/>
              </a:ext>
            </a:extLst>
          </p:cNvPr>
          <p:cNvSpPr txBox="1"/>
          <p:nvPr/>
        </p:nvSpPr>
        <p:spPr>
          <a:xfrm>
            <a:off x="8544584" y="4121696"/>
            <a:ext cx="0" cy="0"/>
          </a:xfrm>
          <a:prstGeom prst="rect">
            <a:avLst/>
          </a:prstGeom>
          <a:noFill/>
        </p:spPr>
        <p:txBody>
          <a:bodyPr wrap="none" lIns="0" tIns="0" rIns="0" bIns="0" rtlCol="0">
            <a:noAutofit/>
          </a:bodyPr>
          <a:lstStyle/>
          <a:p>
            <a:pPr>
              <a:lnSpc>
                <a:spcPct val="90000"/>
              </a:lnSpc>
            </a:pPr>
            <a:endParaRPr lang="en-US" dirty="0"/>
          </a:p>
        </p:txBody>
      </p:sp>
      <p:pic>
        <p:nvPicPr>
          <p:cNvPr id="8" name="Picture 8" descr="Image result for city county san francisco logo">
            <a:extLst>
              <a:ext uri="{FF2B5EF4-FFF2-40B4-BE49-F238E27FC236}">
                <a16:creationId xmlns:a16="http://schemas.microsoft.com/office/drawing/2014/main" id="{DF4964F2-3D06-4114-BE8F-23C40A3D9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300" y="1600929"/>
            <a:ext cx="1137928" cy="11379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Image result for loblaws logo">
            <a:extLst>
              <a:ext uri="{FF2B5EF4-FFF2-40B4-BE49-F238E27FC236}">
                <a16:creationId xmlns:a16="http://schemas.microsoft.com/office/drawing/2014/main" id="{C3811105-D870-4371-84F9-02F2B6E72AD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24322" y="2613723"/>
            <a:ext cx="1678174" cy="6097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Related image">
            <a:extLst>
              <a:ext uri="{FF2B5EF4-FFF2-40B4-BE49-F238E27FC236}">
                <a16:creationId xmlns:a16="http://schemas.microsoft.com/office/drawing/2014/main" id="{276CB616-CE27-48D0-9A10-54FE677438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64150" y="3892750"/>
            <a:ext cx="1124949" cy="5242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ricoh logo no background">
            <a:extLst>
              <a:ext uri="{FF2B5EF4-FFF2-40B4-BE49-F238E27FC236}">
                <a16:creationId xmlns:a16="http://schemas.microsoft.com/office/drawing/2014/main" id="{850A8DA8-4D64-464D-8170-82DBEF2E8446}"/>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782463" y="5964899"/>
            <a:ext cx="1898131" cy="3416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Image result for mcafee logo">
            <a:extLst>
              <a:ext uri="{FF2B5EF4-FFF2-40B4-BE49-F238E27FC236}">
                <a16:creationId xmlns:a16="http://schemas.microsoft.com/office/drawing/2014/main" id="{DADE5180-8FB0-484A-BB3E-A0BE5D179D7C}"/>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4500975" y="4764940"/>
            <a:ext cx="1124949" cy="8901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Image result for lausd">
            <a:extLst>
              <a:ext uri="{FF2B5EF4-FFF2-40B4-BE49-F238E27FC236}">
                <a16:creationId xmlns:a16="http://schemas.microsoft.com/office/drawing/2014/main" id="{0BFF3CCE-1954-4065-8C19-8D881CC06B4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67567" y="2613723"/>
            <a:ext cx="1254796" cy="12547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2" descr="UBI_Banca_logo.png">
            <a:extLst>
              <a:ext uri="{FF2B5EF4-FFF2-40B4-BE49-F238E27FC236}">
                <a16:creationId xmlns:a16="http://schemas.microsoft.com/office/drawing/2014/main" id="{EC5501C0-5DA2-4B68-8DF7-FC821C3F4888}"/>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23669" b="26158"/>
          <a:stretch/>
        </p:blipFill>
        <p:spPr bwMode="auto">
          <a:xfrm>
            <a:off x="3653256" y="2759326"/>
            <a:ext cx="2132152" cy="60174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4A1F8C1-220E-4FF9-A03B-0AE578443024}"/>
              </a:ext>
            </a:extLst>
          </p:cNvPr>
          <p:cNvPicPr>
            <a:picLocks noChangeAspect="1"/>
          </p:cNvPicPr>
          <p:nvPr/>
        </p:nvPicPr>
        <p:blipFill>
          <a:blip r:embed="rId10"/>
          <a:stretch>
            <a:fillRect/>
          </a:stretch>
        </p:blipFill>
        <p:spPr>
          <a:xfrm>
            <a:off x="2238670" y="4222113"/>
            <a:ext cx="1161900" cy="862882"/>
          </a:xfrm>
          <a:prstGeom prst="rect">
            <a:avLst/>
          </a:prstGeom>
        </p:spPr>
      </p:pic>
      <p:pic>
        <p:nvPicPr>
          <p:cNvPr id="16" name="Picture 8" descr="Image result for uber logo">
            <a:extLst>
              <a:ext uri="{FF2B5EF4-FFF2-40B4-BE49-F238E27FC236}">
                <a16:creationId xmlns:a16="http://schemas.microsoft.com/office/drawing/2014/main" id="{D2E5945C-9D1C-47C3-853D-69C06D4E1252}"/>
              </a:ext>
            </a:extLst>
          </p:cNvPr>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6288973" y="4839894"/>
            <a:ext cx="1161900" cy="4074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mage result for tiaa logo">
            <a:extLst>
              <a:ext uri="{FF2B5EF4-FFF2-40B4-BE49-F238E27FC236}">
                <a16:creationId xmlns:a16="http://schemas.microsoft.com/office/drawing/2014/main" id="{C7ABE8A9-01CF-4779-8F39-88F9E1F88422}"/>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2708659" y="1704896"/>
            <a:ext cx="1662734" cy="56507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Related image">
            <a:extLst>
              <a:ext uri="{FF2B5EF4-FFF2-40B4-BE49-F238E27FC236}">
                <a16:creationId xmlns:a16="http://schemas.microsoft.com/office/drawing/2014/main" id="{11AA9919-5EFF-4E65-84CA-4BD0957EB15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22972" y="2643078"/>
            <a:ext cx="2485373" cy="59804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Related image">
            <a:extLst>
              <a:ext uri="{FF2B5EF4-FFF2-40B4-BE49-F238E27FC236}">
                <a16:creationId xmlns:a16="http://schemas.microsoft.com/office/drawing/2014/main" id="{4D4FC785-8F0D-4B0D-BD76-11DCE2EC8204}"/>
              </a:ext>
            </a:extLst>
          </p:cNvPr>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8280176" y="3464164"/>
            <a:ext cx="2156670" cy="94534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descr="Image result for directv logo">
            <a:extLst>
              <a:ext uri="{FF2B5EF4-FFF2-40B4-BE49-F238E27FC236}">
                <a16:creationId xmlns:a16="http://schemas.microsoft.com/office/drawing/2014/main" id="{61BA2AD7-EF25-4DFF-850D-39851A60CF2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164785" y="3554517"/>
            <a:ext cx="1133489" cy="89042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Related image">
            <a:extLst>
              <a:ext uri="{FF2B5EF4-FFF2-40B4-BE49-F238E27FC236}">
                <a16:creationId xmlns:a16="http://schemas.microsoft.com/office/drawing/2014/main" id="{E92D2DA3-9484-4DC7-BB5D-223C9C7FEDA9}"/>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576419" y="5612353"/>
            <a:ext cx="2826077" cy="44401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Image result for accor logo">
            <a:extLst>
              <a:ext uri="{FF2B5EF4-FFF2-40B4-BE49-F238E27FC236}">
                <a16:creationId xmlns:a16="http://schemas.microsoft.com/office/drawing/2014/main" id="{0E1FB385-6260-4AA6-9B8E-41A368228B6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113923" y="4626361"/>
            <a:ext cx="2489176" cy="49783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4" descr="Related image">
            <a:extLst>
              <a:ext uri="{FF2B5EF4-FFF2-40B4-BE49-F238E27FC236}">
                <a16:creationId xmlns:a16="http://schemas.microsoft.com/office/drawing/2014/main" id="{C45476F2-0179-4851-A49A-FDCDC73345F0}"/>
              </a:ext>
            </a:extLst>
          </p:cNvPr>
          <p:cNvPicPr>
            <a:picLocks noChangeAspect="1" noChangeArrowheads="1"/>
          </p:cNvPicPr>
          <p:nvPr/>
        </p:nvPicPr>
        <p:blipFill>
          <a:blip r:embed="rId18" cstate="hqprint">
            <a:extLst>
              <a:ext uri="{28A0092B-C50C-407E-A947-70E740481C1C}">
                <a14:useLocalDpi xmlns:a14="http://schemas.microsoft.com/office/drawing/2010/main" val="0"/>
              </a:ext>
            </a:extLst>
          </a:blip>
          <a:srcRect/>
          <a:stretch>
            <a:fillRect/>
          </a:stretch>
        </p:blipFill>
        <p:spPr bwMode="auto">
          <a:xfrm>
            <a:off x="373797" y="4688107"/>
            <a:ext cx="1593770" cy="159377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tj maxx logo">
            <a:extLst>
              <a:ext uri="{FF2B5EF4-FFF2-40B4-BE49-F238E27FC236}">
                <a16:creationId xmlns:a16="http://schemas.microsoft.com/office/drawing/2014/main" id="{94FCE637-4BDD-47DE-BD4C-1D6E0DB495EF}"/>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743315" y="1733378"/>
            <a:ext cx="2045202" cy="50810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result for fire department city of new york logo">
            <a:extLst>
              <a:ext uri="{FF2B5EF4-FFF2-40B4-BE49-F238E27FC236}">
                <a16:creationId xmlns:a16="http://schemas.microsoft.com/office/drawing/2014/main" id="{61C05C54-CEC5-4E30-8DC1-5C54E1C04303}"/>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19268" r="18548"/>
          <a:stretch/>
        </p:blipFill>
        <p:spPr bwMode="auto">
          <a:xfrm>
            <a:off x="537162" y="3225683"/>
            <a:ext cx="1137928" cy="137245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9879B1AC-0820-477D-B986-414223E9F05C}"/>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5224576" y="1521452"/>
            <a:ext cx="1099657" cy="1099657"/>
          </a:xfrm>
          <a:prstGeom prst="rect">
            <a:avLst/>
          </a:prstGeom>
        </p:spPr>
      </p:pic>
      <p:pic>
        <p:nvPicPr>
          <p:cNvPr id="27" name="Picture 26">
            <a:extLst>
              <a:ext uri="{FF2B5EF4-FFF2-40B4-BE49-F238E27FC236}">
                <a16:creationId xmlns:a16="http://schemas.microsoft.com/office/drawing/2014/main" id="{E94850D0-F2D8-428B-B6C7-BD5D51FF498A}"/>
              </a:ext>
            </a:extLst>
          </p:cNvPr>
          <p:cNvPicPr>
            <a:picLocks noChangeAspect="1"/>
          </p:cNvPicPr>
          <p:nvPr/>
        </p:nvPicPr>
        <p:blipFill rotWithShape="1">
          <a:blip r:embed="rId22">
            <a:clrChange>
              <a:clrFrom>
                <a:srgbClr val="FFFFFF"/>
              </a:clrFrom>
              <a:clrTo>
                <a:srgbClr val="FFFFFF">
                  <a:alpha val="0"/>
                </a:srgbClr>
              </a:clrTo>
            </a:clrChange>
          </a:blip>
          <a:srcRect l="1448" t="5201" r="3063" b="35962"/>
          <a:stretch/>
        </p:blipFill>
        <p:spPr>
          <a:xfrm>
            <a:off x="7204387" y="1694390"/>
            <a:ext cx="1819072" cy="661289"/>
          </a:xfrm>
          <a:prstGeom prst="rect">
            <a:avLst/>
          </a:prstGeom>
        </p:spPr>
      </p:pic>
      <p:pic>
        <p:nvPicPr>
          <p:cNvPr id="29" name="Picture 28" descr="Graphical user interface, application&#10;&#10;Description automatically generated">
            <a:extLst>
              <a:ext uri="{FF2B5EF4-FFF2-40B4-BE49-F238E27FC236}">
                <a16:creationId xmlns:a16="http://schemas.microsoft.com/office/drawing/2014/main" id="{C6181111-BB5B-4543-A121-6D9266CEF506}"/>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0838046" y="3921297"/>
            <a:ext cx="785685" cy="757403"/>
          </a:xfrm>
          <a:prstGeom prst="rect">
            <a:avLst/>
          </a:prstGeom>
        </p:spPr>
      </p:pic>
      <p:pic>
        <p:nvPicPr>
          <p:cNvPr id="31" name="Picture 30" descr="A picture containing graphical user interface&#10;&#10;Description automatically generated">
            <a:extLst>
              <a:ext uri="{FF2B5EF4-FFF2-40B4-BE49-F238E27FC236}">
                <a16:creationId xmlns:a16="http://schemas.microsoft.com/office/drawing/2014/main" id="{A19F7E12-B55A-4535-8D33-6FA36358237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824007" y="5348582"/>
            <a:ext cx="1238250" cy="762000"/>
          </a:xfrm>
          <a:prstGeom prst="rect">
            <a:avLst/>
          </a:prstGeom>
        </p:spPr>
      </p:pic>
    </p:spTree>
    <p:extLst>
      <p:ext uri="{BB962C8B-B14F-4D97-AF65-F5344CB8AC3E}">
        <p14:creationId xmlns:p14="http://schemas.microsoft.com/office/powerpoint/2010/main" val="150074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6D86BD-448C-4B72-874B-F407135F2D68}"/>
              </a:ext>
            </a:extLst>
          </p:cNvPr>
          <p:cNvSpPr>
            <a:spLocks noGrp="1"/>
          </p:cNvSpPr>
          <p:nvPr>
            <p:ph type="title"/>
          </p:nvPr>
        </p:nvSpPr>
        <p:spPr/>
        <p:txBody>
          <a:bodyPr/>
          <a:lstStyle/>
          <a:p>
            <a:r>
              <a:rPr lang="en-US" sz="4000" dirty="0"/>
              <a:t>Thank you</a:t>
            </a:r>
          </a:p>
        </p:txBody>
      </p:sp>
      <p:sp>
        <p:nvSpPr>
          <p:cNvPr id="3" name="Footer Placeholder 2">
            <a:extLst>
              <a:ext uri="{FF2B5EF4-FFF2-40B4-BE49-F238E27FC236}">
                <a16:creationId xmlns:a16="http://schemas.microsoft.com/office/drawing/2014/main" id="{39892217-DE59-4174-AE48-F6512C4D45C4}"/>
              </a:ext>
            </a:extLst>
          </p:cNvPr>
          <p:cNvSpPr>
            <a:spLocks noGrp="1"/>
          </p:cNvSpPr>
          <p:nvPr>
            <p:ph type="ftr" sz="quarter" idx="39"/>
          </p:nvPr>
        </p:nvSpPr>
        <p:spPr/>
        <p:txBody>
          <a:bodyPr/>
          <a:lstStyle/>
          <a:p>
            <a:r>
              <a:rPr lang="en-US" dirty="0" smtClean="0"/>
              <a:t>Copyright © 2024, </a:t>
            </a:r>
            <a:r>
              <a:rPr lang="en-US" dirty="0"/>
              <a:t>Oracle and/or its affiliates</a:t>
            </a:r>
          </a:p>
        </p:txBody>
      </p:sp>
      <p:sp>
        <p:nvSpPr>
          <p:cNvPr id="4" name="Slide Number Placeholder 3">
            <a:extLst>
              <a:ext uri="{FF2B5EF4-FFF2-40B4-BE49-F238E27FC236}">
                <a16:creationId xmlns:a16="http://schemas.microsoft.com/office/drawing/2014/main" id="{D7220FEA-AF96-4F60-B67D-84597AF63220}"/>
              </a:ext>
            </a:extLst>
          </p:cNvPr>
          <p:cNvSpPr>
            <a:spLocks noGrp="1"/>
          </p:cNvSpPr>
          <p:nvPr>
            <p:ph type="sldNum" sz="quarter" idx="40"/>
          </p:nvPr>
        </p:nvSpPr>
        <p:spPr/>
        <p:txBody>
          <a:bodyPr/>
          <a:lstStyle/>
          <a:p>
            <a:fld id="{345D60D9-5372-5F40-9443-0F9AE5BDC3C8}" type="slidenum">
              <a:rPr lang="en-US" smtClean="0"/>
              <a:pPr/>
              <a:t>47</a:t>
            </a:fld>
            <a:endParaRPr lang="en-US" dirty="0"/>
          </a:p>
        </p:txBody>
      </p:sp>
      <p:sp>
        <p:nvSpPr>
          <p:cNvPr id="8" name="Text Placeholder 3">
            <a:extLst>
              <a:ext uri="{FF2B5EF4-FFF2-40B4-BE49-F238E27FC236}">
                <a16:creationId xmlns:a16="http://schemas.microsoft.com/office/drawing/2014/main" id="{A2127BC9-6EA7-4521-813A-1B8E676B93BE}"/>
              </a:ext>
            </a:extLst>
          </p:cNvPr>
          <p:cNvSpPr>
            <a:spLocks noGrp="1"/>
          </p:cNvSpPr>
          <p:nvPr>
            <p:ph type="body" sz="quarter" idx="4294967295"/>
            <p:custDataLst>
              <p:tags r:id="rId1"/>
            </p:custDataLst>
          </p:nvPr>
        </p:nvSpPr>
        <p:spPr>
          <a:xfrm>
            <a:off x="1127759" y="4699409"/>
            <a:ext cx="5076648" cy="266222"/>
          </a:xfrm>
          <a:prstGeom prst="rect">
            <a:avLst/>
          </a:prstGeom>
          <a:noFill/>
        </p:spPr>
        <p:txBody>
          <a:bodyPr/>
          <a:lstStyle/>
          <a:p>
            <a:r>
              <a:rPr lang="en-US" sz="2400" b="0" dirty="0">
                <a:latin typeface="+mj-lt"/>
              </a:rPr>
              <a:t>Alexandre</a:t>
            </a:r>
            <a:r>
              <a:rPr lang="en-US" sz="2400" b="0" dirty="0" smtClean="0">
                <a:latin typeface="+mj-lt"/>
              </a:rPr>
              <a:t> Fagundes</a:t>
            </a:r>
            <a:endParaRPr lang="en-US" sz="2400" b="0" dirty="0">
              <a:latin typeface="+mj-lt"/>
            </a:endParaRPr>
          </a:p>
        </p:txBody>
      </p:sp>
      <p:sp>
        <p:nvSpPr>
          <p:cNvPr id="9" name="Text Placeholder 4">
            <a:extLst>
              <a:ext uri="{FF2B5EF4-FFF2-40B4-BE49-F238E27FC236}">
                <a16:creationId xmlns:a16="http://schemas.microsoft.com/office/drawing/2014/main" id="{803CE27F-71AE-4193-B309-941C6C8B6E08}"/>
              </a:ext>
            </a:extLst>
          </p:cNvPr>
          <p:cNvSpPr>
            <a:spLocks noGrp="1"/>
          </p:cNvSpPr>
          <p:nvPr>
            <p:ph type="body" sz="quarter" idx="4294967295"/>
            <p:custDataLst>
              <p:tags r:id="rId2"/>
            </p:custDataLst>
          </p:nvPr>
        </p:nvSpPr>
        <p:spPr>
          <a:xfrm>
            <a:off x="1214845" y="5120151"/>
            <a:ext cx="5076648" cy="615405"/>
          </a:xfrm>
          <a:prstGeom prst="rect">
            <a:avLst/>
          </a:prstGeom>
          <a:noFill/>
        </p:spPr>
        <p:txBody>
          <a:bodyPr vert="horz" lIns="0" tIns="0" rIns="0" bIns="0" rtlCol="0">
            <a:noAutofit/>
          </a:bodyPr>
          <a:lstStyle/>
          <a:p>
            <a:r>
              <a:rPr lang="en-US" sz="1600" dirty="0" smtClean="0">
                <a:latin typeface="+mj-lt"/>
              </a:rPr>
              <a:t>Cloud Architect | Oracle Latin America</a:t>
            </a:r>
            <a:endParaRPr lang="en-US" sz="1600" dirty="0">
              <a:latin typeface="+mj-lt"/>
            </a:endParaRP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3652" y="4666660"/>
            <a:ext cx="761193" cy="761193"/>
          </a:xfrm>
          <a:prstGeom prst="rect">
            <a:avLst/>
          </a:prstGeom>
        </p:spPr>
      </p:pic>
    </p:spTree>
    <p:extLst>
      <p:ext uri="{BB962C8B-B14F-4D97-AF65-F5344CB8AC3E}">
        <p14:creationId xmlns:p14="http://schemas.microsoft.com/office/powerpoint/2010/main" val="281829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387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D62F149-C2E5-4E72-BEBB-7D7810340060}"/>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5" name="Slide Number Placeholder 4">
            <a:extLst>
              <a:ext uri="{FF2B5EF4-FFF2-40B4-BE49-F238E27FC236}">
                <a16:creationId xmlns:a16="http://schemas.microsoft.com/office/drawing/2014/main" id="{C56BA68C-8018-45D1-94D7-B705867C3F52}"/>
              </a:ext>
            </a:extLst>
          </p:cNvPr>
          <p:cNvSpPr>
            <a:spLocks noGrp="1"/>
          </p:cNvSpPr>
          <p:nvPr>
            <p:ph type="sldNum" sz="quarter" idx="12"/>
          </p:nvPr>
        </p:nvSpPr>
        <p:spPr/>
        <p:txBody>
          <a:bodyPr/>
          <a:lstStyle/>
          <a:p>
            <a:fld id="{345D60D9-5372-5F40-9443-0F9AE5BDC3C8}" type="slidenum">
              <a:rPr lang="en-US" smtClean="0"/>
              <a:pPr/>
              <a:t>49</a:t>
            </a:fld>
            <a:endParaRPr lang="en-US" dirty="0"/>
          </a:p>
        </p:txBody>
      </p:sp>
      <p:sp>
        <p:nvSpPr>
          <p:cNvPr id="6" name="Title 5">
            <a:extLst>
              <a:ext uri="{FF2B5EF4-FFF2-40B4-BE49-F238E27FC236}">
                <a16:creationId xmlns:a16="http://schemas.microsoft.com/office/drawing/2014/main" id="{AA092C90-7D93-4B46-BFD9-D8F7E9BBDEB4}"/>
              </a:ext>
            </a:extLst>
          </p:cNvPr>
          <p:cNvSpPr>
            <a:spLocks noGrp="1"/>
          </p:cNvSpPr>
          <p:nvPr>
            <p:ph type="title"/>
          </p:nvPr>
        </p:nvSpPr>
        <p:spPr/>
        <p:txBody>
          <a:bodyPr/>
          <a:lstStyle/>
          <a:p>
            <a:r>
              <a:rPr lang="en-US" dirty="0"/>
              <a:t>Appendix Content</a:t>
            </a:r>
          </a:p>
        </p:txBody>
      </p:sp>
      <p:sp>
        <p:nvSpPr>
          <p:cNvPr id="7" name="Text Placeholder 6">
            <a:extLst>
              <a:ext uri="{FF2B5EF4-FFF2-40B4-BE49-F238E27FC236}">
                <a16:creationId xmlns:a16="http://schemas.microsoft.com/office/drawing/2014/main" id="{5D153928-AACD-4A40-A070-2404E014174F}"/>
              </a:ext>
            </a:extLst>
          </p:cNvPr>
          <p:cNvSpPr>
            <a:spLocks noGrp="1"/>
          </p:cNvSpPr>
          <p:nvPr>
            <p:ph type="body" sz="quarter" idx="33"/>
          </p:nvPr>
        </p:nvSpPr>
        <p:spPr/>
        <p:txBody>
          <a:bodyPr/>
          <a:lstStyle/>
          <a:p>
            <a:r>
              <a:rPr lang="en-US" dirty="0"/>
              <a:t>OCI Identity and Access Management</a:t>
            </a:r>
          </a:p>
        </p:txBody>
      </p:sp>
    </p:spTree>
    <p:extLst>
      <p:ext uri="{BB962C8B-B14F-4D97-AF65-F5344CB8AC3E}">
        <p14:creationId xmlns:p14="http://schemas.microsoft.com/office/powerpoint/2010/main" val="170674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Map&#10;&#10;Description automatically generated">
            <a:extLst>
              <a:ext uri="{FF2B5EF4-FFF2-40B4-BE49-F238E27FC236}">
                <a16:creationId xmlns:a16="http://schemas.microsoft.com/office/drawing/2014/main" id="{F6A1BC78-BD30-441E-801C-0D79AC74B3C9}"/>
              </a:ext>
            </a:extLst>
          </p:cNvPr>
          <p:cNvPicPr>
            <a:picLocks noChangeAspect="1"/>
          </p:cNvPicPr>
          <p:nvPr/>
        </p:nvPicPr>
        <p:blipFill>
          <a:blip r:embed="rId3">
            <a:alphaModFix amt="16000"/>
            <a:extLst>
              <a:ext uri="{28A0092B-C50C-407E-A947-70E740481C1C}">
                <a14:useLocalDpi xmlns:a14="http://schemas.microsoft.com/office/drawing/2010/main" val="0"/>
              </a:ext>
            </a:extLst>
          </a:blip>
          <a:stretch>
            <a:fillRect/>
          </a:stretch>
        </p:blipFill>
        <p:spPr>
          <a:xfrm>
            <a:off x="760476" y="1095194"/>
            <a:ext cx="10671048" cy="5238318"/>
          </a:xfrm>
          <a:prstGeom prst="rect">
            <a:avLst/>
          </a:prstGeom>
        </p:spPr>
      </p:pic>
      <p:sp>
        <p:nvSpPr>
          <p:cNvPr id="6" name="Title 5">
            <a:extLst>
              <a:ext uri="{FF2B5EF4-FFF2-40B4-BE49-F238E27FC236}">
                <a16:creationId xmlns:a16="http://schemas.microsoft.com/office/drawing/2014/main" id="{B2E06109-9121-4D3F-A2C7-42CEC68BCA36}"/>
              </a:ext>
            </a:extLst>
          </p:cNvPr>
          <p:cNvSpPr>
            <a:spLocks noGrp="1"/>
          </p:cNvSpPr>
          <p:nvPr>
            <p:ph type="title"/>
          </p:nvPr>
        </p:nvSpPr>
        <p:spPr/>
        <p:txBody>
          <a:bodyPr/>
          <a:lstStyle/>
          <a:p>
            <a:r>
              <a:rPr lang="en-US" dirty="0"/>
              <a:t>There’s a high-pressure system developing…</a:t>
            </a:r>
          </a:p>
        </p:txBody>
      </p:sp>
      <p:sp>
        <p:nvSpPr>
          <p:cNvPr id="4" name="Footer Placeholder 3">
            <a:extLst>
              <a:ext uri="{FF2B5EF4-FFF2-40B4-BE49-F238E27FC236}">
                <a16:creationId xmlns:a16="http://schemas.microsoft.com/office/drawing/2014/main" id="{84DF048F-CA1A-46F9-929C-078EAFAEA9CF}"/>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5" name="Slide Number Placeholder 4">
            <a:extLst>
              <a:ext uri="{FF2B5EF4-FFF2-40B4-BE49-F238E27FC236}">
                <a16:creationId xmlns:a16="http://schemas.microsoft.com/office/drawing/2014/main" id="{1A329DC6-579A-4EA2-92D8-A12530913FD2}"/>
              </a:ext>
            </a:extLst>
          </p:cNvPr>
          <p:cNvSpPr>
            <a:spLocks noGrp="1"/>
          </p:cNvSpPr>
          <p:nvPr>
            <p:ph type="sldNum" sz="quarter" idx="12"/>
          </p:nvPr>
        </p:nvSpPr>
        <p:spPr/>
        <p:txBody>
          <a:bodyPr/>
          <a:lstStyle/>
          <a:p>
            <a:fld id="{345D60D9-5372-5F40-9443-0F9AE5BDC3C8}" type="slidenum">
              <a:rPr lang="en-US" smtClean="0"/>
              <a:pPr/>
              <a:t>5</a:t>
            </a:fld>
            <a:endParaRPr lang="en-US" dirty="0"/>
          </a:p>
        </p:txBody>
      </p:sp>
      <p:grpSp>
        <p:nvGrpSpPr>
          <p:cNvPr id="18" name="Group 17">
            <a:extLst>
              <a:ext uri="{FF2B5EF4-FFF2-40B4-BE49-F238E27FC236}">
                <a16:creationId xmlns:a16="http://schemas.microsoft.com/office/drawing/2014/main" id="{5B8F28ED-2795-46BF-8E24-A3D2696F33AC}"/>
              </a:ext>
            </a:extLst>
          </p:cNvPr>
          <p:cNvGrpSpPr/>
          <p:nvPr/>
        </p:nvGrpSpPr>
        <p:grpSpPr>
          <a:xfrm>
            <a:off x="4551641" y="2697981"/>
            <a:ext cx="3105513" cy="914400"/>
            <a:chOff x="4580143" y="2560320"/>
            <a:chExt cx="3105513" cy="914400"/>
          </a:xfrm>
        </p:grpSpPr>
        <p:sp>
          <p:nvSpPr>
            <p:cNvPr id="10" name="TextBox 9">
              <a:extLst>
                <a:ext uri="{FF2B5EF4-FFF2-40B4-BE49-F238E27FC236}">
                  <a16:creationId xmlns:a16="http://schemas.microsoft.com/office/drawing/2014/main" id="{85BE5537-A691-4D85-A55D-C53482A037C1}"/>
                </a:ext>
              </a:extLst>
            </p:cNvPr>
            <p:cNvSpPr txBox="1"/>
            <p:nvPr/>
          </p:nvSpPr>
          <p:spPr>
            <a:xfrm>
              <a:off x="4580143" y="2560320"/>
              <a:ext cx="2194560" cy="914400"/>
            </a:xfrm>
            <a:prstGeom prst="rect">
              <a:avLst/>
            </a:prstGeom>
            <a:noFill/>
          </p:spPr>
          <p:txBody>
            <a:bodyPr wrap="square" rtlCol="0" anchor="ctr">
              <a:noAutofit/>
            </a:bodyPr>
            <a:lstStyle/>
            <a:p>
              <a:r>
                <a:rPr lang="en-US" sz="1600" b="1" dirty="0"/>
                <a:t>User credentials among top targets for hackers.</a:t>
              </a:r>
            </a:p>
          </p:txBody>
        </p:sp>
        <p:pic>
          <p:nvPicPr>
            <p:cNvPr id="16" name="Graphic 15" descr="Windy outline">
              <a:extLst>
                <a:ext uri="{FF2B5EF4-FFF2-40B4-BE49-F238E27FC236}">
                  <a16:creationId xmlns:a16="http://schemas.microsoft.com/office/drawing/2014/main" id="{8781C4C5-7922-4BCD-B927-10A42873D915}"/>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771256" y="2560320"/>
              <a:ext cx="914400" cy="914400"/>
            </a:xfrm>
            <a:prstGeom prst="rect">
              <a:avLst/>
            </a:prstGeom>
          </p:spPr>
        </p:pic>
      </p:grpSp>
      <p:grpSp>
        <p:nvGrpSpPr>
          <p:cNvPr id="20" name="Group 19">
            <a:extLst>
              <a:ext uri="{FF2B5EF4-FFF2-40B4-BE49-F238E27FC236}">
                <a16:creationId xmlns:a16="http://schemas.microsoft.com/office/drawing/2014/main" id="{A1419FC7-A53B-404B-B3FE-9CC03F761600}"/>
              </a:ext>
            </a:extLst>
          </p:cNvPr>
          <p:cNvGrpSpPr/>
          <p:nvPr/>
        </p:nvGrpSpPr>
        <p:grpSpPr>
          <a:xfrm>
            <a:off x="540247" y="2697981"/>
            <a:ext cx="3089147" cy="914400"/>
            <a:chOff x="382529" y="2560320"/>
            <a:chExt cx="3089147" cy="914400"/>
          </a:xfrm>
        </p:grpSpPr>
        <p:sp>
          <p:nvSpPr>
            <p:cNvPr id="8" name="TextBox 7">
              <a:extLst>
                <a:ext uri="{FF2B5EF4-FFF2-40B4-BE49-F238E27FC236}">
                  <a16:creationId xmlns:a16="http://schemas.microsoft.com/office/drawing/2014/main" id="{BA4D43AF-669D-4AAB-AEBA-FDB43DBC1CB9}"/>
                </a:ext>
              </a:extLst>
            </p:cNvPr>
            <p:cNvSpPr txBox="1"/>
            <p:nvPr/>
          </p:nvSpPr>
          <p:spPr>
            <a:xfrm>
              <a:off x="382529" y="2560320"/>
              <a:ext cx="2194560" cy="914400"/>
            </a:xfrm>
            <a:prstGeom prst="rect">
              <a:avLst/>
            </a:prstGeom>
            <a:noFill/>
          </p:spPr>
          <p:txBody>
            <a:bodyPr wrap="square" rtlCol="0" anchor="ctr">
              <a:noAutofit/>
            </a:bodyPr>
            <a:lstStyle/>
            <a:p>
              <a:r>
                <a:rPr lang="en-US" sz="1600" b="1" dirty="0"/>
                <a:t>Distributed IT across on-prem, SaaS, and multiple clouds.</a:t>
              </a:r>
            </a:p>
          </p:txBody>
        </p:sp>
        <p:pic>
          <p:nvPicPr>
            <p:cNvPr id="17" name="Graphic 16" descr="Windy outline">
              <a:extLst>
                <a:ext uri="{FF2B5EF4-FFF2-40B4-BE49-F238E27FC236}">
                  <a16:creationId xmlns:a16="http://schemas.microsoft.com/office/drawing/2014/main" id="{47CD9719-540E-4DAE-80AC-EB119091D417}"/>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2557276" y="2560320"/>
              <a:ext cx="914400" cy="914400"/>
            </a:xfrm>
            <a:prstGeom prst="rect">
              <a:avLst/>
            </a:prstGeom>
          </p:spPr>
        </p:pic>
      </p:grpSp>
      <p:grpSp>
        <p:nvGrpSpPr>
          <p:cNvPr id="21" name="Group 20">
            <a:extLst>
              <a:ext uri="{FF2B5EF4-FFF2-40B4-BE49-F238E27FC236}">
                <a16:creationId xmlns:a16="http://schemas.microsoft.com/office/drawing/2014/main" id="{2F051548-5FE0-4A24-9565-9AA26B61D701}"/>
              </a:ext>
            </a:extLst>
          </p:cNvPr>
          <p:cNvGrpSpPr/>
          <p:nvPr/>
        </p:nvGrpSpPr>
        <p:grpSpPr>
          <a:xfrm>
            <a:off x="8579401" y="2697981"/>
            <a:ext cx="3141226" cy="914400"/>
            <a:chOff x="8421683" y="2560320"/>
            <a:chExt cx="3141226" cy="914400"/>
          </a:xfrm>
        </p:grpSpPr>
        <p:sp>
          <p:nvSpPr>
            <p:cNvPr id="12" name="TextBox 11">
              <a:extLst>
                <a:ext uri="{FF2B5EF4-FFF2-40B4-BE49-F238E27FC236}">
                  <a16:creationId xmlns:a16="http://schemas.microsoft.com/office/drawing/2014/main" id="{44A68E23-2A45-40D4-9791-8938CC30EA40}"/>
                </a:ext>
              </a:extLst>
            </p:cNvPr>
            <p:cNvSpPr txBox="1"/>
            <p:nvPr/>
          </p:nvSpPr>
          <p:spPr>
            <a:xfrm>
              <a:off x="8421683" y="2560320"/>
              <a:ext cx="2194560" cy="914400"/>
            </a:xfrm>
            <a:prstGeom prst="rect">
              <a:avLst/>
            </a:prstGeom>
            <a:noFill/>
          </p:spPr>
          <p:txBody>
            <a:bodyPr wrap="square" rtlCol="0" anchor="ctr">
              <a:noAutofit/>
            </a:bodyPr>
            <a:lstStyle/>
            <a:p>
              <a:r>
                <a:rPr lang="en-US" sz="1600" b="1" dirty="0"/>
                <a:t>IAM is too complex to manage; there are multiple IAM silos.</a:t>
              </a:r>
            </a:p>
          </p:txBody>
        </p:sp>
        <p:pic>
          <p:nvPicPr>
            <p:cNvPr id="19" name="Graphic 18" descr="Windy outline">
              <a:extLst>
                <a:ext uri="{FF2B5EF4-FFF2-40B4-BE49-F238E27FC236}">
                  <a16:creationId xmlns:a16="http://schemas.microsoft.com/office/drawing/2014/main" id="{5B135B1C-0EFE-4F95-9704-3AC1F0542561}"/>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648509" y="2560320"/>
              <a:ext cx="914400" cy="914400"/>
            </a:xfrm>
            <a:prstGeom prst="rect">
              <a:avLst/>
            </a:prstGeom>
          </p:spPr>
        </p:pic>
      </p:grpSp>
      <p:grpSp>
        <p:nvGrpSpPr>
          <p:cNvPr id="25" name="Group 24">
            <a:extLst>
              <a:ext uri="{FF2B5EF4-FFF2-40B4-BE49-F238E27FC236}">
                <a16:creationId xmlns:a16="http://schemas.microsoft.com/office/drawing/2014/main" id="{19398C55-FE6D-406C-ADFD-50D1FBF77457}"/>
              </a:ext>
            </a:extLst>
          </p:cNvPr>
          <p:cNvGrpSpPr/>
          <p:nvPr/>
        </p:nvGrpSpPr>
        <p:grpSpPr>
          <a:xfrm>
            <a:off x="2210945" y="4031230"/>
            <a:ext cx="3579005" cy="918710"/>
            <a:chOff x="2423598" y="4110490"/>
            <a:chExt cx="3579005" cy="918710"/>
          </a:xfrm>
        </p:grpSpPr>
        <p:sp>
          <p:nvSpPr>
            <p:cNvPr id="9" name="TextBox 8">
              <a:extLst>
                <a:ext uri="{FF2B5EF4-FFF2-40B4-BE49-F238E27FC236}">
                  <a16:creationId xmlns:a16="http://schemas.microsoft.com/office/drawing/2014/main" id="{47FC7892-D155-4182-A67E-5DB0E1A06709}"/>
                </a:ext>
              </a:extLst>
            </p:cNvPr>
            <p:cNvSpPr txBox="1"/>
            <p:nvPr/>
          </p:nvSpPr>
          <p:spPr>
            <a:xfrm>
              <a:off x="2423598" y="4110490"/>
              <a:ext cx="2651760" cy="914400"/>
            </a:xfrm>
            <a:prstGeom prst="rect">
              <a:avLst/>
            </a:prstGeom>
            <a:noFill/>
          </p:spPr>
          <p:txBody>
            <a:bodyPr wrap="square" rtlCol="0" anchor="ctr">
              <a:noAutofit/>
            </a:bodyPr>
            <a:lstStyle/>
            <a:p>
              <a:r>
                <a:rPr lang="en-US" sz="1600" b="1" dirty="0"/>
                <a:t>Distributed stakeholders with limited control over devices, networks, etc.</a:t>
              </a:r>
            </a:p>
          </p:txBody>
        </p:sp>
        <p:pic>
          <p:nvPicPr>
            <p:cNvPr id="22" name="Graphic 21" descr="Windy outline">
              <a:extLst>
                <a:ext uri="{FF2B5EF4-FFF2-40B4-BE49-F238E27FC236}">
                  <a16:creationId xmlns:a16="http://schemas.microsoft.com/office/drawing/2014/main" id="{D8533267-A74C-4C84-9C25-95EDF4B380C9}"/>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088203" y="4114800"/>
              <a:ext cx="914400" cy="914400"/>
            </a:xfrm>
            <a:prstGeom prst="rect">
              <a:avLst/>
            </a:prstGeom>
          </p:spPr>
        </p:pic>
      </p:grpSp>
      <p:grpSp>
        <p:nvGrpSpPr>
          <p:cNvPr id="24" name="Group 23">
            <a:extLst>
              <a:ext uri="{FF2B5EF4-FFF2-40B4-BE49-F238E27FC236}">
                <a16:creationId xmlns:a16="http://schemas.microsoft.com/office/drawing/2014/main" id="{65842956-A139-4238-9F4A-9633AC9A6929}"/>
              </a:ext>
            </a:extLst>
          </p:cNvPr>
          <p:cNvGrpSpPr/>
          <p:nvPr/>
        </p:nvGrpSpPr>
        <p:grpSpPr>
          <a:xfrm>
            <a:off x="6382728" y="4031230"/>
            <a:ext cx="3595551" cy="914400"/>
            <a:chOff x="7356084" y="4114800"/>
            <a:chExt cx="3595551" cy="914400"/>
          </a:xfrm>
        </p:grpSpPr>
        <p:sp>
          <p:nvSpPr>
            <p:cNvPr id="11" name="TextBox 10">
              <a:extLst>
                <a:ext uri="{FF2B5EF4-FFF2-40B4-BE49-F238E27FC236}">
                  <a16:creationId xmlns:a16="http://schemas.microsoft.com/office/drawing/2014/main" id="{1F7328AD-6F17-4A7B-8959-388533C280D2}"/>
                </a:ext>
              </a:extLst>
            </p:cNvPr>
            <p:cNvSpPr txBox="1"/>
            <p:nvPr/>
          </p:nvSpPr>
          <p:spPr>
            <a:xfrm>
              <a:off x="7356084" y="4114800"/>
              <a:ext cx="2651760" cy="914400"/>
            </a:xfrm>
            <a:prstGeom prst="rect">
              <a:avLst/>
            </a:prstGeom>
            <a:noFill/>
          </p:spPr>
          <p:txBody>
            <a:bodyPr wrap="square" rtlCol="0" anchor="ctr">
              <a:noAutofit/>
            </a:bodyPr>
            <a:lstStyle/>
            <a:p>
              <a:r>
                <a:rPr lang="en-US" sz="1600" b="1" dirty="0"/>
                <a:t>Lack of visibility across 100’s of apps that may include shadow IT</a:t>
              </a:r>
            </a:p>
          </p:txBody>
        </p:sp>
        <p:pic>
          <p:nvPicPr>
            <p:cNvPr id="23" name="Graphic 22" descr="Windy outline">
              <a:extLst>
                <a:ext uri="{FF2B5EF4-FFF2-40B4-BE49-F238E27FC236}">
                  <a16:creationId xmlns:a16="http://schemas.microsoft.com/office/drawing/2014/main" id="{7A9C101A-78A5-40CF-AB56-346E3EA91507}"/>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037235" y="4114800"/>
              <a:ext cx="914400" cy="914400"/>
            </a:xfrm>
            <a:prstGeom prst="rect">
              <a:avLst/>
            </a:prstGeom>
          </p:spPr>
        </p:pic>
      </p:grpSp>
      <p:sp>
        <p:nvSpPr>
          <p:cNvPr id="29" name="TextBox 28">
            <a:extLst>
              <a:ext uri="{FF2B5EF4-FFF2-40B4-BE49-F238E27FC236}">
                <a16:creationId xmlns:a16="http://schemas.microsoft.com/office/drawing/2014/main" id="{A9B96E0A-DC26-4CE9-A710-637D1C087603}"/>
              </a:ext>
            </a:extLst>
          </p:cNvPr>
          <p:cNvSpPr txBox="1"/>
          <p:nvPr/>
        </p:nvSpPr>
        <p:spPr>
          <a:xfrm>
            <a:off x="2903168" y="1923174"/>
            <a:ext cx="2194560" cy="416499"/>
          </a:xfrm>
          <a:prstGeom prst="rect">
            <a:avLst/>
          </a:prstGeom>
          <a:noFill/>
        </p:spPr>
        <p:txBody>
          <a:bodyPr wrap="square" rtlCol="0" anchor="ctr">
            <a:noAutofit/>
          </a:bodyPr>
          <a:lstStyle/>
          <a:p>
            <a:pPr algn="ctr"/>
            <a:r>
              <a:rPr lang="en-US" b="1" dirty="0">
                <a:solidFill>
                  <a:schemeClr val="accent1"/>
                </a:solidFill>
              </a:rPr>
              <a:t>Zero Trust</a:t>
            </a:r>
          </a:p>
        </p:txBody>
      </p:sp>
      <p:sp>
        <p:nvSpPr>
          <p:cNvPr id="30" name="TextBox 29">
            <a:extLst>
              <a:ext uri="{FF2B5EF4-FFF2-40B4-BE49-F238E27FC236}">
                <a16:creationId xmlns:a16="http://schemas.microsoft.com/office/drawing/2014/main" id="{86373ABD-2910-4B8B-96E6-F386B7D299A0}"/>
              </a:ext>
            </a:extLst>
          </p:cNvPr>
          <p:cNvSpPr txBox="1"/>
          <p:nvPr/>
        </p:nvSpPr>
        <p:spPr>
          <a:xfrm>
            <a:off x="7094272" y="1921556"/>
            <a:ext cx="2194560" cy="416499"/>
          </a:xfrm>
          <a:prstGeom prst="rect">
            <a:avLst/>
          </a:prstGeom>
          <a:noFill/>
        </p:spPr>
        <p:txBody>
          <a:bodyPr wrap="square" rtlCol="0" anchor="ctr">
            <a:noAutofit/>
          </a:bodyPr>
          <a:lstStyle/>
          <a:p>
            <a:pPr algn="ctr"/>
            <a:r>
              <a:rPr lang="en-US" b="1" dirty="0">
                <a:solidFill>
                  <a:schemeClr val="accent1"/>
                </a:solidFill>
              </a:rPr>
              <a:t>Assume Breach</a:t>
            </a:r>
          </a:p>
        </p:txBody>
      </p:sp>
      <p:sp>
        <p:nvSpPr>
          <p:cNvPr id="31" name="TextBox 30">
            <a:extLst>
              <a:ext uri="{FF2B5EF4-FFF2-40B4-BE49-F238E27FC236}">
                <a16:creationId xmlns:a16="http://schemas.microsoft.com/office/drawing/2014/main" id="{2862685E-92FA-4962-B901-E48F6E9DBBE1}"/>
              </a:ext>
            </a:extLst>
          </p:cNvPr>
          <p:cNvSpPr txBox="1"/>
          <p:nvPr/>
        </p:nvSpPr>
        <p:spPr>
          <a:xfrm>
            <a:off x="4350913" y="5554556"/>
            <a:ext cx="3490174" cy="416499"/>
          </a:xfrm>
          <a:prstGeom prst="rect">
            <a:avLst/>
          </a:prstGeom>
          <a:noFill/>
        </p:spPr>
        <p:txBody>
          <a:bodyPr wrap="square" rtlCol="0" anchor="ctr">
            <a:noAutofit/>
          </a:bodyPr>
          <a:lstStyle/>
          <a:p>
            <a:pPr algn="ctr"/>
            <a:r>
              <a:rPr lang="en-US" b="1" dirty="0">
                <a:solidFill>
                  <a:schemeClr val="accent1"/>
                </a:solidFill>
              </a:rPr>
              <a:t>IAM is the New Perimeter</a:t>
            </a:r>
          </a:p>
        </p:txBody>
      </p:sp>
    </p:spTree>
    <p:extLst>
      <p:ext uri="{BB962C8B-B14F-4D97-AF65-F5344CB8AC3E}">
        <p14:creationId xmlns:p14="http://schemas.microsoft.com/office/powerpoint/2010/main" val="340957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3F4808-165E-40C9-B7FD-C1AEB8FE9DAF}"/>
              </a:ext>
            </a:extLst>
          </p:cNvPr>
          <p:cNvSpPr>
            <a:spLocks noGrp="1"/>
          </p:cNvSpPr>
          <p:nvPr>
            <p:ph type="title"/>
          </p:nvPr>
        </p:nvSpPr>
        <p:spPr>
          <a:xfrm>
            <a:off x="768875" y="170046"/>
            <a:ext cx="10671048" cy="822960"/>
          </a:xfrm>
        </p:spPr>
        <p:txBody>
          <a:bodyPr/>
          <a:lstStyle/>
          <a:p>
            <a:r>
              <a:rPr lang="en-US" dirty="0"/>
              <a:t>X.509 | Common Access Card (CAC) | Personal Identity Verification (PIV)</a:t>
            </a:r>
          </a:p>
        </p:txBody>
      </p:sp>
      <p:sp>
        <p:nvSpPr>
          <p:cNvPr id="4" name="Footer Placeholder 3">
            <a:extLst>
              <a:ext uri="{FF2B5EF4-FFF2-40B4-BE49-F238E27FC236}">
                <a16:creationId xmlns:a16="http://schemas.microsoft.com/office/drawing/2014/main" id="{C9A11355-40E5-4B33-AF5D-E41A5248316D}"/>
              </a:ext>
            </a:extLst>
          </p:cNvPr>
          <p:cNvSpPr>
            <a:spLocks noGrp="1"/>
          </p:cNvSpPr>
          <p:nvPr>
            <p:ph type="ftr" sz="quarter" idx="11"/>
          </p:nvPr>
        </p:nvSpPr>
        <p:spPr/>
        <p:txBody>
          <a:bodyPr/>
          <a:lstStyle/>
          <a:p>
            <a:r>
              <a:rPr lang="en-US" dirty="0" smtClean="0"/>
              <a:t>Copyright © 2024, </a:t>
            </a:r>
            <a:r>
              <a:rPr lang="en-US" dirty="0"/>
              <a:t>Oracle and/or its affiliates. Oracle Internal.</a:t>
            </a:r>
          </a:p>
        </p:txBody>
      </p:sp>
      <p:sp>
        <p:nvSpPr>
          <p:cNvPr id="5" name="Slide Number Placeholder 4">
            <a:extLst>
              <a:ext uri="{FF2B5EF4-FFF2-40B4-BE49-F238E27FC236}">
                <a16:creationId xmlns:a16="http://schemas.microsoft.com/office/drawing/2014/main" id="{18615674-EC85-49DC-B5B1-F00A54ECADD3}"/>
              </a:ext>
            </a:extLst>
          </p:cNvPr>
          <p:cNvSpPr>
            <a:spLocks noGrp="1"/>
          </p:cNvSpPr>
          <p:nvPr>
            <p:ph type="sldNum" sz="quarter" idx="12"/>
          </p:nvPr>
        </p:nvSpPr>
        <p:spPr/>
        <p:txBody>
          <a:bodyPr/>
          <a:lstStyle/>
          <a:p>
            <a:fld id="{345D60D9-5372-5F40-9443-0F9AE5BDC3C8}" type="slidenum">
              <a:rPr lang="en-US" smtClean="0"/>
              <a:pPr/>
              <a:t>50</a:t>
            </a:fld>
            <a:endParaRPr lang="en-US" dirty="0"/>
          </a:p>
        </p:txBody>
      </p:sp>
      <p:grpSp>
        <p:nvGrpSpPr>
          <p:cNvPr id="24" name="Group 23">
            <a:extLst>
              <a:ext uri="{FF2B5EF4-FFF2-40B4-BE49-F238E27FC236}">
                <a16:creationId xmlns:a16="http://schemas.microsoft.com/office/drawing/2014/main" id="{F4C795FA-CAEA-4ED8-90CB-EC94E91289D7}"/>
              </a:ext>
            </a:extLst>
          </p:cNvPr>
          <p:cNvGrpSpPr/>
          <p:nvPr/>
        </p:nvGrpSpPr>
        <p:grpSpPr>
          <a:xfrm>
            <a:off x="825665" y="2349177"/>
            <a:ext cx="3174783" cy="1209275"/>
            <a:chOff x="825665" y="2349177"/>
            <a:chExt cx="3174783" cy="1209275"/>
          </a:xfrm>
        </p:grpSpPr>
        <p:pic>
          <p:nvPicPr>
            <p:cNvPr id="12" name="Graphic 11" descr="Judge female outline">
              <a:extLst>
                <a:ext uri="{FF2B5EF4-FFF2-40B4-BE49-F238E27FC236}">
                  <a16:creationId xmlns:a16="http://schemas.microsoft.com/office/drawing/2014/main" id="{43F8BD01-890F-4AC6-8762-16E58D35673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25665" y="2349177"/>
              <a:ext cx="914400" cy="914400"/>
            </a:xfrm>
            <a:prstGeom prst="rect">
              <a:avLst/>
            </a:prstGeom>
          </p:spPr>
        </p:pic>
        <p:sp>
          <p:nvSpPr>
            <p:cNvPr id="15" name="TextBox 14">
              <a:extLst>
                <a:ext uri="{FF2B5EF4-FFF2-40B4-BE49-F238E27FC236}">
                  <a16:creationId xmlns:a16="http://schemas.microsoft.com/office/drawing/2014/main" id="{6C225B87-C2C0-4F78-94F8-BC2B5A3A13D6}"/>
                </a:ext>
              </a:extLst>
            </p:cNvPr>
            <p:cNvSpPr txBox="1"/>
            <p:nvPr/>
          </p:nvSpPr>
          <p:spPr>
            <a:xfrm>
              <a:off x="1574238" y="2652488"/>
              <a:ext cx="949491" cy="307777"/>
            </a:xfrm>
            <a:prstGeom prst="rect">
              <a:avLst/>
            </a:prstGeom>
            <a:noFill/>
          </p:spPr>
          <p:txBody>
            <a:bodyPr wrap="none" rtlCol="0">
              <a:spAutoFit/>
            </a:bodyPr>
            <a:lstStyle/>
            <a:p>
              <a:r>
                <a:rPr lang="en-US" sz="1400" dirty="0"/>
                <a:t>Authority</a:t>
              </a:r>
            </a:p>
          </p:txBody>
        </p:sp>
        <p:pic>
          <p:nvPicPr>
            <p:cNvPr id="16" name="Graphic 15" descr="Diploma outline">
              <a:extLst>
                <a:ext uri="{FF2B5EF4-FFF2-40B4-BE49-F238E27FC236}">
                  <a16:creationId xmlns:a16="http://schemas.microsoft.com/office/drawing/2014/main" id="{31BA2CBE-38F8-4430-9AD7-DF87F33D5A56}"/>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724141" y="2908769"/>
              <a:ext cx="649683" cy="649683"/>
            </a:xfrm>
            <a:prstGeom prst="rect">
              <a:avLst/>
            </a:prstGeom>
          </p:spPr>
        </p:pic>
        <p:sp>
          <p:nvSpPr>
            <p:cNvPr id="17" name="TextBox 16">
              <a:extLst>
                <a:ext uri="{FF2B5EF4-FFF2-40B4-BE49-F238E27FC236}">
                  <a16:creationId xmlns:a16="http://schemas.microsoft.com/office/drawing/2014/main" id="{D916EF39-8DAF-43CA-9AE9-37E4AAD77BEF}"/>
                </a:ext>
              </a:extLst>
            </p:cNvPr>
            <p:cNvSpPr txBox="1"/>
            <p:nvPr/>
          </p:nvSpPr>
          <p:spPr>
            <a:xfrm>
              <a:off x="2322809" y="2963609"/>
              <a:ext cx="1677639" cy="523220"/>
            </a:xfrm>
            <a:prstGeom prst="rect">
              <a:avLst/>
            </a:prstGeom>
            <a:noFill/>
          </p:spPr>
          <p:txBody>
            <a:bodyPr wrap="none" rtlCol="0">
              <a:spAutoFit/>
            </a:bodyPr>
            <a:lstStyle/>
            <a:p>
              <a:r>
                <a:rPr lang="en-US" sz="1400" dirty="0"/>
                <a:t>Signing Certificate</a:t>
              </a:r>
            </a:p>
            <a:p>
              <a:r>
                <a:rPr lang="en-US" sz="1400" dirty="0"/>
                <a:t>(Private Key)</a:t>
              </a:r>
            </a:p>
          </p:txBody>
        </p:sp>
      </p:grpSp>
      <p:grpSp>
        <p:nvGrpSpPr>
          <p:cNvPr id="47" name="Group 46">
            <a:extLst>
              <a:ext uri="{FF2B5EF4-FFF2-40B4-BE49-F238E27FC236}">
                <a16:creationId xmlns:a16="http://schemas.microsoft.com/office/drawing/2014/main" id="{9BF2EE58-17DB-4F96-943A-9E5A9ABAD5C9}"/>
              </a:ext>
            </a:extLst>
          </p:cNvPr>
          <p:cNvGrpSpPr/>
          <p:nvPr/>
        </p:nvGrpSpPr>
        <p:grpSpPr>
          <a:xfrm>
            <a:off x="6927555" y="2042705"/>
            <a:ext cx="4438780" cy="3980689"/>
            <a:chOff x="6927555" y="2042705"/>
            <a:chExt cx="4438780" cy="3980689"/>
          </a:xfrm>
        </p:grpSpPr>
        <p:sp>
          <p:nvSpPr>
            <p:cNvPr id="26" name="Rectangle 25">
              <a:extLst>
                <a:ext uri="{FF2B5EF4-FFF2-40B4-BE49-F238E27FC236}">
                  <a16:creationId xmlns:a16="http://schemas.microsoft.com/office/drawing/2014/main" id="{268E855A-9644-49FE-B9C2-97FAD9324E7A}"/>
                </a:ext>
              </a:extLst>
            </p:cNvPr>
            <p:cNvSpPr/>
            <p:nvPr/>
          </p:nvSpPr>
          <p:spPr>
            <a:xfrm>
              <a:off x="6927555" y="2042705"/>
              <a:ext cx="4438780" cy="3980689"/>
            </a:xfrm>
            <a:prstGeom prst="rect">
              <a:avLst/>
            </a:prstGeom>
            <a:no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rtl="0" eaLnBrk="1" fontAlgn="auto" latinLnBrk="0" hangingPunct="1">
                <a:lnSpc>
                  <a:spcPct val="90000"/>
                </a:lnSpc>
                <a:spcBef>
                  <a:spcPts val="0"/>
                </a:spcBef>
                <a:spcAft>
                  <a:spcPts val="0"/>
                </a:spcAft>
                <a:buClrTx/>
                <a:buSzTx/>
                <a:buFontTx/>
                <a:buNone/>
                <a:tabLst/>
                <a:defRPr/>
              </a:pPr>
              <a:endParaRPr kumimoji="0" lang="en-US" sz="1100"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endParaRPr>
            </a:p>
          </p:txBody>
        </p:sp>
        <p:grpSp>
          <p:nvGrpSpPr>
            <p:cNvPr id="27" name="Group 26">
              <a:extLst>
                <a:ext uri="{FF2B5EF4-FFF2-40B4-BE49-F238E27FC236}">
                  <a16:creationId xmlns:a16="http://schemas.microsoft.com/office/drawing/2014/main" id="{53E47C47-9D4A-4EE5-89B0-63A76D6DFCA2}"/>
                </a:ext>
              </a:extLst>
            </p:cNvPr>
            <p:cNvGrpSpPr/>
            <p:nvPr/>
          </p:nvGrpSpPr>
          <p:grpSpPr>
            <a:xfrm>
              <a:off x="8898469" y="2293040"/>
              <a:ext cx="496952" cy="615729"/>
              <a:chOff x="7444523" y="1331371"/>
              <a:chExt cx="496952" cy="615729"/>
            </a:xfrm>
          </p:grpSpPr>
          <p:sp>
            <p:nvSpPr>
              <p:cNvPr id="28" name="Rectangle 27">
                <a:extLst>
                  <a:ext uri="{FF2B5EF4-FFF2-40B4-BE49-F238E27FC236}">
                    <a16:creationId xmlns:a16="http://schemas.microsoft.com/office/drawing/2014/main" id="{CFE2DFBF-F9EE-4148-A91A-613DA0D2C78D}"/>
                  </a:ext>
                </a:extLst>
              </p:cNvPr>
              <p:cNvSpPr/>
              <p:nvPr/>
            </p:nvSpPr>
            <p:spPr>
              <a:xfrm>
                <a:off x="7444523" y="1836300"/>
                <a:ext cx="496952" cy="110800"/>
              </a:xfrm>
              <a:prstGeom prst="rect">
                <a:avLst/>
              </a:prstGeom>
            </p:spPr>
            <p:txBody>
              <a:bodyPr wrap="square" lIns="0" tIns="0" rIns="0" bIns="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12D2A"/>
                    </a:solidFill>
                    <a:effectLst/>
                    <a:uLnTx/>
                    <a:uFillTx/>
                    <a:latin typeface="Oracle Sans" panose="020B0503020204020204" pitchFamily="34" charset="0"/>
                    <a:ea typeface="Arial" charset="0"/>
                    <a:cs typeface="Oracle Sans" panose="020B0503020204020204" pitchFamily="34" charset="0"/>
                  </a:rPr>
                  <a:t>OCI IAM</a:t>
                </a:r>
              </a:p>
            </p:txBody>
          </p:sp>
          <p:pic>
            <p:nvPicPr>
              <p:cNvPr id="29" name="Graphic 28">
                <a:extLst>
                  <a:ext uri="{FF2B5EF4-FFF2-40B4-BE49-F238E27FC236}">
                    <a16:creationId xmlns:a16="http://schemas.microsoft.com/office/drawing/2014/main" id="{495A4595-C1A6-4A3B-93C5-6B5D964EAD2A}"/>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7444523" y="1331371"/>
                <a:ext cx="496952" cy="496952"/>
              </a:xfrm>
              <a:prstGeom prst="rect">
                <a:avLst/>
              </a:prstGeom>
            </p:spPr>
          </p:pic>
        </p:grpSp>
      </p:grpSp>
      <p:grpSp>
        <p:nvGrpSpPr>
          <p:cNvPr id="49" name="Group 48">
            <a:extLst>
              <a:ext uri="{FF2B5EF4-FFF2-40B4-BE49-F238E27FC236}">
                <a16:creationId xmlns:a16="http://schemas.microsoft.com/office/drawing/2014/main" id="{7AC8B2B9-9A03-45F2-A254-8AB946A37205}"/>
              </a:ext>
            </a:extLst>
          </p:cNvPr>
          <p:cNvGrpSpPr/>
          <p:nvPr/>
        </p:nvGrpSpPr>
        <p:grpSpPr>
          <a:xfrm>
            <a:off x="4833948" y="3050878"/>
            <a:ext cx="3814563" cy="1100115"/>
            <a:chOff x="4220654" y="2772648"/>
            <a:chExt cx="3814563" cy="1100115"/>
          </a:xfrm>
        </p:grpSpPr>
        <p:sp>
          <p:nvSpPr>
            <p:cNvPr id="35" name="TextBox 34">
              <a:extLst>
                <a:ext uri="{FF2B5EF4-FFF2-40B4-BE49-F238E27FC236}">
                  <a16:creationId xmlns:a16="http://schemas.microsoft.com/office/drawing/2014/main" id="{15505E8A-6B37-454E-A5BC-155F18C5017F}"/>
                </a:ext>
              </a:extLst>
            </p:cNvPr>
            <p:cNvSpPr txBox="1"/>
            <p:nvPr/>
          </p:nvSpPr>
          <p:spPr>
            <a:xfrm>
              <a:off x="4547242" y="2772648"/>
              <a:ext cx="1503360" cy="307777"/>
            </a:xfrm>
            <a:prstGeom prst="rect">
              <a:avLst/>
            </a:prstGeom>
            <a:noFill/>
          </p:spPr>
          <p:txBody>
            <a:bodyPr wrap="none" rtlCol="0">
              <a:spAutoFit/>
            </a:bodyPr>
            <a:lstStyle/>
            <a:p>
              <a:r>
                <a:rPr lang="en-US" sz="1400" dirty="0"/>
                <a:t>OCSP Validation</a:t>
              </a:r>
            </a:p>
          </p:txBody>
        </p:sp>
        <p:sp>
          <p:nvSpPr>
            <p:cNvPr id="36" name="Arc 35">
              <a:extLst>
                <a:ext uri="{FF2B5EF4-FFF2-40B4-BE49-F238E27FC236}">
                  <a16:creationId xmlns:a16="http://schemas.microsoft.com/office/drawing/2014/main" id="{99AE7C16-DD9D-4195-89FA-091FC58549A5}"/>
                </a:ext>
              </a:extLst>
            </p:cNvPr>
            <p:cNvSpPr/>
            <p:nvPr/>
          </p:nvSpPr>
          <p:spPr>
            <a:xfrm rot="478364">
              <a:off x="4220654" y="3188600"/>
              <a:ext cx="3814563" cy="684163"/>
            </a:xfrm>
            <a:prstGeom prst="arc">
              <a:avLst>
                <a:gd name="adj1" fmla="val 8417609"/>
                <a:gd name="adj2" fmla="val 27625"/>
              </a:avLst>
            </a:prstGeom>
            <a:ln w="6350">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BE7A7E80-7AA2-4EBC-A266-559403745C65}"/>
              </a:ext>
            </a:extLst>
          </p:cNvPr>
          <p:cNvGrpSpPr/>
          <p:nvPr/>
        </p:nvGrpSpPr>
        <p:grpSpPr>
          <a:xfrm>
            <a:off x="537500" y="3558452"/>
            <a:ext cx="5546041" cy="1580306"/>
            <a:chOff x="537500" y="3558452"/>
            <a:chExt cx="5546041" cy="1580306"/>
          </a:xfrm>
        </p:grpSpPr>
        <p:pic>
          <p:nvPicPr>
            <p:cNvPr id="8" name="Graphic 7" descr="Diploma outline">
              <a:extLst>
                <a:ext uri="{FF2B5EF4-FFF2-40B4-BE49-F238E27FC236}">
                  <a16:creationId xmlns:a16="http://schemas.microsoft.com/office/drawing/2014/main" id="{136C596C-A3D3-4795-97B3-FF51A29254AE}"/>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1724141" y="4282080"/>
              <a:ext cx="649683" cy="649683"/>
            </a:xfrm>
            <a:prstGeom prst="rect">
              <a:avLst/>
            </a:prstGeom>
          </p:spPr>
        </p:pic>
        <p:pic>
          <p:nvPicPr>
            <p:cNvPr id="10" name="Graphic 9" descr="Employee badge outline">
              <a:extLst>
                <a:ext uri="{FF2B5EF4-FFF2-40B4-BE49-F238E27FC236}">
                  <a16:creationId xmlns:a16="http://schemas.microsoft.com/office/drawing/2014/main" id="{819FC6FB-1487-49C1-B622-6E2D4D3A9FF7}"/>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2939283" y="4150993"/>
              <a:ext cx="914400" cy="914400"/>
            </a:xfrm>
            <a:prstGeom prst="rect">
              <a:avLst/>
            </a:prstGeom>
          </p:spPr>
        </p:pic>
        <p:cxnSp>
          <p:nvCxnSpPr>
            <p:cNvPr id="14" name="Straight Arrow Connector 13">
              <a:extLst>
                <a:ext uri="{FF2B5EF4-FFF2-40B4-BE49-F238E27FC236}">
                  <a16:creationId xmlns:a16="http://schemas.microsoft.com/office/drawing/2014/main" id="{F2B0B468-C68D-426A-8970-B49C43870F29}"/>
                </a:ext>
              </a:extLst>
            </p:cNvPr>
            <p:cNvCxnSpPr>
              <a:stCxn id="8" idx="3"/>
              <a:endCxn id="10" idx="1"/>
            </p:cNvCxnSpPr>
            <p:nvPr/>
          </p:nvCxnSpPr>
          <p:spPr>
            <a:xfrm>
              <a:off x="2373824" y="4606922"/>
              <a:ext cx="565459" cy="12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6F12405-F1EA-496F-98E3-697114820B69}"/>
                </a:ext>
              </a:extLst>
            </p:cNvPr>
            <p:cNvSpPr txBox="1"/>
            <p:nvPr/>
          </p:nvSpPr>
          <p:spPr>
            <a:xfrm>
              <a:off x="537500" y="3715169"/>
              <a:ext cx="1490729" cy="307777"/>
            </a:xfrm>
            <a:prstGeom prst="rect">
              <a:avLst/>
            </a:prstGeom>
            <a:noFill/>
          </p:spPr>
          <p:txBody>
            <a:bodyPr wrap="none" rtlCol="0">
              <a:spAutoFit/>
            </a:bodyPr>
            <a:lstStyle/>
            <a:p>
              <a:r>
                <a:rPr lang="en-US" sz="1400" dirty="0"/>
                <a:t>User Enrollment</a:t>
              </a:r>
            </a:p>
          </p:txBody>
        </p:sp>
        <p:cxnSp>
          <p:nvCxnSpPr>
            <p:cNvPr id="20" name="Straight Arrow Connector 19">
              <a:extLst>
                <a:ext uri="{FF2B5EF4-FFF2-40B4-BE49-F238E27FC236}">
                  <a16:creationId xmlns:a16="http://schemas.microsoft.com/office/drawing/2014/main" id="{E2429887-3629-42E8-8EB5-0464D22F62F6}"/>
                </a:ext>
              </a:extLst>
            </p:cNvPr>
            <p:cNvCxnSpPr>
              <a:cxnSpLocks/>
              <a:stCxn id="16" idx="2"/>
              <a:endCxn id="8" idx="0"/>
            </p:cNvCxnSpPr>
            <p:nvPr/>
          </p:nvCxnSpPr>
          <p:spPr>
            <a:xfrm>
              <a:off x="2048983" y="3558452"/>
              <a:ext cx="0" cy="7236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FE37775-B52C-44FA-A25C-F87A6AF37867}"/>
                </a:ext>
              </a:extLst>
            </p:cNvPr>
            <p:cNvSpPr txBox="1"/>
            <p:nvPr/>
          </p:nvSpPr>
          <p:spPr>
            <a:xfrm>
              <a:off x="3783296" y="4499867"/>
              <a:ext cx="2300245" cy="307777"/>
            </a:xfrm>
            <a:prstGeom prst="rect">
              <a:avLst/>
            </a:prstGeom>
            <a:noFill/>
          </p:spPr>
          <p:txBody>
            <a:bodyPr wrap="none" rtlCol="0">
              <a:spAutoFit/>
            </a:bodyPr>
            <a:lstStyle/>
            <a:p>
              <a:r>
                <a:rPr lang="en-US" sz="1400" dirty="0"/>
                <a:t>User Credential (CAC/PIV)</a:t>
              </a:r>
            </a:p>
          </p:txBody>
        </p:sp>
        <p:sp>
          <p:nvSpPr>
            <p:cNvPr id="40" name="TextBox 39">
              <a:extLst>
                <a:ext uri="{FF2B5EF4-FFF2-40B4-BE49-F238E27FC236}">
                  <a16:creationId xmlns:a16="http://schemas.microsoft.com/office/drawing/2014/main" id="{A2D3911C-FDD2-4D27-B2AE-AA1C08F05863}"/>
                </a:ext>
              </a:extLst>
            </p:cNvPr>
            <p:cNvSpPr txBox="1"/>
            <p:nvPr/>
          </p:nvSpPr>
          <p:spPr>
            <a:xfrm>
              <a:off x="1250901" y="4830981"/>
              <a:ext cx="1588447" cy="307777"/>
            </a:xfrm>
            <a:prstGeom prst="rect">
              <a:avLst/>
            </a:prstGeom>
            <a:noFill/>
          </p:spPr>
          <p:txBody>
            <a:bodyPr wrap="none" rtlCol="0">
              <a:spAutoFit/>
            </a:bodyPr>
            <a:lstStyle/>
            <a:p>
              <a:pPr algn="ctr"/>
              <a:r>
                <a:rPr lang="en-US" sz="1400" dirty="0"/>
                <a:t>Digital Certificate</a:t>
              </a:r>
            </a:p>
          </p:txBody>
        </p:sp>
      </p:grpSp>
      <p:grpSp>
        <p:nvGrpSpPr>
          <p:cNvPr id="50" name="Group 49">
            <a:extLst>
              <a:ext uri="{FF2B5EF4-FFF2-40B4-BE49-F238E27FC236}">
                <a16:creationId xmlns:a16="http://schemas.microsoft.com/office/drawing/2014/main" id="{329AF54E-F54D-48EB-908C-8A7B2DF2429D}"/>
              </a:ext>
            </a:extLst>
          </p:cNvPr>
          <p:cNvGrpSpPr/>
          <p:nvPr/>
        </p:nvGrpSpPr>
        <p:grpSpPr>
          <a:xfrm>
            <a:off x="8047676" y="4339945"/>
            <a:ext cx="3025500" cy="1494890"/>
            <a:chOff x="8047676" y="4339945"/>
            <a:chExt cx="3025500" cy="1494890"/>
          </a:xfrm>
        </p:grpSpPr>
        <p:grpSp>
          <p:nvGrpSpPr>
            <p:cNvPr id="39" name="Group 38">
              <a:extLst>
                <a:ext uri="{FF2B5EF4-FFF2-40B4-BE49-F238E27FC236}">
                  <a16:creationId xmlns:a16="http://schemas.microsoft.com/office/drawing/2014/main" id="{696A1AAB-47D1-458F-A93E-41DBEDF42D1D}"/>
                </a:ext>
              </a:extLst>
            </p:cNvPr>
            <p:cNvGrpSpPr/>
            <p:nvPr/>
          </p:nvGrpSpPr>
          <p:grpSpPr>
            <a:xfrm>
              <a:off x="8796869" y="5185152"/>
              <a:ext cx="2276307" cy="649683"/>
              <a:chOff x="5240583" y="5717265"/>
              <a:chExt cx="2276307" cy="649683"/>
            </a:xfrm>
          </p:grpSpPr>
          <p:pic>
            <p:nvPicPr>
              <p:cNvPr id="37" name="Graphic 36" descr="Diploma outline">
                <a:extLst>
                  <a:ext uri="{FF2B5EF4-FFF2-40B4-BE49-F238E27FC236}">
                    <a16:creationId xmlns:a16="http://schemas.microsoft.com/office/drawing/2014/main" id="{A79CC51C-5845-4558-BE8B-9591E7026737}"/>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5240583" y="5717265"/>
                <a:ext cx="649683" cy="649683"/>
              </a:xfrm>
              <a:prstGeom prst="rect">
                <a:avLst/>
              </a:prstGeom>
            </p:spPr>
          </p:pic>
          <p:sp>
            <p:nvSpPr>
              <p:cNvPr id="38" name="TextBox 37">
                <a:extLst>
                  <a:ext uri="{FF2B5EF4-FFF2-40B4-BE49-F238E27FC236}">
                    <a16:creationId xmlns:a16="http://schemas.microsoft.com/office/drawing/2014/main" id="{3D2AB569-B8EF-4D86-A544-9E1F6DF795C7}"/>
                  </a:ext>
                </a:extLst>
              </p:cNvPr>
              <p:cNvSpPr txBox="1"/>
              <p:nvPr/>
            </p:nvSpPr>
            <p:spPr>
              <a:xfrm>
                <a:off x="5839251" y="5786619"/>
                <a:ext cx="1677639" cy="523220"/>
              </a:xfrm>
              <a:prstGeom prst="rect">
                <a:avLst/>
              </a:prstGeom>
              <a:noFill/>
            </p:spPr>
            <p:txBody>
              <a:bodyPr wrap="none" rtlCol="0">
                <a:spAutoFit/>
              </a:bodyPr>
              <a:lstStyle/>
              <a:p>
                <a:pPr algn="ctr"/>
                <a:r>
                  <a:rPr lang="en-US" sz="1400" dirty="0"/>
                  <a:t>Signing Certificate</a:t>
                </a:r>
              </a:p>
              <a:p>
                <a:pPr algn="ctr"/>
                <a:r>
                  <a:rPr lang="en-US" sz="1400" dirty="0"/>
                  <a:t>(Public Key)</a:t>
                </a:r>
              </a:p>
            </p:txBody>
          </p:sp>
        </p:grpSp>
        <p:sp>
          <p:nvSpPr>
            <p:cNvPr id="43" name="Rectangle 42">
              <a:extLst>
                <a:ext uri="{FF2B5EF4-FFF2-40B4-BE49-F238E27FC236}">
                  <a16:creationId xmlns:a16="http://schemas.microsoft.com/office/drawing/2014/main" id="{0A403516-7967-43F1-97EE-5175D1405B4A}"/>
                </a:ext>
              </a:extLst>
            </p:cNvPr>
            <p:cNvSpPr/>
            <p:nvPr/>
          </p:nvSpPr>
          <p:spPr>
            <a:xfrm>
              <a:off x="8047676" y="4339945"/>
              <a:ext cx="2219474" cy="656648"/>
            </a:xfrm>
            <a:prstGeom prst="rect">
              <a:avLst/>
            </a:prstGeom>
            <a:noFill/>
            <a:ln w="1270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12D2A"/>
                  </a:solidFill>
                  <a:effectLst/>
                  <a:uLnTx/>
                  <a:uFillTx/>
                  <a:cs typeface="Oracle Sans Semi Bold" panose="020B0603020204020204" pitchFamily="34" charset="0"/>
                </a:rPr>
                <a:t>X.509 Identity Provider</a:t>
              </a:r>
            </a:p>
          </p:txBody>
        </p:sp>
        <p:cxnSp>
          <p:nvCxnSpPr>
            <p:cNvPr id="44" name="Straight Arrow Connector 43">
              <a:extLst>
                <a:ext uri="{FF2B5EF4-FFF2-40B4-BE49-F238E27FC236}">
                  <a16:creationId xmlns:a16="http://schemas.microsoft.com/office/drawing/2014/main" id="{A860152D-0113-4863-9D47-66DDB343C498}"/>
                </a:ext>
              </a:extLst>
            </p:cNvPr>
            <p:cNvCxnSpPr>
              <a:cxnSpLocks/>
              <a:stCxn id="37" idx="0"/>
            </p:cNvCxnSpPr>
            <p:nvPr/>
          </p:nvCxnSpPr>
          <p:spPr>
            <a:xfrm flipH="1" flipV="1">
              <a:off x="9121710" y="4830981"/>
              <a:ext cx="1" cy="3541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551C52EA-BA55-4251-A8FE-D5EBF0650F59}"/>
              </a:ext>
            </a:extLst>
          </p:cNvPr>
          <p:cNvGrpSpPr/>
          <p:nvPr/>
        </p:nvGrpSpPr>
        <p:grpSpPr>
          <a:xfrm>
            <a:off x="2438531" y="2657322"/>
            <a:ext cx="5326612" cy="2318724"/>
            <a:chOff x="2438531" y="2657322"/>
            <a:chExt cx="5326612" cy="2318724"/>
          </a:xfrm>
        </p:grpSpPr>
        <p:grpSp>
          <p:nvGrpSpPr>
            <p:cNvPr id="42" name="Group 41">
              <a:extLst>
                <a:ext uri="{FF2B5EF4-FFF2-40B4-BE49-F238E27FC236}">
                  <a16:creationId xmlns:a16="http://schemas.microsoft.com/office/drawing/2014/main" id="{33949FBD-5EBE-42B7-941D-F4C11E8E54BB}"/>
                </a:ext>
              </a:extLst>
            </p:cNvPr>
            <p:cNvGrpSpPr/>
            <p:nvPr/>
          </p:nvGrpSpPr>
          <p:grpSpPr>
            <a:xfrm>
              <a:off x="6083541" y="4653755"/>
              <a:ext cx="1681602" cy="322291"/>
              <a:chOff x="6083541" y="4653755"/>
              <a:chExt cx="1681602" cy="322291"/>
            </a:xfrm>
          </p:grpSpPr>
          <p:cxnSp>
            <p:nvCxnSpPr>
              <p:cNvPr id="30" name="Straight Arrow Connector 29">
                <a:extLst>
                  <a:ext uri="{FF2B5EF4-FFF2-40B4-BE49-F238E27FC236}">
                    <a16:creationId xmlns:a16="http://schemas.microsoft.com/office/drawing/2014/main" id="{D2DCC2DD-FA8C-4E43-A162-FA2A9165EEC6}"/>
                  </a:ext>
                </a:extLst>
              </p:cNvPr>
              <p:cNvCxnSpPr>
                <a:cxnSpLocks/>
              </p:cNvCxnSpPr>
              <p:nvPr/>
            </p:nvCxnSpPr>
            <p:spPr>
              <a:xfrm>
                <a:off x="6083541" y="4653755"/>
                <a:ext cx="168160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4813E6F-F5A4-49C8-9300-A7ECB02FA27B}"/>
                  </a:ext>
                </a:extLst>
              </p:cNvPr>
              <p:cNvSpPr txBox="1"/>
              <p:nvPr/>
            </p:nvSpPr>
            <p:spPr>
              <a:xfrm>
                <a:off x="6336424" y="4668269"/>
                <a:ext cx="1175835" cy="307777"/>
              </a:xfrm>
              <a:prstGeom prst="rect">
                <a:avLst/>
              </a:prstGeom>
              <a:noFill/>
            </p:spPr>
            <p:txBody>
              <a:bodyPr wrap="none" rtlCol="0">
                <a:spAutoFit/>
              </a:bodyPr>
              <a:lstStyle/>
              <a:p>
                <a:r>
                  <a:rPr lang="en-US" sz="1400" dirty="0"/>
                  <a:t>(Federation)</a:t>
                </a:r>
              </a:p>
            </p:txBody>
          </p:sp>
        </p:grpSp>
        <p:sp>
          <p:nvSpPr>
            <p:cNvPr id="51" name="TextBox 50">
              <a:extLst>
                <a:ext uri="{FF2B5EF4-FFF2-40B4-BE49-F238E27FC236}">
                  <a16:creationId xmlns:a16="http://schemas.microsoft.com/office/drawing/2014/main" id="{40D6BE1D-822D-4712-959E-0BF1E614EF7E}"/>
                </a:ext>
              </a:extLst>
            </p:cNvPr>
            <p:cNvSpPr txBox="1"/>
            <p:nvPr/>
          </p:nvSpPr>
          <p:spPr>
            <a:xfrm>
              <a:off x="2438531" y="2657322"/>
              <a:ext cx="1643399" cy="307777"/>
            </a:xfrm>
            <a:prstGeom prst="rect">
              <a:avLst/>
            </a:prstGeom>
            <a:noFill/>
          </p:spPr>
          <p:txBody>
            <a:bodyPr wrap="none" rtlCol="0">
              <a:spAutoFit/>
            </a:bodyPr>
            <a:lstStyle/>
            <a:p>
              <a:r>
                <a:rPr lang="en-US" sz="1400" dirty="0"/>
                <a:t>(Identity Provider)</a:t>
              </a:r>
            </a:p>
          </p:txBody>
        </p:sp>
      </p:grpSp>
    </p:spTree>
    <p:extLst>
      <p:ext uri="{BB962C8B-B14F-4D97-AF65-F5344CB8AC3E}">
        <p14:creationId xmlns:p14="http://schemas.microsoft.com/office/powerpoint/2010/main" val="280260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58BDC8-282E-42EF-8FC8-4B6DE3FA417A}"/>
              </a:ext>
            </a:extLst>
          </p:cNvPr>
          <p:cNvSpPr>
            <a:spLocks noGrp="1"/>
          </p:cNvSpPr>
          <p:nvPr>
            <p:ph sz="quarter" idx="13"/>
          </p:nvPr>
        </p:nvSpPr>
        <p:spPr/>
        <p:txBody>
          <a:bodyPr anchor="ctr"/>
          <a:lstStyle/>
          <a:p>
            <a:pPr marL="285750" indent="-285750">
              <a:spcBef>
                <a:spcPts val="0"/>
              </a:spcBef>
              <a:spcAft>
                <a:spcPts val="1800"/>
              </a:spcAft>
              <a:buFont typeface="Wingdings" panose="05000000000000000000" pitchFamily="2" charset="2"/>
              <a:buChar char="§"/>
            </a:pPr>
            <a:r>
              <a:rPr lang="en-US" dirty="0"/>
              <a:t>Today, you can configure any Identity Provider (inc. OCI IAM) to federate to multiple OCI tenancies.</a:t>
            </a:r>
          </a:p>
          <a:p>
            <a:pPr marL="285750" indent="-285750">
              <a:spcBef>
                <a:spcPts val="0"/>
              </a:spcBef>
              <a:spcAft>
                <a:spcPts val="3000"/>
              </a:spcAft>
              <a:buFont typeface="Wingdings" panose="05000000000000000000" pitchFamily="2" charset="2"/>
              <a:buChar char="§"/>
            </a:pPr>
            <a:r>
              <a:rPr lang="en-US" dirty="0"/>
              <a:t>OCI IAM is planning for improved use of credentials across multiple OCI tenancies. This is part of a broader effort to create a single Oracle identity for use across all Oracle services. Timing TBD.</a:t>
            </a:r>
          </a:p>
          <a:p>
            <a:pPr marL="285750" indent="-285750">
              <a:spcBef>
                <a:spcPts val="0"/>
              </a:spcBef>
              <a:spcAft>
                <a:spcPts val="1800"/>
              </a:spcAft>
              <a:buFont typeface="Wingdings" panose="05000000000000000000" pitchFamily="2" charset="2"/>
              <a:buChar char="§"/>
            </a:pPr>
            <a:r>
              <a:rPr lang="en-US" dirty="0">
                <a:solidFill>
                  <a:schemeClr val="tx1">
                    <a:lumMod val="50000"/>
                    <a:lumOff val="50000"/>
                  </a:schemeClr>
                </a:solidFill>
              </a:rPr>
              <a:t>Design approaches under consideration include:</a:t>
            </a:r>
          </a:p>
          <a:p>
            <a:pPr marL="651510" lvl="1" indent="-285750">
              <a:spcBef>
                <a:spcPts val="0"/>
              </a:spcBef>
              <a:spcAft>
                <a:spcPts val="1800"/>
              </a:spcAft>
              <a:buFont typeface="Wingdings" panose="05000000000000000000" pitchFamily="2" charset="2"/>
              <a:buChar char="§"/>
            </a:pPr>
            <a:r>
              <a:rPr lang="en-US" dirty="0">
                <a:solidFill>
                  <a:schemeClr val="tx1">
                    <a:lumMod val="50000"/>
                    <a:lumOff val="50000"/>
                  </a:schemeClr>
                </a:solidFill>
              </a:rPr>
              <a:t>Associate DNS domain names with an identity domain making it authoritative for that DNS domain name suffix. Users who authenticate with matching credentials see available resources.</a:t>
            </a:r>
          </a:p>
          <a:p>
            <a:pPr marL="651510" lvl="1" indent="-285750">
              <a:spcBef>
                <a:spcPts val="0"/>
              </a:spcBef>
              <a:spcAft>
                <a:spcPts val="1800"/>
              </a:spcAft>
              <a:buFont typeface="Wingdings" panose="05000000000000000000" pitchFamily="2" charset="2"/>
              <a:buChar char="§"/>
            </a:pPr>
            <a:r>
              <a:rPr lang="en-US" dirty="0">
                <a:solidFill>
                  <a:schemeClr val="tx1">
                    <a:lumMod val="50000"/>
                    <a:lumOff val="50000"/>
                  </a:schemeClr>
                </a:solidFill>
              </a:rPr>
              <a:t>Authoritative identity domains with links to user identities in non-authoritative identity domains which can exist in other tenancies. Organizations cloud leverage authoritative identity domains making it easier to manage users across parent and child tenancies.</a:t>
            </a:r>
          </a:p>
        </p:txBody>
      </p:sp>
      <p:sp>
        <p:nvSpPr>
          <p:cNvPr id="3" name="Title 2">
            <a:extLst>
              <a:ext uri="{FF2B5EF4-FFF2-40B4-BE49-F238E27FC236}">
                <a16:creationId xmlns:a16="http://schemas.microsoft.com/office/drawing/2014/main" id="{ADD44DA7-7F06-416A-AD2F-3F8CBF5EC118}"/>
              </a:ext>
            </a:extLst>
          </p:cNvPr>
          <p:cNvSpPr>
            <a:spLocks noGrp="1"/>
          </p:cNvSpPr>
          <p:nvPr>
            <p:ph type="title"/>
          </p:nvPr>
        </p:nvSpPr>
        <p:spPr/>
        <p:txBody>
          <a:bodyPr/>
          <a:lstStyle/>
          <a:p>
            <a:r>
              <a:rPr lang="en-US" dirty="0"/>
              <a:t>Using Credentials Across Multiple Tenancies</a:t>
            </a:r>
          </a:p>
        </p:txBody>
      </p:sp>
      <p:sp>
        <p:nvSpPr>
          <p:cNvPr id="4" name="Footer Placeholder 3">
            <a:extLst>
              <a:ext uri="{FF2B5EF4-FFF2-40B4-BE49-F238E27FC236}">
                <a16:creationId xmlns:a16="http://schemas.microsoft.com/office/drawing/2014/main" id="{CC9EB570-A175-4925-BA63-0EA7F7421F0E}"/>
              </a:ext>
            </a:extLst>
          </p:cNvPr>
          <p:cNvSpPr>
            <a:spLocks noGrp="1"/>
          </p:cNvSpPr>
          <p:nvPr>
            <p:ph type="ft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8B8580"/>
                </a:solidFill>
                <a:effectLst/>
                <a:uLnTx/>
                <a:uFillTx/>
                <a:latin typeface="Oracle Sans Tab"/>
                <a:ea typeface="+mn-ea"/>
                <a:cs typeface="+mn-cs"/>
              </a:rPr>
              <a:t>Copyright © 2024, </a:t>
            </a:r>
            <a:r>
              <a:rPr kumimoji="0" lang="en-US" sz="900" b="0" i="0" u="none" strike="noStrike" kern="1200" cap="none" spc="0" normalizeH="0" baseline="0" noProof="0" dirty="0">
                <a:ln>
                  <a:noFill/>
                </a:ln>
                <a:solidFill>
                  <a:srgbClr val="8B8580"/>
                </a:solidFill>
                <a:effectLst/>
                <a:uLnTx/>
                <a:uFillTx/>
                <a:latin typeface="Oracle Sans Tab"/>
                <a:ea typeface="+mn-ea"/>
                <a:cs typeface="+mn-cs"/>
              </a:rPr>
              <a:t>Oracle and/or its affiliates</a:t>
            </a:r>
          </a:p>
        </p:txBody>
      </p:sp>
      <p:sp>
        <p:nvSpPr>
          <p:cNvPr id="5" name="Slide Number Placeholder 4">
            <a:extLst>
              <a:ext uri="{FF2B5EF4-FFF2-40B4-BE49-F238E27FC236}">
                <a16:creationId xmlns:a16="http://schemas.microsoft.com/office/drawing/2014/main" id="{2E55B8F7-EF93-4BB6-9826-2B9BDDBEE7D6}"/>
              </a:ext>
            </a:extLst>
          </p:cNvPr>
          <p:cNvSpPr>
            <a:spLocks noGrp="1"/>
          </p:cNvSpPr>
          <p:nvPr>
            <p:ph type="sldNum" sz="quarter" idx="16"/>
          </p:nvPr>
        </p:nvSpPr>
        <p:spPr/>
        <p:txBody>
          <a:bodyPr/>
          <a:lstStyle/>
          <a:p>
            <a:fld id="{345D60D9-5372-5F40-9443-0F9AE5BDC3C8}" type="slidenum">
              <a:rPr lang="en-US" smtClean="0"/>
              <a:pPr/>
              <a:t>51</a:t>
            </a:fld>
            <a:endParaRPr lang="en-US" dirty="0"/>
          </a:p>
        </p:txBody>
      </p:sp>
    </p:spTree>
    <p:extLst>
      <p:ext uri="{BB962C8B-B14F-4D97-AF65-F5344CB8AC3E}">
        <p14:creationId xmlns:p14="http://schemas.microsoft.com/office/powerpoint/2010/main" val="62105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left)">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left)">
                                      <p:cBhvr>
                                        <p:cTn id="15" dur="500"/>
                                        <p:tgtEl>
                                          <p:spTgt spid="2">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wipe(left)">
                                      <p:cBhvr>
                                        <p:cTn id="18" dur="500"/>
                                        <p:tgtEl>
                                          <p:spTgt spid="2">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wipe(left)">
                                      <p:cBhvr>
                                        <p:cTn id="2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Rounded Corners 105">
            <a:extLst>
              <a:ext uri="{FF2B5EF4-FFF2-40B4-BE49-F238E27FC236}">
                <a16:creationId xmlns:a16="http://schemas.microsoft.com/office/drawing/2014/main" id="{D9A80FA4-357D-4FDA-AE8F-C62733B4DCDD}"/>
              </a:ext>
            </a:extLst>
          </p:cNvPr>
          <p:cNvSpPr/>
          <p:nvPr/>
        </p:nvSpPr>
        <p:spPr>
          <a:xfrm>
            <a:off x="768874" y="4205042"/>
            <a:ext cx="10671047" cy="1188720"/>
          </a:xfrm>
          <a:prstGeom prst="roundRect">
            <a:avLst>
              <a:gd name="adj" fmla="val 5942"/>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95" name="Rectangle: Rounded Corners 94">
            <a:extLst>
              <a:ext uri="{FF2B5EF4-FFF2-40B4-BE49-F238E27FC236}">
                <a16:creationId xmlns:a16="http://schemas.microsoft.com/office/drawing/2014/main" id="{FCA34BBA-142B-4475-95CF-D0D412894EED}"/>
              </a:ext>
            </a:extLst>
          </p:cNvPr>
          <p:cNvSpPr/>
          <p:nvPr/>
        </p:nvSpPr>
        <p:spPr>
          <a:xfrm>
            <a:off x="768874" y="2716258"/>
            <a:ext cx="10671047" cy="1020837"/>
          </a:xfrm>
          <a:prstGeom prst="roundRect">
            <a:avLst>
              <a:gd name="adj" fmla="val 5942"/>
            </a:avLst>
          </a:prstGeom>
          <a:gradFill flip="none" rotWithShape="1">
            <a:gsLst>
              <a:gs pos="0">
                <a:schemeClr val="accent3">
                  <a:lumMod val="60000"/>
                  <a:lumOff val="40000"/>
                </a:schemeClr>
              </a:gs>
              <a:gs pos="23000">
                <a:schemeClr val="accent3">
                  <a:lumMod val="20000"/>
                  <a:lumOff val="80000"/>
                </a:schemeClr>
              </a:gs>
              <a:gs pos="69000">
                <a:schemeClr val="accent3">
                  <a:lumMod val="75000"/>
                </a:schemeClr>
              </a:gs>
              <a:gs pos="97000">
                <a:schemeClr val="accent3">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96" name="Rectangle: Rounded Corners 95">
            <a:extLst>
              <a:ext uri="{FF2B5EF4-FFF2-40B4-BE49-F238E27FC236}">
                <a16:creationId xmlns:a16="http://schemas.microsoft.com/office/drawing/2014/main" id="{3075687C-60E8-446F-B9B7-5F0DF3F08CAF}"/>
              </a:ext>
            </a:extLst>
          </p:cNvPr>
          <p:cNvSpPr/>
          <p:nvPr/>
        </p:nvSpPr>
        <p:spPr>
          <a:xfrm>
            <a:off x="768874" y="2916964"/>
            <a:ext cx="10671047" cy="1020837"/>
          </a:xfrm>
          <a:prstGeom prst="roundRect">
            <a:avLst>
              <a:gd name="adj" fmla="val 5942"/>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82" name="TextBox 81">
            <a:extLst>
              <a:ext uri="{FF2B5EF4-FFF2-40B4-BE49-F238E27FC236}">
                <a16:creationId xmlns:a16="http://schemas.microsoft.com/office/drawing/2014/main" id="{660276E0-8C8D-445B-985A-3A1A97612037}"/>
              </a:ext>
            </a:extLst>
          </p:cNvPr>
          <p:cNvSpPr txBox="1"/>
          <p:nvPr/>
        </p:nvSpPr>
        <p:spPr>
          <a:xfrm>
            <a:off x="3065795" y="1970315"/>
            <a:ext cx="1828800" cy="3788229"/>
          </a:xfrm>
          <a:prstGeom prst="rect">
            <a:avLst/>
          </a:prstGeom>
          <a:solidFill>
            <a:schemeClr val="accent3">
              <a:lumMod val="60000"/>
              <a:lumOff val="40000"/>
              <a:alpha val="28000"/>
            </a:schemeClr>
          </a:solidFill>
          <a:ln w="12700">
            <a:solidFill>
              <a:srgbClr val="2C5967"/>
            </a:solidFill>
          </a:ln>
        </p:spPr>
        <p:txBody>
          <a:bodyPr wrap="square" lIns="0" tIns="9144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2C5967"/>
                </a:solidFill>
                <a:effectLst/>
                <a:uLnTx/>
                <a:uFillTx/>
                <a:latin typeface="Oracle Sans Semi Bold" panose="020B0603020204020204" pitchFamily="34" charset="0"/>
                <a:cs typeface="Oracle Sans Semi Bold" panose="020B0603020204020204" pitchFamily="34" charset="0"/>
              </a:rPr>
              <a:t>Access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2C5967"/>
                </a:solidFill>
                <a:effectLst/>
                <a:uLnTx/>
                <a:uFillTx/>
                <a:latin typeface="Oracle Sans Semi Bold" panose="020B0603020204020204" pitchFamily="34" charset="0"/>
                <a:cs typeface="Oracle Sans Semi Bold" panose="020B0603020204020204" pitchFamily="34" charset="0"/>
              </a:rPr>
              <a:t>Management</a:t>
            </a:r>
          </a:p>
        </p:txBody>
      </p:sp>
      <p:sp>
        <p:nvSpPr>
          <p:cNvPr id="83" name="TextBox 82">
            <a:extLst>
              <a:ext uri="{FF2B5EF4-FFF2-40B4-BE49-F238E27FC236}">
                <a16:creationId xmlns:a16="http://schemas.microsoft.com/office/drawing/2014/main" id="{E0815F52-DF7F-402C-AD17-1251A9926C6C}"/>
              </a:ext>
            </a:extLst>
          </p:cNvPr>
          <p:cNvSpPr txBox="1"/>
          <p:nvPr/>
        </p:nvSpPr>
        <p:spPr>
          <a:xfrm>
            <a:off x="5181600" y="1970316"/>
            <a:ext cx="1828800" cy="3788229"/>
          </a:xfrm>
          <a:prstGeom prst="rect">
            <a:avLst/>
          </a:prstGeom>
          <a:solidFill>
            <a:schemeClr val="accent3">
              <a:lumMod val="60000"/>
              <a:lumOff val="40000"/>
              <a:alpha val="28000"/>
            </a:schemeClr>
          </a:solidFill>
          <a:ln w="12700">
            <a:solidFill>
              <a:srgbClr val="2C5967"/>
            </a:solidFill>
          </a:ln>
        </p:spPr>
        <p:txBody>
          <a:bodyPr wrap="square" lIns="0" tIns="9144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2C5967"/>
                </a:solidFill>
                <a:effectLst/>
                <a:uLnTx/>
                <a:uFillTx/>
                <a:latin typeface="Oracle Sans Semi Bold" panose="020B0603020204020204" pitchFamily="34" charset="0"/>
                <a:cs typeface="Oracle Sans Semi Bold" panose="020B0603020204020204" pitchFamily="34" charset="0"/>
              </a:rPr>
              <a:t>Identity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2C5967"/>
                </a:solidFill>
                <a:effectLst/>
                <a:uLnTx/>
                <a:uFillTx/>
                <a:latin typeface="Oracle Sans Semi Bold" panose="020B0603020204020204" pitchFamily="34" charset="0"/>
                <a:cs typeface="Oracle Sans Semi Bold" panose="020B0603020204020204" pitchFamily="34" charset="0"/>
              </a:rPr>
              <a:t>Store</a:t>
            </a:r>
          </a:p>
        </p:txBody>
      </p:sp>
      <p:sp>
        <p:nvSpPr>
          <p:cNvPr id="85" name="TextBox 84">
            <a:extLst>
              <a:ext uri="{FF2B5EF4-FFF2-40B4-BE49-F238E27FC236}">
                <a16:creationId xmlns:a16="http://schemas.microsoft.com/office/drawing/2014/main" id="{21BF00F3-9953-4B77-AC80-073E2FC8CCA4}"/>
              </a:ext>
            </a:extLst>
          </p:cNvPr>
          <p:cNvSpPr txBox="1"/>
          <p:nvPr/>
        </p:nvSpPr>
        <p:spPr>
          <a:xfrm>
            <a:off x="7310652" y="1970314"/>
            <a:ext cx="1828800" cy="3788229"/>
          </a:xfrm>
          <a:prstGeom prst="rect">
            <a:avLst/>
          </a:prstGeom>
          <a:solidFill>
            <a:schemeClr val="accent3">
              <a:lumMod val="60000"/>
              <a:lumOff val="40000"/>
              <a:alpha val="28000"/>
            </a:schemeClr>
          </a:solidFill>
          <a:ln w="12700">
            <a:solidFill>
              <a:srgbClr val="2C5967"/>
            </a:solidFill>
          </a:ln>
        </p:spPr>
        <p:txBody>
          <a:bodyPr wrap="square" lIns="0" tIns="9144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2C5967"/>
                </a:solidFill>
                <a:effectLst/>
                <a:uLnTx/>
                <a:uFillTx/>
                <a:latin typeface="Oracle Sans Semi Bold" panose="020B0603020204020204" pitchFamily="34" charset="0"/>
                <a:cs typeface="Oracle Sans Semi Bold" panose="020B0603020204020204" pitchFamily="34" charset="0"/>
              </a:rPr>
              <a:t>Lifecycle Management</a:t>
            </a:r>
          </a:p>
        </p:txBody>
      </p:sp>
      <p:sp>
        <p:nvSpPr>
          <p:cNvPr id="86" name="TextBox 85">
            <a:extLst>
              <a:ext uri="{FF2B5EF4-FFF2-40B4-BE49-F238E27FC236}">
                <a16:creationId xmlns:a16="http://schemas.microsoft.com/office/drawing/2014/main" id="{ED5BED0E-F0F3-4806-A5BB-1A04D8856140}"/>
              </a:ext>
            </a:extLst>
          </p:cNvPr>
          <p:cNvSpPr txBox="1"/>
          <p:nvPr/>
        </p:nvSpPr>
        <p:spPr>
          <a:xfrm>
            <a:off x="9439704" y="1970314"/>
            <a:ext cx="1828800" cy="3788229"/>
          </a:xfrm>
          <a:prstGeom prst="rect">
            <a:avLst/>
          </a:prstGeom>
          <a:solidFill>
            <a:schemeClr val="accent3">
              <a:lumMod val="60000"/>
              <a:lumOff val="40000"/>
              <a:alpha val="28000"/>
            </a:schemeClr>
          </a:solidFill>
          <a:ln w="12700">
            <a:solidFill>
              <a:srgbClr val="2C5967"/>
            </a:solidFill>
          </a:ln>
        </p:spPr>
        <p:txBody>
          <a:bodyPr wrap="square" lIns="0" tIns="9144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0" dirty="0">
                <a:solidFill>
                  <a:srgbClr val="2C5967"/>
                </a:solidFill>
                <a:latin typeface="Oracle Sans Semi Bold" panose="020B0603020204020204" pitchFamily="34" charset="0"/>
                <a:cs typeface="Oracle Sans Semi Bold" panose="020B0603020204020204" pitchFamily="34" charset="0"/>
              </a:rPr>
              <a:t>Access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0" dirty="0">
                <a:solidFill>
                  <a:srgbClr val="2C5967"/>
                </a:solidFill>
                <a:latin typeface="Oracle Sans Semi Bold" panose="020B0603020204020204" pitchFamily="34" charset="0"/>
                <a:cs typeface="Oracle Sans Semi Bold" panose="020B0603020204020204" pitchFamily="34" charset="0"/>
              </a:rPr>
              <a:t>Governance</a:t>
            </a:r>
            <a:endParaRPr kumimoji="0" lang="en-US" sz="1400" b="0" i="0" u="none" strike="noStrike" kern="0" cap="none" spc="0" normalizeH="0" baseline="0" noProof="0" dirty="0">
              <a:ln>
                <a:noFill/>
              </a:ln>
              <a:solidFill>
                <a:srgbClr val="2C5967"/>
              </a:solidFill>
              <a:effectLst/>
              <a:uLnTx/>
              <a:uFillTx/>
              <a:latin typeface="Oracle Sans Semi Bold" panose="020B0603020204020204" pitchFamily="34" charset="0"/>
              <a:cs typeface="Oracle Sans Semi Bold" panose="020B0603020204020204" pitchFamily="34" charset="0"/>
            </a:endParaRPr>
          </a:p>
        </p:txBody>
      </p:sp>
      <p:sp>
        <p:nvSpPr>
          <p:cNvPr id="88" name="TextBox 87">
            <a:extLst>
              <a:ext uri="{FF2B5EF4-FFF2-40B4-BE49-F238E27FC236}">
                <a16:creationId xmlns:a16="http://schemas.microsoft.com/office/drawing/2014/main" id="{C9C64C8A-4159-4AF6-9F8B-C17EF0384E67}"/>
              </a:ext>
            </a:extLst>
          </p:cNvPr>
          <p:cNvSpPr txBox="1"/>
          <p:nvPr/>
        </p:nvSpPr>
        <p:spPr>
          <a:xfrm>
            <a:off x="949529" y="1970315"/>
            <a:ext cx="1828800" cy="3788229"/>
          </a:xfrm>
          <a:prstGeom prst="rect">
            <a:avLst/>
          </a:prstGeom>
          <a:solidFill>
            <a:schemeClr val="accent3">
              <a:lumMod val="60000"/>
              <a:lumOff val="40000"/>
              <a:alpha val="28000"/>
            </a:schemeClr>
          </a:solidFill>
          <a:ln w="12700">
            <a:solidFill>
              <a:srgbClr val="2C5967"/>
            </a:solidFill>
          </a:ln>
        </p:spPr>
        <p:txBody>
          <a:bodyPr wrap="square" lIns="0" tIns="9144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2C5967"/>
                </a:solidFill>
                <a:effectLst/>
                <a:uLnTx/>
                <a:uFillTx/>
                <a:latin typeface="Oracle Sans Semi Bold" panose="020B0603020204020204" pitchFamily="34" charset="0"/>
                <a:cs typeface="Oracle Sans Semi Bold" panose="020B0603020204020204" pitchFamily="34" charset="0"/>
              </a:rPr>
              <a:t>Strong and Adaptive Authentication</a:t>
            </a:r>
          </a:p>
        </p:txBody>
      </p:sp>
      <p:sp>
        <p:nvSpPr>
          <p:cNvPr id="2" name="Title 1">
            <a:extLst>
              <a:ext uri="{FF2B5EF4-FFF2-40B4-BE49-F238E27FC236}">
                <a16:creationId xmlns:a16="http://schemas.microsoft.com/office/drawing/2014/main" id="{35EA5B64-28DD-4CC1-8E48-CBA80EE234B9}"/>
              </a:ext>
            </a:extLst>
          </p:cNvPr>
          <p:cNvSpPr>
            <a:spLocks noGrp="1"/>
          </p:cNvSpPr>
          <p:nvPr>
            <p:ph type="title"/>
          </p:nvPr>
        </p:nvSpPr>
        <p:spPr/>
        <p:txBody>
          <a:bodyPr/>
          <a:lstStyle/>
          <a:p>
            <a:r>
              <a:rPr lang="en-US" dirty="0"/>
              <a:t>Oracle Identity &amp; Access Management Portfolio</a:t>
            </a:r>
          </a:p>
        </p:txBody>
      </p:sp>
      <p:sp>
        <p:nvSpPr>
          <p:cNvPr id="3" name="Footer Placeholder 2">
            <a:extLst>
              <a:ext uri="{FF2B5EF4-FFF2-40B4-BE49-F238E27FC236}">
                <a16:creationId xmlns:a16="http://schemas.microsoft.com/office/drawing/2014/main" id="{65609376-1601-461B-AEB3-57AE7CDBABC4}"/>
              </a:ext>
            </a:extLst>
          </p:cNvPr>
          <p:cNvSpPr>
            <a:spLocks noGrp="1"/>
          </p:cNvSpPr>
          <p:nvPr>
            <p:ph type="ftr" sz="quarter" idx="11"/>
          </p:nvPr>
        </p:nvSpPr>
        <p:spPr/>
        <p:txBody>
          <a:bodyPr/>
          <a:lstStyle/>
          <a:p>
            <a:r>
              <a:rPr lang="en-US" dirty="0" smtClean="0"/>
              <a:t>Copyright © 2024, </a:t>
            </a:r>
            <a:r>
              <a:rPr lang="en-US" dirty="0"/>
              <a:t>Oracle and/or its affiliates</a:t>
            </a:r>
          </a:p>
        </p:txBody>
      </p:sp>
      <p:sp>
        <p:nvSpPr>
          <p:cNvPr id="4" name="Slide Number Placeholder 3">
            <a:extLst>
              <a:ext uri="{FF2B5EF4-FFF2-40B4-BE49-F238E27FC236}">
                <a16:creationId xmlns:a16="http://schemas.microsoft.com/office/drawing/2014/main" id="{A2619645-2557-48E7-94F2-BE64543C3748}"/>
              </a:ext>
            </a:extLst>
          </p:cNvPr>
          <p:cNvSpPr>
            <a:spLocks noGrp="1"/>
          </p:cNvSpPr>
          <p:nvPr>
            <p:ph type="sldNum" sz="quarter" idx="12"/>
          </p:nvPr>
        </p:nvSpPr>
        <p:spPr/>
        <p:txBody>
          <a:bodyPr/>
          <a:lstStyle/>
          <a:p>
            <a:fld id="{345D60D9-5372-5F40-9443-0F9AE5BDC3C8}" type="slidenum">
              <a:rPr lang="en-US" smtClean="0"/>
              <a:pPr/>
              <a:t>6</a:t>
            </a:fld>
            <a:endParaRPr lang="en-US" dirty="0"/>
          </a:p>
        </p:txBody>
      </p:sp>
      <p:sp>
        <p:nvSpPr>
          <p:cNvPr id="97" name="Rectangle: Rounded Corners 96">
            <a:extLst>
              <a:ext uri="{FF2B5EF4-FFF2-40B4-BE49-F238E27FC236}">
                <a16:creationId xmlns:a16="http://schemas.microsoft.com/office/drawing/2014/main" id="{F43DEC6E-6349-4973-84FE-3F93A7EE02F3}"/>
              </a:ext>
            </a:extLst>
          </p:cNvPr>
          <p:cNvSpPr/>
          <p:nvPr/>
        </p:nvSpPr>
        <p:spPr>
          <a:xfrm>
            <a:off x="768874" y="2814252"/>
            <a:ext cx="10671047" cy="1020837"/>
          </a:xfrm>
          <a:prstGeom prst="roundRect">
            <a:avLst>
              <a:gd name="adj" fmla="val 5942"/>
            </a:avLst>
          </a:prstGeom>
          <a:gradFill flip="none" rotWithShape="1">
            <a:gsLst>
              <a:gs pos="0">
                <a:srgbClr val="2C5967">
                  <a:shade val="30000"/>
                  <a:satMod val="115000"/>
                </a:srgbClr>
              </a:gs>
              <a:gs pos="50000">
                <a:srgbClr val="2C5967">
                  <a:shade val="67500"/>
                  <a:satMod val="115000"/>
                </a:srgbClr>
              </a:gs>
              <a:gs pos="100000">
                <a:srgbClr val="2C5967">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600" dirty="0">
                <a:latin typeface="Oracle Sans Tab Semi Bold" panose="020B0603020204020204" pitchFamily="34" charset="0"/>
                <a:cs typeface="Oracle Sans Tab Semi Bold" panose="020B0603020204020204" pitchFamily="34" charset="0"/>
              </a:rPr>
              <a:t>Oracle Cloud Identity Platform</a:t>
            </a:r>
          </a:p>
        </p:txBody>
      </p:sp>
      <p:sp>
        <p:nvSpPr>
          <p:cNvPr id="107" name="Rectangle: Rounded Corners 106">
            <a:extLst>
              <a:ext uri="{FF2B5EF4-FFF2-40B4-BE49-F238E27FC236}">
                <a16:creationId xmlns:a16="http://schemas.microsoft.com/office/drawing/2014/main" id="{34C9A58E-3AC2-4654-AEA1-0DF432519238}"/>
              </a:ext>
            </a:extLst>
          </p:cNvPr>
          <p:cNvSpPr/>
          <p:nvPr/>
        </p:nvSpPr>
        <p:spPr>
          <a:xfrm>
            <a:off x="768874" y="4277943"/>
            <a:ext cx="10671047" cy="1020837"/>
          </a:xfrm>
          <a:prstGeom prst="roundRect">
            <a:avLst>
              <a:gd name="adj" fmla="val 5942"/>
            </a:avLst>
          </a:prstGeom>
          <a:gradFill flip="none" rotWithShape="1">
            <a:gsLst>
              <a:gs pos="0">
                <a:srgbClr val="2C5967">
                  <a:shade val="30000"/>
                  <a:satMod val="115000"/>
                </a:srgbClr>
              </a:gs>
              <a:gs pos="50000">
                <a:srgbClr val="2C5967">
                  <a:shade val="67500"/>
                  <a:satMod val="115000"/>
                </a:srgbClr>
              </a:gs>
              <a:gs pos="100000">
                <a:srgbClr val="2C5967">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1600" dirty="0">
                <a:latin typeface="Oracle Sans Tab Semi Bold" panose="020B0603020204020204" pitchFamily="34" charset="0"/>
                <a:cs typeface="Oracle Sans Tab Semi Bold" panose="020B0603020204020204" pitchFamily="34" charset="0"/>
              </a:rPr>
              <a:t>Oracle IAM Suite</a:t>
            </a:r>
          </a:p>
        </p:txBody>
      </p:sp>
      <p:sp>
        <p:nvSpPr>
          <p:cNvPr id="108" name="TextBox 107">
            <a:extLst>
              <a:ext uri="{FF2B5EF4-FFF2-40B4-BE49-F238E27FC236}">
                <a16:creationId xmlns:a16="http://schemas.microsoft.com/office/drawing/2014/main" id="{10D6D606-4A2C-4D7D-937A-282D72A54AD9}"/>
              </a:ext>
            </a:extLst>
          </p:cNvPr>
          <p:cNvSpPr txBox="1"/>
          <p:nvPr/>
        </p:nvSpPr>
        <p:spPr>
          <a:xfrm>
            <a:off x="2523475" y="3128099"/>
            <a:ext cx="789814" cy="36576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CEE3EA"/>
                </a:solidFill>
                <a:effectLst/>
                <a:uLnTx/>
                <a:uFillTx/>
                <a:latin typeface="Oracle Sans"/>
                <a:ea typeface="+mn-ea"/>
                <a:cs typeface="Oracle Sans Semi Bold" panose="020B0603020204020204" pitchFamily="34" charset="0"/>
              </a:rPr>
              <a:t>OCI IAM</a:t>
            </a:r>
          </a:p>
        </p:txBody>
      </p:sp>
      <p:sp>
        <p:nvSpPr>
          <p:cNvPr id="109" name="TextBox 108">
            <a:extLst>
              <a:ext uri="{FF2B5EF4-FFF2-40B4-BE49-F238E27FC236}">
                <a16:creationId xmlns:a16="http://schemas.microsoft.com/office/drawing/2014/main" id="{F515EE37-5C27-43A9-BB57-3D50363F8984}"/>
              </a:ext>
            </a:extLst>
          </p:cNvPr>
          <p:cNvSpPr txBox="1"/>
          <p:nvPr/>
        </p:nvSpPr>
        <p:spPr>
          <a:xfrm>
            <a:off x="8507808" y="3144636"/>
            <a:ext cx="1463040" cy="36576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CEE3EA"/>
                </a:solidFill>
                <a:effectLst/>
                <a:uLnTx/>
                <a:uFillTx/>
                <a:latin typeface="Oracle Sans"/>
                <a:ea typeface="+mn-ea"/>
                <a:cs typeface="Oracle Sans Semi Bold" panose="020B0603020204020204" pitchFamily="34" charset="0"/>
              </a:rPr>
              <a:t>Access Governance</a:t>
            </a:r>
          </a:p>
        </p:txBody>
      </p:sp>
      <p:sp>
        <p:nvSpPr>
          <p:cNvPr id="110" name="TextBox 109">
            <a:extLst>
              <a:ext uri="{FF2B5EF4-FFF2-40B4-BE49-F238E27FC236}">
                <a16:creationId xmlns:a16="http://schemas.microsoft.com/office/drawing/2014/main" id="{809464F9-2217-494A-A7A3-DB334F8A9C32}"/>
              </a:ext>
            </a:extLst>
          </p:cNvPr>
          <p:cNvSpPr txBox="1"/>
          <p:nvPr/>
        </p:nvSpPr>
        <p:spPr>
          <a:xfrm>
            <a:off x="1287873" y="4605481"/>
            <a:ext cx="1463040" cy="36576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CEE3EA"/>
                </a:solidFill>
                <a:effectLst/>
                <a:uLnTx/>
                <a:uFillTx/>
                <a:latin typeface="Oracle Sans"/>
                <a:ea typeface="+mn-ea"/>
                <a:cs typeface="Oracle Sans Semi Bold" panose="020B0603020204020204" pitchFamily="34" charset="0"/>
              </a:rPr>
              <a:t>Oracle Access Management</a:t>
            </a:r>
          </a:p>
        </p:txBody>
      </p:sp>
      <p:sp>
        <p:nvSpPr>
          <p:cNvPr id="111" name="TextBox 110">
            <a:extLst>
              <a:ext uri="{FF2B5EF4-FFF2-40B4-BE49-F238E27FC236}">
                <a16:creationId xmlns:a16="http://schemas.microsoft.com/office/drawing/2014/main" id="{F66F5101-A662-4543-B552-3A71A378A40F}"/>
              </a:ext>
            </a:extLst>
          </p:cNvPr>
          <p:cNvSpPr txBox="1"/>
          <p:nvPr/>
        </p:nvSpPr>
        <p:spPr>
          <a:xfrm>
            <a:off x="3368795" y="4605481"/>
            <a:ext cx="1477670" cy="36576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CEE3EA"/>
                </a:solidFill>
                <a:effectLst/>
                <a:uLnTx/>
                <a:uFillTx/>
                <a:latin typeface="Oracle Sans"/>
                <a:ea typeface="+mn-ea"/>
                <a:cs typeface="Oracle Sans Semi Bold" panose="020B0603020204020204" pitchFamily="34" charset="0"/>
              </a:rPr>
              <a:t>Oracle Directory Services</a:t>
            </a:r>
          </a:p>
        </p:txBody>
      </p:sp>
      <p:sp>
        <p:nvSpPr>
          <p:cNvPr id="112" name="TextBox 111">
            <a:extLst>
              <a:ext uri="{FF2B5EF4-FFF2-40B4-BE49-F238E27FC236}">
                <a16:creationId xmlns:a16="http://schemas.microsoft.com/office/drawing/2014/main" id="{CE175883-9BE8-4F23-8601-5B0EE144C798}"/>
              </a:ext>
            </a:extLst>
          </p:cNvPr>
          <p:cNvSpPr txBox="1"/>
          <p:nvPr/>
        </p:nvSpPr>
        <p:spPr>
          <a:xfrm>
            <a:off x="7460032" y="4592008"/>
            <a:ext cx="1477670" cy="36576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CEE3EA"/>
                </a:solidFill>
                <a:effectLst/>
                <a:uLnTx/>
                <a:uFillTx/>
                <a:latin typeface="Oracle Sans"/>
                <a:ea typeface="+mn-ea"/>
                <a:cs typeface="Oracle Sans Semi Bold" panose="020B0603020204020204" pitchFamily="34" charset="0"/>
              </a:rPr>
              <a:t>Oracle Identity Governance</a:t>
            </a:r>
          </a:p>
        </p:txBody>
      </p:sp>
      <p:sp>
        <p:nvSpPr>
          <p:cNvPr id="113" name="TextBox 112">
            <a:extLst>
              <a:ext uri="{FF2B5EF4-FFF2-40B4-BE49-F238E27FC236}">
                <a16:creationId xmlns:a16="http://schemas.microsoft.com/office/drawing/2014/main" id="{E7D62F24-5DF3-484D-9A51-18135CFF6964}"/>
              </a:ext>
            </a:extLst>
          </p:cNvPr>
          <p:cNvSpPr txBox="1"/>
          <p:nvPr/>
        </p:nvSpPr>
        <p:spPr>
          <a:xfrm>
            <a:off x="9426457" y="4605481"/>
            <a:ext cx="1477670" cy="365760"/>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CEE3EA"/>
                </a:solidFill>
                <a:effectLst/>
                <a:uLnTx/>
                <a:uFillTx/>
                <a:latin typeface="Oracle Sans"/>
                <a:ea typeface="+mn-ea"/>
                <a:cs typeface="Oracle Sans Semi Bold" panose="020B0603020204020204" pitchFamily="34" charset="0"/>
              </a:rPr>
              <a:t>Oracle Identity </a:t>
            </a:r>
            <a:br>
              <a:rPr kumimoji="0" lang="en-US" sz="1200" b="0" i="0" u="none" strike="noStrike" kern="0" cap="none" spc="0" normalizeH="0" baseline="0" noProof="0" dirty="0">
                <a:ln>
                  <a:noFill/>
                </a:ln>
                <a:solidFill>
                  <a:srgbClr val="CEE3EA"/>
                </a:solidFill>
                <a:effectLst/>
                <a:uLnTx/>
                <a:uFillTx/>
                <a:latin typeface="Oracle Sans"/>
                <a:ea typeface="+mn-ea"/>
                <a:cs typeface="Oracle Sans Semi Bold" panose="020B0603020204020204" pitchFamily="34" charset="0"/>
              </a:rPr>
            </a:br>
            <a:r>
              <a:rPr kumimoji="0" lang="en-US" sz="1200" b="0" i="0" u="none" strike="noStrike" kern="0" cap="none" spc="0" normalizeH="0" baseline="0" noProof="0" dirty="0">
                <a:ln>
                  <a:noFill/>
                </a:ln>
                <a:solidFill>
                  <a:srgbClr val="CEE3EA"/>
                </a:solidFill>
                <a:effectLst/>
                <a:uLnTx/>
                <a:uFillTx/>
                <a:latin typeface="Oracle Sans"/>
                <a:ea typeface="+mn-ea"/>
                <a:cs typeface="Oracle Sans Semi Bold" panose="020B0603020204020204" pitchFamily="34" charset="0"/>
              </a:rPr>
              <a:t>Role Intelligence</a:t>
            </a:r>
          </a:p>
        </p:txBody>
      </p:sp>
    </p:spTree>
    <p:extLst>
      <p:ext uri="{BB962C8B-B14F-4D97-AF65-F5344CB8AC3E}">
        <p14:creationId xmlns:p14="http://schemas.microsoft.com/office/powerpoint/2010/main" val="383588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61D0F03-3E15-0842-AB81-900818F8DE93}"/>
              </a:ext>
            </a:extLst>
          </p:cNvPr>
          <p:cNvPicPr>
            <a:picLocks noChangeAspect="1"/>
          </p:cNvPicPr>
          <p:nvPr>
            <p:custDataLst>
              <p:tags r:id="rId1"/>
            </p:custDataLst>
          </p:nvPr>
        </p:nvPicPr>
        <p:blipFill>
          <a:blip r:embed="rId13">
            <a:extLst>
              <a:ext uri="{28A0092B-C50C-407E-A947-70E740481C1C}">
                <a14:useLocalDpi xmlns:a14="http://schemas.microsoft.com/office/drawing/2010/main" val="0"/>
              </a:ext>
            </a:extLst>
          </a:blip>
          <a:srcRect l="367" r="2"/>
          <a:stretch>
            <a:fillRect/>
          </a:stretch>
        </p:blipFill>
        <p:spPr>
          <a:xfrm flipH="1">
            <a:off x="0" y="0"/>
            <a:ext cx="12192000" cy="6858000"/>
          </a:xfrm>
          <a:prstGeom prst="rect">
            <a:avLst/>
          </a:prstGeom>
        </p:spPr>
      </p:pic>
      <p:pic>
        <p:nvPicPr>
          <p:cNvPr id="3" name="Picture 2" descr="Background pattern&#10;&#10;Description automatically generated">
            <a:extLst>
              <a:ext uri="{FF2B5EF4-FFF2-40B4-BE49-F238E27FC236}">
                <a16:creationId xmlns:a16="http://schemas.microsoft.com/office/drawing/2014/main" id="{92277660-63D7-4447-9F39-6DE2839A380E}"/>
              </a:ext>
            </a:extLst>
          </p:cNvPr>
          <p:cNvPicPr>
            <a:picLocks noChangeAspect="1"/>
          </p:cNvPicPr>
          <p:nvPr>
            <p:custDataLst>
              <p:tags r:id="rId2"/>
            </p:custDataLst>
          </p:nvPr>
        </p:nvPicPr>
        <p:blipFill>
          <a:blip r:embed="rId14">
            <a:extLst>
              <a:ext uri="{28A0092B-C50C-407E-A947-70E740481C1C}">
                <a14:useLocalDpi xmlns:a14="http://schemas.microsoft.com/office/drawing/2010/main" val="0"/>
              </a:ext>
            </a:extLst>
          </a:blip>
          <a:srcRect l="-2" r="50005"/>
          <a:stretch>
            <a:fillRect/>
          </a:stretch>
        </p:blipFill>
        <p:spPr>
          <a:xfrm>
            <a:off x="0" y="0"/>
            <a:ext cx="6095472" cy="6858000"/>
          </a:xfrm>
          <a:prstGeom prst="rect">
            <a:avLst/>
          </a:prstGeom>
        </p:spPr>
      </p:pic>
      <p:pic>
        <p:nvPicPr>
          <p:cNvPr id="7" name="OTag">
            <a:extLst>
              <a:ext uri="{FF2B5EF4-FFF2-40B4-BE49-F238E27FC236}">
                <a16:creationId xmlns:a16="http://schemas.microsoft.com/office/drawing/2014/main" id="{405423F3-4153-7D45-AC71-83AB10246A7A}"/>
              </a:ext>
              <a:ext uri="{C183D7F6-B498-43B3-948B-1728B52AA6E4}">
                <adec:decorative xmlns="" xmlns:adec="http://schemas.microsoft.com/office/drawing/2017/decorative" val="1"/>
              </a:ext>
            </a:extLst>
          </p:cNvPr>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grpSp>
        <p:nvGrpSpPr>
          <p:cNvPr id="2" name="Group 1">
            <a:extLst>
              <a:ext uri="{FF2B5EF4-FFF2-40B4-BE49-F238E27FC236}">
                <a16:creationId xmlns:a16="http://schemas.microsoft.com/office/drawing/2014/main" id="{5A931A0B-BF1B-674A-A8B3-DA184DA8B43B}"/>
              </a:ext>
            </a:extLst>
          </p:cNvPr>
          <p:cNvGrpSpPr/>
          <p:nvPr>
            <p:custDataLst>
              <p:tags r:id="rId4"/>
            </p:custDataLst>
          </p:nvPr>
        </p:nvGrpSpPr>
        <p:grpSpPr>
          <a:xfrm>
            <a:off x="1217157" y="3385229"/>
            <a:ext cx="10830230" cy="1959327"/>
            <a:chOff x="1217157" y="2551439"/>
            <a:chExt cx="10830230" cy="1959327"/>
          </a:xfrm>
        </p:grpSpPr>
        <p:sp>
          <p:nvSpPr>
            <p:cNvPr id="13" name="Cross 12">
              <a:extLst>
                <a:ext uri="{FF2B5EF4-FFF2-40B4-BE49-F238E27FC236}">
                  <a16:creationId xmlns:a16="http://schemas.microsoft.com/office/drawing/2014/main" id="{A9F31960-336C-354B-88AC-97283B61AA21}"/>
                </a:ext>
              </a:extLst>
            </p:cNvPr>
            <p:cNvSpPr/>
            <p:nvPr>
              <p:custDataLst>
                <p:tags r:id="rId6"/>
              </p:custDataLst>
            </p:nvPr>
          </p:nvSpPr>
          <p:spPr>
            <a:xfrm>
              <a:off x="5757444" y="3186804"/>
              <a:ext cx="677111" cy="677108"/>
            </a:xfrm>
            <a:prstGeom prst="plus">
              <a:avLst>
                <a:gd name="adj" fmla="val 4617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86035FA-C3CB-6040-AF22-FFB6DB67A5C3}"/>
                </a:ext>
              </a:extLst>
            </p:cNvPr>
            <p:cNvSpPr txBox="1"/>
            <p:nvPr>
              <p:custDataLst>
                <p:tags r:id="rId7"/>
              </p:custDataLst>
            </p:nvPr>
          </p:nvSpPr>
          <p:spPr>
            <a:xfrm>
              <a:off x="1217157" y="2551439"/>
              <a:ext cx="3924366" cy="1169551"/>
            </a:xfrm>
            <a:prstGeom prst="rect">
              <a:avLst/>
            </a:prstGeom>
            <a:noFill/>
          </p:spPr>
          <p:txBody>
            <a:bodyPr wrap="square" lIns="0" tIns="0" rIns="0" bIns="0" rtlCol="0" anchor="t">
              <a:spAutoFit/>
            </a:bodyPr>
            <a:lstStyle/>
            <a:p>
              <a:pPr>
                <a:lnSpc>
                  <a:spcPct val="95000"/>
                </a:lnSpc>
              </a:pPr>
              <a:r>
                <a:rPr lang="en-US" sz="4000" b="1" dirty="0">
                  <a:solidFill>
                    <a:schemeClr val="bg1"/>
                  </a:solidFill>
                  <a:latin typeface="+mj-lt"/>
                  <a:cs typeface="Arial" panose="020B0604020202020204" pitchFamily="34" charset="0"/>
                </a:rPr>
                <a:t>Oracle Cloud Applications</a:t>
              </a:r>
            </a:p>
          </p:txBody>
        </p:sp>
        <p:sp>
          <p:nvSpPr>
            <p:cNvPr id="16" name="TextBox 15">
              <a:extLst>
                <a:ext uri="{FF2B5EF4-FFF2-40B4-BE49-F238E27FC236}">
                  <a16:creationId xmlns:a16="http://schemas.microsoft.com/office/drawing/2014/main" id="{CDE7CAF0-42A9-0149-A990-D9882582078F}"/>
                </a:ext>
              </a:extLst>
            </p:cNvPr>
            <p:cNvSpPr txBox="1"/>
            <p:nvPr>
              <p:custDataLst>
                <p:tags r:id="rId8"/>
              </p:custDataLst>
            </p:nvPr>
          </p:nvSpPr>
          <p:spPr>
            <a:xfrm>
              <a:off x="7327315" y="2551439"/>
              <a:ext cx="4720072" cy="1169551"/>
            </a:xfrm>
            <a:prstGeom prst="rect">
              <a:avLst/>
            </a:prstGeom>
            <a:noFill/>
          </p:spPr>
          <p:txBody>
            <a:bodyPr wrap="square" lIns="0" tIns="0" rIns="0" bIns="0" rtlCol="0" anchor="t">
              <a:spAutoFit/>
            </a:bodyPr>
            <a:lstStyle/>
            <a:p>
              <a:pPr>
                <a:lnSpc>
                  <a:spcPct val="95000"/>
                </a:lnSpc>
              </a:pPr>
              <a:r>
                <a:rPr lang="en-US" sz="4000" b="1" dirty="0">
                  <a:solidFill>
                    <a:schemeClr val="bg1"/>
                  </a:solidFill>
                  <a:latin typeface="+mj-lt"/>
                  <a:cs typeface="Arial" panose="020B0604020202020204" pitchFamily="34" charset="0"/>
                </a:rPr>
                <a:t>Oracle Cloud</a:t>
              </a:r>
              <a:br>
                <a:rPr lang="en-US" sz="4000" b="1" dirty="0">
                  <a:solidFill>
                    <a:schemeClr val="bg1"/>
                  </a:solidFill>
                  <a:latin typeface="+mj-lt"/>
                  <a:cs typeface="Arial" panose="020B0604020202020204" pitchFamily="34" charset="0"/>
                </a:rPr>
              </a:br>
              <a:r>
                <a:rPr lang="en-US" sz="4000" b="1" dirty="0">
                  <a:solidFill>
                    <a:schemeClr val="bg1"/>
                  </a:solidFill>
                  <a:latin typeface="+mj-lt"/>
                  <a:cs typeface="Arial" panose="020B0604020202020204" pitchFamily="34" charset="0"/>
                </a:rPr>
                <a:t>Infrastructure</a:t>
              </a:r>
            </a:p>
          </p:txBody>
        </p:sp>
        <p:sp>
          <p:nvSpPr>
            <p:cNvPr id="14" name="Rectangle 13">
              <a:extLst>
                <a:ext uri="{FF2B5EF4-FFF2-40B4-BE49-F238E27FC236}">
                  <a16:creationId xmlns:a16="http://schemas.microsoft.com/office/drawing/2014/main" id="{FABA3F2F-A499-D944-B640-64829E85F88B}"/>
                </a:ext>
              </a:extLst>
            </p:cNvPr>
            <p:cNvSpPr/>
            <p:nvPr>
              <p:custDataLst>
                <p:tags r:id="rId9"/>
              </p:custDataLst>
            </p:nvPr>
          </p:nvSpPr>
          <p:spPr>
            <a:xfrm>
              <a:off x="1217157" y="3895213"/>
              <a:ext cx="2996497" cy="61555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chemeClr val="bg1"/>
                  </a:solidFill>
                  <a:effectLst/>
                  <a:uLnTx/>
                  <a:uFillTx/>
                  <a:cs typeface="Arial" panose="020B0604020202020204" pitchFamily="34" charset="0"/>
                </a:rPr>
                <a:t>Complete suite of integrated applications</a:t>
              </a:r>
            </a:p>
          </p:txBody>
        </p:sp>
        <p:sp>
          <p:nvSpPr>
            <p:cNvPr id="22" name="Rectangle 21">
              <a:extLst>
                <a:ext uri="{FF2B5EF4-FFF2-40B4-BE49-F238E27FC236}">
                  <a16:creationId xmlns:a16="http://schemas.microsoft.com/office/drawing/2014/main" id="{8BCA72C3-EF5B-D14A-9497-541EE8539C00}"/>
                </a:ext>
              </a:extLst>
            </p:cNvPr>
            <p:cNvSpPr/>
            <p:nvPr>
              <p:custDataLst>
                <p:tags r:id="rId10"/>
              </p:custDataLst>
            </p:nvPr>
          </p:nvSpPr>
          <p:spPr>
            <a:xfrm>
              <a:off x="7327315" y="3895213"/>
              <a:ext cx="3883505" cy="615553"/>
            </a:xfrm>
            <a:prstGeom prst="rect">
              <a:avLst/>
            </a:prstGeom>
          </p:spPr>
          <p:txBody>
            <a:bodyPr wrap="square" lIns="0" tIns="0" rIns="0" bIns="0">
              <a:spAutoFit/>
            </a:bodyPr>
            <a:lstStyle/>
            <a:p>
              <a:pPr lvl="0">
                <a:defRPr/>
              </a:pPr>
              <a:r>
                <a:rPr lang="en-US" sz="2000">
                  <a:solidFill>
                    <a:schemeClr val="bg1"/>
                  </a:solidFill>
                  <a:cs typeface="Arial" panose="020B0604020202020204" pitchFamily="34" charset="0"/>
                </a:rPr>
                <a:t>Secure, high-performance platform for all your workloads</a:t>
              </a:r>
            </a:p>
          </p:txBody>
        </p:sp>
      </p:grpSp>
      <p:grpSp>
        <p:nvGrpSpPr>
          <p:cNvPr id="5" name="Group 4">
            <a:extLst>
              <a:ext uri="{FF2B5EF4-FFF2-40B4-BE49-F238E27FC236}">
                <a16:creationId xmlns:a16="http://schemas.microsoft.com/office/drawing/2014/main" id="{1F5D3F0F-E63F-4E00-9FB6-379866F52FA3}"/>
              </a:ext>
            </a:extLst>
          </p:cNvPr>
          <p:cNvGrpSpPr/>
          <p:nvPr/>
        </p:nvGrpSpPr>
        <p:grpSpPr>
          <a:xfrm>
            <a:off x="2594343" y="794855"/>
            <a:ext cx="6803329" cy="2523210"/>
            <a:chOff x="2594343" y="861761"/>
            <a:chExt cx="6803329" cy="2523210"/>
          </a:xfrm>
        </p:grpSpPr>
        <p:pic>
          <p:nvPicPr>
            <p:cNvPr id="17" name="Graphic 16">
              <a:extLst>
                <a:ext uri="{FF2B5EF4-FFF2-40B4-BE49-F238E27FC236}">
                  <a16:creationId xmlns:a16="http://schemas.microsoft.com/office/drawing/2014/main" id="{75931041-1BD9-43EC-9AD7-96E38350484C}"/>
                </a:ext>
              </a:extLst>
            </p:cNvPr>
            <p:cNvPicPr>
              <a:picLocks noChangeAspect="1"/>
            </p:cNvPicPr>
            <p:nvPr/>
          </p:nvPicPr>
          <p:blipFill>
            <a:blip r:embed="rId16" cstate="hq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5258783" y="861761"/>
              <a:ext cx="1682770" cy="1682770"/>
            </a:xfrm>
            <a:prstGeom prst="rect">
              <a:avLst/>
            </a:prstGeom>
          </p:spPr>
        </p:pic>
        <p:sp>
          <p:nvSpPr>
            <p:cNvPr id="20" name="Arrow: Bent-Up 19">
              <a:extLst>
                <a:ext uri="{FF2B5EF4-FFF2-40B4-BE49-F238E27FC236}">
                  <a16:creationId xmlns:a16="http://schemas.microsoft.com/office/drawing/2014/main" id="{40F75CD9-D5FA-49F1-86B5-E56D1D2399F9}"/>
                </a:ext>
              </a:extLst>
            </p:cNvPr>
            <p:cNvSpPr/>
            <p:nvPr/>
          </p:nvSpPr>
          <p:spPr>
            <a:xfrm rot="10800000">
              <a:off x="2594343" y="1503104"/>
              <a:ext cx="2456119" cy="1669152"/>
            </a:xfrm>
            <a:prstGeom prst="bentUpArrow">
              <a:avLst>
                <a:gd name="adj1" fmla="val 15333"/>
                <a:gd name="adj2" fmla="val 22778"/>
                <a:gd name="adj3" fmla="val 321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Bent-Up 20">
              <a:extLst>
                <a:ext uri="{FF2B5EF4-FFF2-40B4-BE49-F238E27FC236}">
                  <a16:creationId xmlns:a16="http://schemas.microsoft.com/office/drawing/2014/main" id="{01091D24-010F-4EE6-B1A7-3E2D34FECF68}"/>
                </a:ext>
              </a:extLst>
            </p:cNvPr>
            <p:cNvSpPr/>
            <p:nvPr/>
          </p:nvSpPr>
          <p:spPr>
            <a:xfrm rot="10800000" flipH="1">
              <a:off x="6941553" y="1483723"/>
              <a:ext cx="2456119" cy="1669152"/>
            </a:xfrm>
            <a:prstGeom prst="bentUpArrow">
              <a:avLst>
                <a:gd name="adj1" fmla="val 15333"/>
                <a:gd name="adj2" fmla="val 22778"/>
                <a:gd name="adj3" fmla="val 321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F53A206-E9E0-4074-9733-1F4E50BD5BDD}"/>
                </a:ext>
              </a:extLst>
            </p:cNvPr>
            <p:cNvSpPr/>
            <p:nvPr>
              <p:custDataLst>
                <p:tags r:id="rId5"/>
              </p:custDataLst>
            </p:nvPr>
          </p:nvSpPr>
          <p:spPr>
            <a:xfrm>
              <a:off x="4597223" y="2461641"/>
              <a:ext cx="2996497" cy="923330"/>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chemeClr val="bg1"/>
                  </a:solidFill>
                  <a:effectLst/>
                  <a:uLnTx/>
                  <a:uFillTx/>
                  <a:cs typeface="Arial" panose="020B0604020202020204" pitchFamily="34" charset="0"/>
                </a:rPr>
                <a:t>OCI</a:t>
              </a:r>
            </a:p>
            <a:p>
              <a:pPr marL="0" marR="0" lvl="0" indent="0" algn="ctr" defTabSz="914400" rtl="0" eaLnBrk="1" fontAlgn="auto"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chemeClr val="bg1"/>
                  </a:solidFill>
                  <a:effectLst/>
                  <a:uLnTx/>
                  <a:uFillTx/>
                  <a:cs typeface="Arial" panose="020B0604020202020204" pitchFamily="34" charset="0"/>
                </a:rPr>
                <a:t>Identity and Access Management</a:t>
              </a:r>
            </a:p>
          </p:txBody>
        </p:sp>
      </p:grpSp>
      <p:sp>
        <p:nvSpPr>
          <p:cNvPr id="24" name="Footer Placeholder 2">
            <a:extLst>
              <a:ext uri="{FF2B5EF4-FFF2-40B4-BE49-F238E27FC236}">
                <a16:creationId xmlns:a16="http://schemas.microsoft.com/office/drawing/2014/main" id="{682261ED-D797-408C-A914-D3684CC1052F}"/>
              </a:ext>
            </a:extLst>
          </p:cNvPr>
          <p:cNvSpPr txBox="1">
            <a:spLocks/>
          </p:cNvSpPr>
          <p:nvPr/>
        </p:nvSpPr>
        <p:spPr>
          <a:xfrm>
            <a:off x="1127759" y="6423978"/>
            <a:ext cx="574537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solidFill>
                  <a:schemeClr val="bg1"/>
                </a:solidFill>
              </a:rPr>
              <a:t>Copyright © 2024, </a:t>
            </a:r>
            <a:r>
              <a:rPr lang="en-US" sz="900" dirty="0">
                <a:solidFill>
                  <a:schemeClr val="bg1"/>
                </a:solidFill>
              </a:rPr>
              <a:t>Oracle and/or its affiliates</a:t>
            </a:r>
          </a:p>
        </p:txBody>
      </p:sp>
      <p:sp>
        <p:nvSpPr>
          <p:cNvPr id="25" name="Slide Number Placeholder 3">
            <a:extLst>
              <a:ext uri="{FF2B5EF4-FFF2-40B4-BE49-F238E27FC236}">
                <a16:creationId xmlns:a16="http://schemas.microsoft.com/office/drawing/2014/main" id="{5852CFC4-F8C9-4396-B176-03AAC4A32E17}"/>
              </a:ext>
            </a:extLst>
          </p:cNvPr>
          <p:cNvSpPr txBox="1">
            <a:spLocks/>
          </p:cNvSpPr>
          <p:nvPr/>
        </p:nvSpPr>
        <p:spPr>
          <a:xfrm>
            <a:off x="762000" y="6423660"/>
            <a:ext cx="365760" cy="36576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D60D9-5372-5F40-9443-0F9AE5BDC3C8}" type="slidenum">
              <a:rPr lang="en-US" sz="900" smtClean="0">
                <a:solidFill>
                  <a:schemeClr val="bg1"/>
                </a:solidFill>
              </a:rPr>
              <a:pPr/>
              <a:t>7</a:t>
            </a:fld>
            <a:endParaRPr lang="en-US" sz="900" dirty="0">
              <a:solidFill>
                <a:schemeClr val="bg1"/>
              </a:solidFill>
            </a:endParaRPr>
          </a:p>
        </p:txBody>
      </p:sp>
    </p:spTree>
    <p:extLst>
      <p:ext uri="{BB962C8B-B14F-4D97-AF65-F5344CB8AC3E}">
        <p14:creationId xmlns:p14="http://schemas.microsoft.com/office/powerpoint/2010/main" val="1722363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C233395D-BAE1-4C56-B9A0-10F9D1D31FA7}"/>
              </a:ext>
            </a:extLst>
          </p:cNvPr>
          <p:cNvCxnSpPr>
            <a:cxnSpLocks/>
          </p:cNvCxnSpPr>
          <p:nvPr/>
        </p:nvCxnSpPr>
        <p:spPr>
          <a:xfrm flipV="1">
            <a:off x="9782112" y="3967565"/>
            <a:ext cx="0" cy="628724"/>
          </a:xfrm>
          <a:prstGeom prst="line">
            <a:avLst/>
          </a:prstGeom>
          <a:noFill/>
          <a:ln w="38100" cap="flat" cmpd="sng" algn="ctr">
            <a:solidFill>
              <a:srgbClr val="2C5967">
                <a:lumMod val="75000"/>
              </a:srgbClr>
            </a:solidFill>
            <a:prstDash val="solid"/>
            <a:miter lim="800000"/>
          </a:ln>
          <a:effectLst>
            <a:outerShdw blurRad="76200" sx="102000" sy="102000" algn="ctr" rotWithShape="0">
              <a:prstClr val="black">
                <a:alpha val="40000"/>
              </a:prstClr>
            </a:outerShdw>
          </a:effectLst>
        </p:spPr>
      </p:cxnSp>
      <p:sp>
        <p:nvSpPr>
          <p:cNvPr id="54" name="Text Placeholder 53">
            <a:extLst>
              <a:ext uri="{FF2B5EF4-FFF2-40B4-BE49-F238E27FC236}">
                <a16:creationId xmlns:a16="http://schemas.microsoft.com/office/drawing/2014/main" id="{1448314E-E5D5-43A2-A911-70197B72A693}"/>
              </a:ext>
            </a:extLst>
          </p:cNvPr>
          <p:cNvSpPr>
            <a:spLocks noGrp="1"/>
          </p:cNvSpPr>
          <p:nvPr>
            <p:ph type="body" sz="quarter" idx="11"/>
          </p:nvPr>
        </p:nvSpPr>
        <p:spPr/>
        <p:txBody>
          <a:bodyPr/>
          <a:lstStyle/>
          <a:p>
            <a:r>
              <a:rPr lang="en-US" dirty="0"/>
              <a:t>Oracle is merging IDCS and OCI IAM services under the OCI IAM brand</a:t>
            </a:r>
          </a:p>
        </p:txBody>
      </p:sp>
      <p:sp>
        <p:nvSpPr>
          <p:cNvPr id="2" name="Title 1">
            <a:extLst>
              <a:ext uri="{FF2B5EF4-FFF2-40B4-BE49-F238E27FC236}">
                <a16:creationId xmlns:a16="http://schemas.microsoft.com/office/drawing/2014/main" id="{AA7C2F57-4400-40A5-A2DC-0E6DE259AD28}"/>
              </a:ext>
            </a:extLst>
          </p:cNvPr>
          <p:cNvSpPr>
            <a:spLocks noGrp="1"/>
          </p:cNvSpPr>
          <p:nvPr>
            <p:ph type="title"/>
          </p:nvPr>
        </p:nvSpPr>
        <p:spPr/>
        <p:txBody>
          <a:bodyPr/>
          <a:lstStyle/>
          <a:p>
            <a:r>
              <a:rPr lang="en-US" dirty="0"/>
              <a:t>OCI IAM Identity Domains</a:t>
            </a:r>
          </a:p>
        </p:txBody>
      </p:sp>
      <p:sp>
        <p:nvSpPr>
          <p:cNvPr id="3" name="Footer Placeholder 2">
            <a:extLst>
              <a:ext uri="{FF2B5EF4-FFF2-40B4-BE49-F238E27FC236}">
                <a16:creationId xmlns:a16="http://schemas.microsoft.com/office/drawing/2014/main" id="{54EF4338-4157-4C5A-AA41-64462DCADB7D}"/>
              </a:ext>
            </a:extLst>
          </p:cNvPr>
          <p:cNvSpPr>
            <a:spLocks noGrp="1"/>
          </p:cNvSpPr>
          <p:nvPr>
            <p:ph type="ftr" sz="quarter" idx="13"/>
          </p:nvPr>
        </p:nvSpPr>
        <p:spPr/>
        <p:txBody>
          <a:bodyPr/>
          <a:lstStyle/>
          <a:p>
            <a:r>
              <a:rPr lang="en-US" dirty="0" smtClean="0"/>
              <a:t>Copyright © 2024, </a:t>
            </a:r>
            <a:r>
              <a:rPr lang="en-US" dirty="0"/>
              <a:t>Oracle and/or its affiliates</a:t>
            </a:r>
          </a:p>
        </p:txBody>
      </p:sp>
      <p:sp>
        <p:nvSpPr>
          <p:cNvPr id="4" name="Slide Number Placeholder 3">
            <a:extLst>
              <a:ext uri="{FF2B5EF4-FFF2-40B4-BE49-F238E27FC236}">
                <a16:creationId xmlns:a16="http://schemas.microsoft.com/office/drawing/2014/main" id="{D60912D4-FF1A-4D0C-A3D6-3D54A18F6336}"/>
              </a:ext>
            </a:extLst>
          </p:cNvPr>
          <p:cNvSpPr>
            <a:spLocks noGrp="1"/>
          </p:cNvSpPr>
          <p:nvPr>
            <p:ph type="sldNum" sz="quarter" idx="14"/>
          </p:nvPr>
        </p:nvSpPr>
        <p:spPr/>
        <p:txBody>
          <a:bodyPr/>
          <a:lstStyle/>
          <a:p>
            <a:fld id="{345D60D9-5372-5F40-9443-0F9AE5BDC3C8}" type="slidenum">
              <a:rPr lang="en-US" smtClean="0"/>
              <a:pPr/>
              <a:t>8</a:t>
            </a:fld>
            <a:endParaRPr lang="en-US" dirty="0"/>
          </a:p>
        </p:txBody>
      </p:sp>
      <p:cxnSp>
        <p:nvCxnSpPr>
          <p:cNvPr id="5" name="Straight Connector 4">
            <a:extLst>
              <a:ext uri="{FF2B5EF4-FFF2-40B4-BE49-F238E27FC236}">
                <a16:creationId xmlns:a16="http://schemas.microsoft.com/office/drawing/2014/main" id="{6399BCE3-E5BE-4D24-8197-4032265ED609}"/>
              </a:ext>
            </a:extLst>
          </p:cNvPr>
          <p:cNvCxnSpPr>
            <a:cxnSpLocks/>
          </p:cNvCxnSpPr>
          <p:nvPr/>
        </p:nvCxnSpPr>
        <p:spPr>
          <a:xfrm flipH="1">
            <a:off x="7601645" y="5510866"/>
            <a:ext cx="973404" cy="0"/>
          </a:xfrm>
          <a:prstGeom prst="line">
            <a:avLst/>
          </a:prstGeom>
          <a:noFill/>
          <a:ln w="38100" cap="flat" cmpd="sng" algn="ctr">
            <a:solidFill>
              <a:srgbClr val="2C5967">
                <a:lumMod val="75000"/>
              </a:srgbClr>
            </a:solidFill>
            <a:prstDash val="solid"/>
            <a:miter lim="800000"/>
          </a:ln>
          <a:effectLst>
            <a:outerShdw blurRad="76200" sx="102000" sy="102000" algn="ctr" rotWithShape="0">
              <a:prstClr val="black">
                <a:alpha val="40000"/>
              </a:prstClr>
            </a:outerShdw>
          </a:effectLst>
        </p:spPr>
      </p:cxnSp>
      <p:grpSp>
        <p:nvGrpSpPr>
          <p:cNvPr id="6" name="Group 5">
            <a:extLst>
              <a:ext uri="{FF2B5EF4-FFF2-40B4-BE49-F238E27FC236}">
                <a16:creationId xmlns:a16="http://schemas.microsoft.com/office/drawing/2014/main" id="{980B1438-B1FC-4A8E-A084-7B92E62494CE}"/>
              </a:ext>
            </a:extLst>
          </p:cNvPr>
          <p:cNvGrpSpPr/>
          <p:nvPr/>
        </p:nvGrpSpPr>
        <p:grpSpPr>
          <a:xfrm>
            <a:off x="8211035" y="4191855"/>
            <a:ext cx="3101691" cy="1977155"/>
            <a:chOff x="1004209" y="4364378"/>
            <a:chExt cx="3101691" cy="1977155"/>
          </a:xfrm>
        </p:grpSpPr>
        <p:grpSp>
          <p:nvGrpSpPr>
            <p:cNvPr id="7" name="Group 6">
              <a:extLst>
                <a:ext uri="{FF2B5EF4-FFF2-40B4-BE49-F238E27FC236}">
                  <a16:creationId xmlns:a16="http://schemas.microsoft.com/office/drawing/2014/main" id="{223AD5B6-5959-4AAA-A0E8-A53963211A6E}"/>
                </a:ext>
              </a:extLst>
            </p:cNvPr>
            <p:cNvGrpSpPr/>
            <p:nvPr/>
          </p:nvGrpSpPr>
          <p:grpSpPr>
            <a:xfrm>
              <a:off x="1004209" y="4364378"/>
              <a:ext cx="3101691" cy="1977155"/>
              <a:chOff x="4545154" y="4220820"/>
              <a:chExt cx="3101691" cy="1977155"/>
            </a:xfrm>
            <a:effectLst>
              <a:outerShdw blurRad="152400" sx="102000" sy="102000" algn="ctr" rotWithShape="0">
                <a:prstClr val="black">
                  <a:alpha val="20000"/>
                </a:prstClr>
              </a:outerShdw>
            </a:effectLst>
          </p:grpSpPr>
          <p:pic>
            <p:nvPicPr>
              <p:cNvPr id="9" name="Graphic 8" descr="Cloud">
                <a:extLst>
                  <a:ext uri="{FF2B5EF4-FFF2-40B4-BE49-F238E27FC236}">
                    <a16:creationId xmlns:a16="http://schemas.microsoft.com/office/drawing/2014/main" id="{895A62C7-9E86-4FBA-99F7-01293B898D8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l="3869" t="21061" r="3573" b="19938"/>
              <a:stretch/>
            </p:blipFill>
            <p:spPr>
              <a:xfrm>
                <a:off x="4545154" y="4220820"/>
                <a:ext cx="3101691" cy="1977155"/>
              </a:xfrm>
              <a:prstGeom prst="rect">
                <a:avLst/>
              </a:prstGeom>
              <a:effectLst>
                <a:outerShdw blurRad="152400" sx="102000" sy="102000" algn="ctr" rotWithShape="0">
                  <a:prstClr val="black">
                    <a:alpha val="20000"/>
                  </a:prstClr>
                </a:outerShdw>
              </a:effectLst>
            </p:spPr>
          </p:pic>
          <p:sp>
            <p:nvSpPr>
              <p:cNvPr id="10" name="TextBox 9">
                <a:extLst>
                  <a:ext uri="{FF2B5EF4-FFF2-40B4-BE49-F238E27FC236}">
                    <a16:creationId xmlns:a16="http://schemas.microsoft.com/office/drawing/2014/main" id="{8F49B952-82DB-4F3B-A409-A14820C38519}"/>
                  </a:ext>
                </a:extLst>
              </p:cNvPr>
              <p:cNvSpPr txBox="1"/>
              <p:nvPr/>
            </p:nvSpPr>
            <p:spPr>
              <a:xfrm>
                <a:off x="5117284" y="5151305"/>
                <a:ext cx="1132226" cy="485336"/>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Oracle Sans" panose="020B0503020204020204" pitchFamily="34" charset="0"/>
                    <a:ea typeface="+mn-ea"/>
                    <a:cs typeface="Oracle Sans" panose="020B0503020204020204" pitchFamily="34" charset="0"/>
                  </a:rPr>
                  <a:t>IDCS</a:t>
                </a:r>
              </a:p>
            </p:txBody>
          </p:sp>
          <p:pic>
            <p:nvPicPr>
              <p:cNvPr id="11" name="Picture 10">
                <a:extLst>
                  <a:ext uri="{FF2B5EF4-FFF2-40B4-BE49-F238E27FC236}">
                    <a16:creationId xmlns:a16="http://schemas.microsoft.com/office/drawing/2014/main" id="{04AC9124-B604-4335-ABD9-ED8CE9D5A0A9}"/>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593804" y="5703034"/>
                <a:ext cx="1004387" cy="312778"/>
              </a:xfrm>
              <a:prstGeom prst="rect">
                <a:avLst/>
              </a:prstGeom>
            </p:spPr>
          </p:pic>
        </p:grpSp>
        <p:pic>
          <p:nvPicPr>
            <p:cNvPr id="8" name="Graphic 7">
              <a:extLst>
                <a:ext uri="{FF2B5EF4-FFF2-40B4-BE49-F238E27FC236}">
                  <a16:creationId xmlns:a16="http://schemas.microsoft.com/office/drawing/2014/main" id="{7C1351EF-3E52-4443-ABC0-AA4EA27E7E33}"/>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2751036" y="5189983"/>
              <a:ext cx="752507" cy="752507"/>
            </a:xfrm>
            <a:prstGeom prst="rect">
              <a:avLst/>
            </a:prstGeom>
          </p:spPr>
        </p:pic>
      </p:grpSp>
      <p:cxnSp>
        <p:nvCxnSpPr>
          <p:cNvPr id="12" name="Straight Connector 11">
            <a:extLst>
              <a:ext uri="{FF2B5EF4-FFF2-40B4-BE49-F238E27FC236}">
                <a16:creationId xmlns:a16="http://schemas.microsoft.com/office/drawing/2014/main" id="{3B11B744-2359-4C7D-9214-66C64AC34ED0}"/>
              </a:ext>
            </a:extLst>
          </p:cNvPr>
          <p:cNvCxnSpPr>
            <a:cxnSpLocks/>
          </p:cNvCxnSpPr>
          <p:nvPr/>
        </p:nvCxnSpPr>
        <p:spPr>
          <a:xfrm flipV="1">
            <a:off x="7195710" y="3405204"/>
            <a:ext cx="0" cy="548640"/>
          </a:xfrm>
          <a:prstGeom prst="line">
            <a:avLst/>
          </a:prstGeom>
          <a:noFill/>
          <a:ln w="38100" cap="flat" cmpd="sng" algn="ctr">
            <a:solidFill>
              <a:srgbClr val="2C5967">
                <a:lumMod val="75000"/>
              </a:srgbClr>
            </a:solidFill>
            <a:prstDash val="solid"/>
            <a:miter lim="800000"/>
          </a:ln>
          <a:effectLst>
            <a:outerShdw blurRad="76200" sx="102000" sy="102000" algn="ctr" rotWithShape="0">
              <a:prstClr val="black">
                <a:alpha val="40000"/>
              </a:prstClr>
            </a:outerShdw>
          </a:effectLst>
        </p:spPr>
      </p:cxnSp>
      <p:cxnSp>
        <p:nvCxnSpPr>
          <p:cNvPr id="13" name="Straight Connector 12">
            <a:extLst>
              <a:ext uri="{FF2B5EF4-FFF2-40B4-BE49-F238E27FC236}">
                <a16:creationId xmlns:a16="http://schemas.microsoft.com/office/drawing/2014/main" id="{A25F1344-6964-491C-AC84-2619FD577A59}"/>
              </a:ext>
            </a:extLst>
          </p:cNvPr>
          <p:cNvCxnSpPr>
            <a:cxnSpLocks/>
          </p:cNvCxnSpPr>
          <p:nvPr/>
        </p:nvCxnSpPr>
        <p:spPr>
          <a:xfrm flipV="1">
            <a:off x="5010914" y="3405204"/>
            <a:ext cx="0" cy="548640"/>
          </a:xfrm>
          <a:prstGeom prst="line">
            <a:avLst/>
          </a:prstGeom>
          <a:noFill/>
          <a:ln w="38100" cap="flat" cmpd="sng" algn="ctr">
            <a:solidFill>
              <a:srgbClr val="2C5967">
                <a:lumMod val="75000"/>
              </a:srgbClr>
            </a:solidFill>
            <a:prstDash val="solid"/>
            <a:miter lim="800000"/>
          </a:ln>
          <a:effectLst>
            <a:outerShdw blurRad="76200" sx="102000" sy="102000" algn="ctr" rotWithShape="0">
              <a:prstClr val="black">
                <a:alpha val="40000"/>
              </a:prstClr>
            </a:outerShdw>
          </a:effectLst>
        </p:spPr>
      </p:cxnSp>
      <p:cxnSp>
        <p:nvCxnSpPr>
          <p:cNvPr id="14" name="Straight Connector 13">
            <a:extLst>
              <a:ext uri="{FF2B5EF4-FFF2-40B4-BE49-F238E27FC236}">
                <a16:creationId xmlns:a16="http://schemas.microsoft.com/office/drawing/2014/main" id="{E6007052-B9A0-4D02-B96C-98BFE84A5243}"/>
              </a:ext>
            </a:extLst>
          </p:cNvPr>
          <p:cNvCxnSpPr>
            <a:cxnSpLocks/>
          </p:cNvCxnSpPr>
          <p:nvPr/>
        </p:nvCxnSpPr>
        <p:spPr>
          <a:xfrm flipV="1">
            <a:off x="2832532" y="3405204"/>
            <a:ext cx="0" cy="548640"/>
          </a:xfrm>
          <a:prstGeom prst="line">
            <a:avLst/>
          </a:prstGeom>
          <a:noFill/>
          <a:ln w="38100" cap="flat" cmpd="sng" algn="ctr">
            <a:solidFill>
              <a:srgbClr val="2C5967">
                <a:lumMod val="75000"/>
              </a:srgbClr>
            </a:solidFill>
            <a:prstDash val="solid"/>
            <a:miter lim="800000"/>
          </a:ln>
          <a:effectLst>
            <a:outerShdw blurRad="76200" sx="102000" sy="102000" algn="ctr" rotWithShape="0">
              <a:prstClr val="black">
                <a:alpha val="40000"/>
              </a:prstClr>
            </a:outerShdw>
          </a:effectLst>
        </p:spPr>
      </p:cxnSp>
      <p:cxnSp>
        <p:nvCxnSpPr>
          <p:cNvPr id="15" name="Straight Connector 14">
            <a:extLst>
              <a:ext uri="{FF2B5EF4-FFF2-40B4-BE49-F238E27FC236}">
                <a16:creationId xmlns:a16="http://schemas.microsoft.com/office/drawing/2014/main" id="{E456AD50-575D-40A6-A21A-A04A0EF124AB}"/>
              </a:ext>
            </a:extLst>
          </p:cNvPr>
          <p:cNvCxnSpPr>
            <a:cxnSpLocks/>
          </p:cNvCxnSpPr>
          <p:nvPr/>
        </p:nvCxnSpPr>
        <p:spPr>
          <a:xfrm flipV="1">
            <a:off x="6087649" y="3967164"/>
            <a:ext cx="0" cy="628724"/>
          </a:xfrm>
          <a:prstGeom prst="line">
            <a:avLst/>
          </a:prstGeom>
          <a:noFill/>
          <a:ln w="38100" cap="flat" cmpd="sng" algn="ctr">
            <a:solidFill>
              <a:srgbClr val="2C5967">
                <a:lumMod val="75000"/>
              </a:srgbClr>
            </a:solidFill>
            <a:prstDash val="solid"/>
            <a:miter lim="800000"/>
          </a:ln>
          <a:effectLst>
            <a:outerShdw blurRad="76200" sx="102000" sy="102000" algn="ctr" rotWithShape="0">
              <a:prstClr val="black">
                <a:alpha val="40000"/>
              </a:prstClr>
            </a:outerShdw>
          </a:effectLst>
        </p:spPr>
      </p:cxnSp>
      <p:cxnSp>
        <p:nvCxnSpPr>
          <p:cNvPr id="16" name="Straight Connector 15">
            <a:extLst>
              <a:ext uri="{FF2B5EF4-FFF2-40B4-BE49-F238E27FC236}">
                <a16:creationId xmlns:a16="http://schemas.microsoft.com/office/drawing/2014/main" id="{DC44C08F-C309-4A07-A7AC-8E5063FC8BFD}"/>
              </a:ext>
            </a:extLst>
          </p:cNvPr>
          <p:cNvCxnSpPr>
            <a:cxnSpLocks/>
          </p:cNvCxnSpPr>
          <p:nvPr/>
        </p:nvCxnSpPr>
        <p:spPr>
          <a:xfrm flipV="1">
            <a:off x="9254281" y="3405204"/>
            <a:ext cx="0" cy="548640"/>
          </a:xfrm>
          <a:prstGeom prst="line">
            <a:avLst/>
          </a:prstGeom>
          <a:noFill/>
          <a:ln w="38100" cap="flat" cmpd="sng" algn="ctr">
            <a:solidFill>
              <a:srgbClr val="2C5967">
                <a:lumMod val="75000"/>
              </a:srgbClr>
            </a:solidFill>
            <a:prstDash val="solid"/>
            <a:miter lim="800000"/>
          </a:ln>
          <a:effectLst>
            <a:outerShdw blurRad="76200" sx="102000" sy="102000" algn="ctr" rotWithShape="0">
              <a:prstClr val="black">
                <a:alpha val="40000"/>
              </a:prstClr>
            </a:outerShdw>
          </a:effectLst>
        </p:spPr>
      </p:cxnSp>
      <p:cxnSp>
        <p:nvCxnSpPr>
          <p:cNvPr id="17" name="Straight Connector 16">
            <a:extLst>
              <a:ext uri="{FF2B5EF4-FFF2-40B4-BE49-F238E27FC236}">
                <a16:creationId xmlns:a16="http://schemas.microsoft.com/office/drawing/2014/main" id="{3411FA58-230E-4BC2-8D15-DAD4D7189DA7}"/>
              </a:ext>
            </a:extLst>
          </p:cNvPr>
          <p:cNvCxnSpPr>
            <a:cxnSpLocks/>
          </p:cNvCxnSpPr>
          <p:nvPr/>
        </p:nvCxnSpPr>
        <p:spPr>
          <a:xfrm flipH="1" flipV="1">
            <a:off x="1776248" y="3953845"/>
            <a:ext cx="8639503" cy="14049"/>
          </a:xfrm>
          <a:prstGeom prst="line">
            <a:avLst/>
          </a:prstGeom>
          <a:noFill/>
          <a:ln w="38100" cap="flat" cmpd="sng" algn="ctr">
            <a:solidFill>
              <a:srgbClr val="2C5967">
                <a:lumMod val="75000"/>
              </a:srgbClr>
            </a:solidFill>
            <a:prstDash val="solid"/>
            <a:miter lim="800000"/>
          </a:ln>
          <a:effectLst>
            <a:outerShdw blurRad="76200" sx="102000" sy="102000" algn="ctr" rotWithShape="0">
              <a:prstClr val="black">
                <a:alpha val="40000"/>
              </a:prstClr>
            </a:outerShdw>
          </a:effectLst>
        </p:spPr>
      </p:cxnSp>
      <p:grpSp>
        <p:nvGrpSpPr>
          <p:cNvPr id="18" name="Group 17">
            <a:extLst>
              <a:ext uri="{FF2B5EF4-FFF2-40B4-BE49-F238E27FC236}">
                <a16:creationId xmlns:a16="http://schemas.microsoft.com/office/drawing/2014/main" id="{E428D0E0-7EC9-4A14-947A-3CC3952FF62B}"/>
              </a:ext>
            </a:extLst>
          </p:cNvPr>
          <p:cNvGrpSpPr/>
          <p:nvPr/>
        </p:nvGrpSpPr>
        <p:grpSpPr>
          <a:xfrm>
            <a:off x="4757454" y="4188429"/>
            <a:ext cx="3101691" cy="1977155"/>
            <a:chOff x="4545154" y="4220820"/>
            <a:chExt cx="3101691" cy="1977155"/>
          </a:xfrm>
          <a:effectLst>
            <a:outerShdw blurRad="152400" sx="102000" sy="102000" algn="ctr" rotWithShape="0">
              <a:prstClr val="black">
                <a:alpha val="20000"/>
              </a:prstClr>
            </a:outerShdw>
          </a:effectLst>
        </p:grpSpPr>
        <p:pic>
          <p:nvPicPr>
            <p:cNvPr id="19" name="Graphic 18" descr="Cloud">
              <a:extLst>
                <a:ext uri="{FF2B5EF4-FFF2-40B4-BE49-F238E27FC236}">
                  <a16:creationId xmlns:a16="http://schemas.microsoft.com/office/drawing/2014/main" id="{D9CD6741-0F79-43E1-9CBB-3B342ECF511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l="3869" t="21061" r="3573" b="19938"/>
            <a:stretch/>
          </p:blipFill>
          <p:spPr>
            <a:xfrm>
              <a:off x="4545154" y="4220820"/>
              <a:ext cx="3101691" cy="1977155"/>
            </a:xfrm>
            <a:prstGeom prst="rect">
              <a:avLst/>
            </a:prstGeom>
            <a:effectLst>
              <a:outerShdw blurRad="152400" sx="102000" sy="102000" algn="ctr" rotWithShape="0">
                <a:prstClr val="black">
                  <a:alpha val="20000"/>
                </a:prstClr>
              </a:outerShdw>
            </a:effectLst>
          </p:spPr>
        </p:pic>
        <p:sp>
          <p:nvSpPr>
            <p:cNvPr id="20" name="TextBox 19">
              <a:extLst>
                <a:ext uri="{FF2B5EF4-FFF2-40B4-BE49-F238E27FC236}">
                  <a16:creationId xmlns:a16="http://schemas.microsoft.com/office/drawing/2014/main" id="{E8A387A0-D386-43BD-A75A-904356FBFB4E}"/>
                </a:ext>
              </a:extLst>
            </p:cNvPr>
            <p:cNvSpPr txBox="1"/>
            <p:nvPr/>
          </p:nvSpPr>
          <p:spPr>
            <a:xfrm>
              <a:off x="5117284" y="5005920"/>
              <a:ext cx="1132226" cy="63072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Oracle Sans" panose="020B0503020204020204" pitchFamily="34" charset="0"/>
                  <a:ea typeface="+mn-ea"/>
                  <a:cs typeface="Oracle Sans" panose="020B0503020204020204" pitchFamily="34" charset="0"/>
                </a:rPr>
                <a:t>OCI</a:t>
              </a:r>
              <a:r>
                <a:rPr kumimoji="0" lang="en-US" sz="2400" b="0" i="0" u="none" strike="noStrike" kern="1200" cap="none" spc="0" normalizeH="0" baseline="0" noProof="0" dirty="0">
                  <a:ln>
                    <a:noFill/>
                  </a:ln>
                  <a:solidFill>
                    <a:prstClr val="white"/>
                  </a:solidFill>
                  <a:effectLst/>
                  <a:uLnTx/>
                  <a:uFillTx/>
                  <a:latin typeface="Oracle Sans" panose="020B0503020204020204" pitchFamily="34" charset="0"/>
                  <a:ea typeface="+mn-ea"/>
                  <a:cs typeface="Oracle Sans" panose="020B0503020204020204" pitchFamily="34" charset="0"/>
                </a:rPr>
                <a:t/>
              </a:r>
              <a:br>
                <a:rPr kumimoji="0" lang="en-US" sz="2400" b="0" i="0" u="none" strike="noStrike" kern="1200" cap="none" spc="0" normalizeH="0" baseline="0" noProof="0" dirty="0">
                  <a:ln>
                    <a:noFill/>
                  </a:ln>
                  <a:solidFill>
                    <a:prstClr val="white"/>
                  </a:solidFill>
                  <a:effectLst/>
                  <a:uLnTx/>
                  <a:uFillTx/>
                  <a:latin typeface="Oracle Sans" panose="020B0503020204020204" pitchFamily="34" charset="0"/>
                  <a:ea typeface="+mn-ea"/>
                  <a:cs typeface="Oracle Sans" panose="020B0503020204020204" pitchFamily="34" charset="0"/>
                </a:rPr>
              </a:br>
              <a:r>
                <a:rPr kumimoji="0" lang="en-US" sz="2400" b="0" i="0" u="none" strike="noStrike" kern="1200" cap="none" spc="0" normalizeH="0" baseline="0" noProof="0" dirty="0">
                  <a:ln>
                    <a:noFill/>
                  </a:ln>
                  <a:solidFill>
                    <a:prstClr val="white"/>
                  </a:solidFill>
                  <a:effectLst/>
                  <a:uLnTx/>
                  <a:uFillTx/>
                  <a:latin typeface="Oracle Sans" panose="020B0503020204020204" pitchFamily="34" charset="0"/>
                  <a:ea typeface="+mn-ea"/>
                  <a:cs typeface="Oracle Sans" panose="020B0503020204020204" pitchFamily="34" charset="0"/>
                </a:rPr>
                <a:t>IAM</a:t>
              </a:r>
            </a:p>
          </p:txBody>
        </p:sp>
        <p:pic>
          <p:nvPicPr>
            <p:cNvPr id="21" name="Picture 20">
              <a:extLst>
                <a:ext uri="{FF2B5EF4-FFF2-40B4-BE49-F238E27FC236}">
                  <a16:creationId xmlns:a16="http://schemas.microsoft.com/office/drawing/2014/main" id="{EE515C44-A0FB-4785-8DC2-4BFDF2DBD640}"/>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593804" y="5703034"/>
              <a:ext cx="1004387" cy="312778"/>
            </a:xfrm>
            <a:prstGeom prst="rect">
              <a:avLst/>
            </a:prstGeom>
          </p:spPr>
        </p:pic>
      </p:grpSp>
      <p:grpSp>
        <p:nvGrpSpPr>
          <p:cNvPr id="22" name="Group 21">
            <a:extLst>
              <a:ext uri="{FF2B5EF4-FFF2-40B4-BE49-F238E27FC236}">
                <a16:creationId xmlns:a16="http://schemas.microsoft.com/office/drawing/2014/main" id="{5E7EA2D1-CEA7-4C2C-A256-33716DA05E4D}"/>
              </a:ext>
            </a:extLst>
          </p:cNvPr>
          <p:cNvGrpSpPr/>
          <p:nvPr/>
        </p:nvGrpSpPr>
        <p:grpSpPr>
          <a:xfrm>
            <a:off x="1922096" y="2543243"/>
            <a:ext cx="1857430" cy="1184008"/>
            <a:chOff x="3991734" y="2741270"/>
            <a:chExt cx="1857430" cy="1184008"/>
          </a:xfrm>
        </p:grpSpPr>
        <p:pic>
          <p:nvPicPr>
            <p:cNvPr id="23" name="Graphic 22" descr="Cloud">
              <a:extLst>
                <a:ext uri="{FF2B5EF4-FFF2-40B4-BE49-F238E27FC236}">
                  <a16:creationId xmlns:a16="http://schemas.microsoft.com/office/drawing/2014/main" id="{353BB68B-64A7-47C4-A967-04DB676B160A}"/>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l="3869" t="21061" r="3573" b="19938"/>
            <a:stretch/>
          </p:blipFill>
          <p:spPr>
            <a:xfrm>
              <a:off x="3991734" y="2741270"/>
              <a:ext cx="1857430" cy="1184008"/>
            </a:xfrm>
            <a:prstGeom prst="rect">
              <a:avLst/>
            </a:prstGeom>
            <a:effectLst>
              <a:outerShdw blurRad="114300" sx="102000" sy="102000" algn="ctr" rotWithShape="0">
                <a:prstClr val="black">
                  <a:alpha val="30000"/>
                </a:prstClr>
              </a:outerShdw>
            </a:effectLst>
          </p:spPr>
        </p:pic>
        <p:sp>
          <p:nvSpPr>
            <p:cNvPr id="24" name="TextBox 23">
              <a:extLst>
                <a:ext uri="{FF2B5EF4-FFF2-40B4-BE49-F238E27FC236}">
                  <a16:creationId xmlns:a16="http://schemas.microsoft.com/office/drawing/2014/main" id="{780B8622-9CBF-4789-911E-07CBD2DE5E7B}"/>
                </a:ext>
              </a:extLst>
            </p:cNvPr>
            <p:cNvSpPr txBox="1"/>
            <p:nvPr/>
          </p:nvSpPr>
          <p:spPr>
            <a:xfrm>
              <a:off x="4215396" y="3310065"/>
              <a:ext cx="618150" cy="27916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Oracle Sans" panose="020B0503020204020204" pitchFamily="34" charset="0"/>
                  <a:ea typeface="+mn-ea"/>
                  <a:cs typeface="Oracle Sans" panose="020B0503020204020204" pitchFamily="34" charset="0"/>
                </a:rPr>
                <a:t>OCI</a:t>
              </a:r>
            </a:p>
          </p:txBody>
        </p:sp>
        <p:pic>
          <p:nvPicPr>
            <p:cNvPr id="25" name="Graphic 24" descr="Server">
              <a:extLst>
                <a:ext uri="{FF2B5EF4-FFF2-40B4-BE49-F238E27FC236}">
                  <a16:creationId xmlns:a16="http://schemas.microsoft.com/office/drawing/2014/main" id="{6AD59455-B28F-4C5C-B070-4DB69B5674A3}"/>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4999317" y="3214362"/>
              <a:ext cx="369031" cy="369031"/>
            </a:xfrm>
            <a:prstGeom prst="rect">
              <a:avLst/>
            </a:prstGeom>
          </p:spPr>
        </p:pic>
        <p:pic>
          <p:nvPicPr>
            <p:cNvPr id="26" name="Picture 25">
              <a:extLst>
                <a:ext uri="{FF2B5EF4-FFF2-40B4-BE49-F238E27FC236}">
                  <a16:creationId xmlns:a16="http://schemas.microsoft.com/office/drawing/2014/main" id="{724FD2A5-04AA-457F-9E2A-342184FC62A0}"/>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4619712" y="3628886"/>
              <a:ext cx="601471" cy="187306"/>
            </a:xfrm>
            <a:prstGeom prst="rect">
              <a:avLst/>
            </a:prstGeom>
          </p:spPr>
        </p:pic>
      </p:grpSp>
      <p:grpSp>
        <p:nvGrpSpPr>
          <p:cNvPr id="27" name="Group 26">
            <a:extLst>
              <a:ext uri="{FF2B5EF4-FFF2-40B4-BE49-F238E27FC236}">
                <a16:creationId xmlns:a16="http://schemas.microsoft.com/office/drawing/2014/main" id="{7D20D1C3-3121-4EF6-8979-069B8C4CCE2F}"/>
              </a:ext>
            </a:extLst>
          </p:cNvPr>
          <p:cNvGrpSpPr/>
          <p:nvPr/>
        </p:nvGrpSpPr>
        <p:grpSpPr>
          <a:xfrm>
            <a:off x="4095847" y="2543243"/>
            <a:ext cx="1857430" cy="1184008"/>
            <a:chOff x="6306876" y="2741270"/>
            <a:chExt cx="1857430" cy="1184008"/>
          </a:xfrm>
        </p:grpSpPr>
        <p:pic>
          <p:nvPicPr>
            <p:cNvPr id="28" name="Graphic 27" descr="Cloud">
              <a:extLst>
                <a:ext uri="{FF2B5EF4-FFF2-40B4-BE49-F238E27FC236}">
                  <a16:creationId xmlns:a16="http://schemas.microsoft.com/office/drawing/2014/main" id="{861D7641-4F03-4B90-A91E-A1E5F8ECC79C}"/>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l="3869" t="21061" r="3573" b="19938"/>
            <a:stretch/>
          </p:blipFill>
          <p:spPr>
            <a:xfrm>
              <a:off x="6306876" y="2741270"/>
              <a:ext cx="1857430" cy="1184008"/>
            </a:xfrm>
            <a:prstGeom prst="rect">
              <a:avLst/>
            </a:prstGeom>
            <a:effectLst>
              <a:outerShdw blurRad="114300" sx="102000" sy="102000" algn="ctr" rotWithShape="0">
                <a:prstClr val="black">
                  <a:alpha val="30000"/>
                </a:prstClr>
              </a:outerShdw>
            </a:effectLst>
          </p:spPr>
        </p:pic>
        <p:sp>
          <p:nvSpPr>
            <p:cNvPr id="29" name="TextBox 28">
              <a:extLst>
                <a:ext uri="{FF2B5EF4-FFF2-40B4-BE49-F238E27FC236}">
                  <a16:creationId xmlns:a16="http://schemas.microsoft.com/office/drawing/2014/main" id="{F8BB908A-E6D8-4CA9-A350-7D5AE2E3E231}"/>
                </a:ext>
              </a:extLst>
            </p:cNvPr>
            <p:cNvSpPr txBox="1"/>
            <p:nvPr/>
          </p:nvSpPr>
          <p:spPr>
            <a:xfrm>
              <a:off x="6590675" y="3298558"/>
              <a:ext cx="618150" cy="27916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Oracle Sans" panose="020B0503020204020204" pitchFamily="34" charset="0"/>
                  <a:ea typeface="+mn-ea"/>
                  <a:cs typeface="Oracle Sans" panose="020B0503020204020204" pitchFamily="34" charset="0"/>
                </a:rPr>
                <a:t>Apps</a:t>
              </a:r>
            </a:p>
          </p:txBody>
        </p:sp>
        <p:pic>
          <p:nvPicPr>
            <p:cNvPr id="30" name="Picture 29">
              <a:extLst>
                <a:ext uri="{FF2B5EF4-FFF2-40B4-BE49-F238E27FC236}">
                  <a16:creationId xmlns:a16="http://schemas.microsoft.com/office/drawing/2014/main" id="{9CED8CC6-B232-4A9C-B2C1-477FB54A78EB}"/>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6934854" y="3628886"/>
              <a:ext cx="601471" cy="187306"/>
            </a:xfrm>
            <a:prstGeom prst="rect">
              <a:avLst/>
            </a:prstGeom>
          </p:spPr>
        </p:pic>
        <p:grpSp>
          <p:nvGrpSpPr>
            <p:cNvPr id="31" name="Group 30">
              <a:extLst>
                <a:ext uri="{FF2B5EF4-FFF2-40B4-BE49-F238E27FC236}">
                  <a16:creationId xmlns:a16="http://schemas.microsoft.com/office/drawing/2014/main" id="{E9959387-B8D7-48C7-8025-06DF2B02237A}"/>
                </a:ext>
              </a:extLst>
            </p:cNvPr>
            <p:cNvGrpSpPr/>
            <p:nvPr/>
          </p:nvGrpSpPr>
          <p:grpSpPr>
            <a:xfrm>
              <a:off x="7284800" y="3204626"/>
              <a:ext cx="489043" cy="437363"/>
              <a:chOff x="6882471" y="2642295"/>
              <a:chExt cx="363531" cy="325115"/>
            </a:xfrm>
          </p:grpSpPr>
          <p:pic>
            <p:nvPicPr>
              <p:cNvPr id="32" name="Graphic 31" descr="Gears">
                <a:extLst>
                  <a:ext uri="{FF2B5EF4-FFF2-40B4-BE49-F238E27FC236}">
                    <a16:creationId xmlns:a16="http://schemas.microsoft.com/office/drawing/2014/main" id="{8053745A-4559-40BF-A84E-7DACCC90CEF0}"/>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6974101" y="2695509"/>
                <a:ext cx="271901" cy="271901"/>
              </a:xfrm>
              <a:prstGeom prst="rect">
                <a:avLst/>
              </a:prstGeom>
            </p:spPr>
          </p:pic>
          <p:pic>
            <p:nvPicPr>
              <p:cNvPr id="33" name="Graphic 32" descr="Bar graph with upward trend">
                <a:extLst>
                  <a:ext uri="{FF2B5EF4-FFF2-40B4-BE49-F238E27FC236}">
                    <a16:creationId xmlns:a16="http://schemas.microsoft.com/office/drawing/2014/main" id="{3192E874-F903-4740-ADD4-C78EB858B14C}"/>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tretch>
                <a:fillRect/>
              </a:stretch>
            </p:blipFill>
            <p:spPr>
              <a:xfrm>
                <a:off x="6882471" y="2642295"/>
                <a:ext cx="197220" cy="197220"/>
              </a:xfrm>
              <a:prstGeom prst="rect">
                <a:avLst/>
              </a:prstGeom>
            </p:spPr>
          </p:pic>
        </p:grpSp>
      </p:grpSp>
      <p:grpSp>
        <p:nvGrpSpPr>
          <p:cNvPr id="34" name="Group 33">
            <a:extLst>
              <a:ext uri="{FF2B5EF4-FFF2-40B4-BE49-F238E27FC236}">
                <a16:creationId xmlns:a16="http://schemas.microsoft.com/office/drawing/2014/main" id="{1709B457-CF3C-4E08-8B00-47E5CD42B338}"/>
              </a:ext>
            </a:extLst>
          </p:cNvPr>
          <p:cNvGrpSpPr/>
          <p:nvPr/>
        </p:nvGrpSpPr>
        <p:grpSpPr>
          <a:xfrm>
            <a:off x="6267192" y="2543243"/>
            <a:ext cx="1857430" cy="1184008"/>
            <a:chOff x="8630360" y="2741270"/>
            <a:chExt cx="1857430" cy="1184008"/>
          </a:xfrm>
        </p:grpSpPr>
        <p:pic>
          <p:nvPicPr>
            <p:cNvPr id="35" name="Graphic 34" descr="Cloud">
              <a:extLst>
                <a:ext uri="{FF2B5EF4-FFF2-40B4-BE49-F238E27FC236}">
                  <a16:creationId xmlns:a16="http://schemas.microsoft.com/office/drawing/2014/main" id="{8FC23420-77FA-4B6A-A943-782BEFBB6263}"/>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 xmlns:asvg="http://schemas.microsoft.com/office/drawing/2016/SVG/main" r:embed="rId18"/>
                </a:ext>
              </a:extLst>
            </a:blip>
            <a:srcRect l="3869" t="21061" r="3573" b="19938"/>
            <a:stretch/>
          </p:blipFill>
          <p:spPr>
            <a:xfrm>
              <a:off x="8630360" y="2741270"/>
              <a:ext cx="1857430" cy="1184008"/>
            </a:xfrm>
            <a:prstGeom prst="rect">
              <a:avLst/>
            </a:prstGeom>
            <a:effectLst>
              <a:outerShdw blurRad="114300" sx="102000" sy="102000" algn="ctr" rotWithShape="0">
                <a:prstClr val="black">
                  <a:alpha val="30000"/>
                </a:prstClr>
              </a:outerShdw>
            </a:effectLst>
          </p:spPr>
        </p:pic>
        <p:sp>
          <p:nvSpPr>
            <p:cNvPr id="36" name="TextBox 35">
              <a:extLst>
                <a:ext uri="{FF2B5EF4-FFF2-40B4-BE49-F238E27FC236}">
                  <a16:creationId xmlns:a16="http://schemas.microsoft.com/office/drawing/2014/main" id="{3CCF0691-2CBC-4233-8C83-70D276911126}"/>
                </a:ext>
              </a:extLst>
            </p:cNvPr>
            <p:cNvSpPr txBox="1"/>
            <p:nvPr/>
          </p:nvSpPr>
          <p:spPr>
            <a:xfrm>
              <a:off x="8894457" y="3390164"/>
              <a:ext cx="618150" cy="279161"/>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Oracle Sans" panose="020B0503020204020204" pitchFamily="34" charset="0"/>
                  <a:ea typeface="+mn-ea"/>
                  <a:cs typeface="Oracle Sans" panose="020B0503020204020204" pitchFamily="34" charset="0"/>
                </a:rPr>
                <a:t>3</a:t>
              </a:r>
              <a:r>
                <a:rPr kumimoji="0" lang="en-US" sz="900" b="0" i="0" u="none" strike="noStrike" kern="1200" cap="none" spc="0" normalizeH="0" baseline="30000" noProof="0" dirty="0">
                  <a:ln>
                    <a:noFill/>
                  </a:ln>
                  <a:solidFill>
                    <a:prstClr val="white"/>
                  </a:solidFill>
                  <a:effectLst/>
                  <a:uLnTx/>
                  <a:uFillTx/>
                  <a:latin typeface="Oracle Sans" panose="020B0503020204020204" pitchFamily="34" charset="0"/>
                  <a:ea typeface="+mn-ea"/>
                  <a:cs typeface="Oracle Sans" panose="020B0503020204020204" pitchFamily="34" charset="0"/>
                </a:rPr>
                <a:t>rd</a:t>
              </a:r>
              <a:r>
                <a:rPr kumimoji="0" lang="en-US" sz="900" b="0" i="0" u="none" strike="noStrike" kern="1200" cap="none" spc="0" normalizeH="0" baseline="0" noProof="0" dirty="0">
                  <a:ln>
                    <a:noFill/>
                  </a:ln>
                  <a:solidFill>
                    <a:prstClr val="white"/>
                  </a:solidFill>
                  <a:effectLst/>
                  <a:uLnTx/>
                  <a:uFillTx/>
                  <a:latin typeface="Oracle Sans" panose="020B0503020204020204" pitchFamily="34" charset="0"/>
                  <a:ea typeface="+mn-ea"/>
                  <a:cs typeface="Oracle Sans" panose="020B0503020204020204" pitchFamily="34" charset="0"/>
                </a:rPr>
                <a:t>-Party</a:t>
              </a:r>
              <a:r>
                <a:rPr kumimoji="0" lang="en-US" sz="1600" b="0" i="0" u="none" strike="noStrike" kern="1200" cap="none" spc="0" normalizeH="0" baseline="0" noProof="0" dirty="0">
                  <a:ln>
                    <a:noFill/>
                  </a:ln>
                  <a:solidFill>
                    <a:prstClr val="white"/>
                  </a:solidFill>
                  <a:effectLst/>
                  <a:uLnTx/>
                  <a:uFillTx/>
                  <a:latin typeface="Oracle Sans" panose="020B0503020204020204" pitchFamily="34" charset="0"/>
                  <a:ea typeface="+mn-ea"/>
                  <a:cs typeface="Oracle Sans" panose="020B0503020204020204" pitchFamily="34" charset="0"/>
                </a:rPr>
                <a:t/>
              </a:r>
              <a:br>
                <a:rPr kumimoji="0" lang="en-US" sz="1600" b="0" i="0" u="none" strike="noStrike" kern="1200" cap="none" spc="0" normalizeH="0" baseline="0" noProof="0" dirty="0">
                  <a:ln>
                    <a:noFill/>
                  </a:ln>
                  <a:solidFill>
                    <a:prstClr val="white"/>
                  </a:solidFill>
                  <a:effectLst/>
                  <a:uLnTx/>
                  <a:uFillTx/>
                  <a:latin typeface="Oracle Sans" panose="020B0503020204020204" pitchFamily="34" charset="0"/>
                  <a:ea typeface="+mn-ea"/>
                  <a:cs typeface="Oracle Sans" panose="020B0503020204020204" pitchFamily="34" charset="0"/>
                </a:rPr>
              </a:br>
              <a:r>
                <a:rPr kumimoji="0" lang="en-US" sz="1600" b="0" i="0" u="none" strike="noStrike" kern="1200" cap="none" spc="0" normalizeH="0" baseline="0" noProof="0" dirty="0">
                  <a:ln>
                    <a:noFill/>
                  </a:ln>
                  <a:solidFill>
                    <a:prstClr val="white"/>
                  </a:solidFill>
                  <a:effectLst/>
                  <a:uLnTx/>
                  <a:uFillTx/>
                  <a:latin typeface="Oracle Sans" panose="020B0503020204020204" pitchFamily="34" charset="0"/>
                  <a:ea typeface="+mn-ea"/>
                  <a:cs typeface="Oracle Sans" panose="020B0503020204020204" pitchFamily="34" charset="0"/>
                </a:rPr>
                <a:t>Apps</a:t>
              </a:r>
            </a:p>
          </p:txBody>
        </p:sp>
        <p:grpSp>
          <p:nvGrpSpPr>
            <p:cNvPr id="37" name="Group 36">
              <a:extLst>
                <a:ext uri="{FF2B5EF4-FFF2-40B4-BE49-F238E27FC236}">
                  <a16:creationId xmlns:a16="http://schemas.microsoft.com/office/drawing/2014/main" id="{B48B031C-39AE-432B-80CB-81CEDC412035}"/>
                </a:ext>
              </a:extLst>
            </p:cNvPr>
            <p:cNvGrpSpPr/>
            <p:nvPr/>
          </p:nvGrpSpPr>
          <p:grpSpPr>
            <a:xfrm>
              <a:off x="9608284" y="3204626"/>
              <a:ext cx="489043" cy="437363"/>
              <a:chOff x="6882471" y="2642295"/>
              <a:chExt cx="363531" cy="325115"/>
            </a:xfrm>
          </p:grpSpPr>
          <p:pic>
            <p:nvPicPr>
              <p:cNvPr id="38" name="Graphic 37" descr="Gears">
                <a:extLst>
                  <a:ext uri="{FF2B5EF4-FFF2-40B4-BE49-F238E27FC236}">
                    <a16:creationId xmlns:a16="http://schemas.microsoft.com/office/drawing/2014/main" id="{3FC7668D-6846-4424-97E1-8D24B3A39055}"/>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6974101" y="2695509"/>
                <a:ext cx="271901" cy="271901"/>
              </a:xfrm>
              <a:prstGeom prst="rect">
                <a:avLst/>
              </a:prstGeom>
            </p:spPr>
          </p:pic>
          <p:pic>
            <p:nvPicPr>
              <p:cNvPr id="39" name="Graphic 38" descr="Bar graph with upward trend">
                <a:extLst>
                  <a:ext uri="{FF2B5EF4-FFF2-40B4-BE49-F238E27FC236}">
                    <a16:creationId xmlns:a16="http://schemas.microsoft.com/office/drawing/2014/main" id="{4FB24A4A-A1D4-410E-8E41-8DCB0FF1CA1D}"/>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tretch>
                <a:fillRect/>
              </a:stretch>
            </p:blipFill>
            <p:spPr>
              <a:xfrm>
                <a:off x="6882471" y="2642295"/>
                <a:ext cx="197220" cy="197220"/>
              </a:xfrm>
              <a:prstGeom prst="rect">
                <a:avLst/>
              </a:prstGeom>
            </p:spPr>
          </p:pic>
        </p:grpSp>
      </p:grpSp>
      <p:grpSp>
        <p:nvGrpSpPr>
          <p:cNvPr id="40" name="Group 39">
            <a:extLst>
              <a:ext uri="{FF2B5EF4-FFF2-40B4-BE49-F238E27FC236}">
                <a16:creationId xmlns:a16="http://schemas.microsoft.com/office/drawing/2014/main" id="{4552C5C8-9499-4668-A289-66EA039187D3}"/>
              </a:ext>
            </a:extLst>
          </p:cNvPr>
          <p:cNvGrpSpPr/>
          <p:nvPr/>
        </p:nvGrpSpPr>
        <p:grpSpPr>
          <a:xfrm>
            <a:off x="8428023" y="2828094"/>
            <a:ext cx="1660066" cy="735616"/>
            <a:chOff x="1704210" y="3026121"/>
            <a:chExt cx="1660066" cy="735616"/>
          </a:xfrm>
        </p:grpSpPr>
        <p:sp>
          <p:nvSpPr>
            <p:cNvPr id="41" name="Rectangle: Rounded Corners 40">
              <a:extLst>
                <a:ext uri="{FF2B5EF4-FFF2-40B4-BE49-F238E27FC236}">
                  <a16:creationId xmlns:a16="http://schemas.microsoft.com/office/drawing/2014/main" id="{5609C845-26D2-4F27-A743-00F39BB78E7A}"/>
                </a:ext>
              </a:extLst>
            </p:cNvPr>
            <p:cNvSpPr/>
            <p:nvPr/>
          </p:nvSpPr>
          <p:spPr>
            <a:xfrm>
              <a:off x="1704210" y="3026121"/>
              <a:ext cx="1660066" cy="735616"/>
            </a:xfrm>
            <a:prstGeom prst="roundRect">
              <a:avLst/>
            </a:prstGeom>
            <a:solidFill>
              <a:srgbClr val="4E3629"/>
            </a:solidFill>
            <a:ln w="15875" cap="flat" cmpd="sng" algn="ctr">
              <a:solidFill>
                <a:sysClr val="window" lastClr="FFFFFF"/>
              </a:solidFill>
              <a:prstDash val="solid"/>
              <a:miter lim="800000"/>
            </a:ln>
            <a:effectLst>
              <a:outerShdw blurRad="114300" sx="102000" sy="102000" algn="ctr" rotWithShape="0">
                <a:prstClr val="black">
                  <a:alpha val="3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Oracle Sans"/>
                <a:ea typeface="+mn-ea"/>
                <a:cs typeface="+mn-cs"/>
              </a:endParaRPr>
            </a:p>
          </p:txBody>
        </p:sp>
        <p:sp>
          <p:nvSpPr>
            <p:cNvPr id="42" name="TextBox 41">
              <a:extLst>
                <a:ext uri="{FF2B5EF4-FFF2-40B4-BE49-F238E27FC236}">
                  <a16:creationId xmlns:a16="http://schemas.microsoft.com/office/drawing/2014/main" id="{39A8E1BD-959A-438C-AA78-D4E5888B20EF}"/>
                </a:ext>
              </a:extLst>
            </p:cNvPr>
            <p:cNvSpPr txBox="1"/>
            <p:nvPr/>
          </p:nvSpPr>
          <p:spPr>
            <a:xfrm>
              <a:off x="1871498" y="3181821"/>
              <a:ext cx="618150" cy="47107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Oracle Sans" panose="020B0503020204020204" pitchFamily="34" charset="0"/>
                  <a:ea typeface="+mn-ea"/>
                  <a:cs typeface="Oracle Sans" panose="020B0503020204020204" pitchFamily="34" charset="0"/>
                </a:rPr>
                <a:t>On-Prem</a:t>
              </a:r>
              <a:br>
                <a:rPr kumimoji="0" lang="en-US" sz="900" b="0" i="0" u="none" strike="noStrike" kern="1200" cap="none" spc="0" normalizeH="0" baseline="0" noProof="0" dirty="0">
                  <a:ln>
                    <a:noFill/>
                  </a:ln>
                  <a:solidFill>
                    <a:prstClr val="white"/>
                  </a:solidFill>
                  <a:effectLst/>
                  <a:uLnTx/>
                  <a:uFillTx/>
                  <a:latin typeface="Oracle Sans" panose="020B0503020204020204" pitchFamily="34" charset="0"/>
                  <a:ea typeface="+mn-ea"/>
                  <a:cs typeface="Oracle Sans" panose="020B0503020204020204" pitchFamily="34" charset="0"/>
                </a:rPr>
              </a:br>
              <a:r>
                <a:rPr kumimoji="0" lang="en-US" sz="1600" b="0" i="0" u="none" strike="noStrike" kern="1200" cap="none" spc="0" normalizeH="0" baseline="0" noProof="0" dirty="0">
                  <a:ln>
                    <a:noFill/>
                  </a:ln>
                  <a:solidFill>
                    <a:prstClr val="white"/>
                  </a:solidFill>
                  <a:effectLst/>
                  <a:uLnTx/>
                  <a:uFillTx/>
                  <a:latin typeface="Oracle Sans" panose="020B0503020204020204" pitchFamily="34" charset="0"/>
                  <a:ea typeface="+mn-ea"/>
                  <a:cs typeface="Oracle Sans" panose="020B0503020204020204" pitchFamily="34" charset="0"/>
                </a:rPr>
                <a:t>Apps</a:t>
              </a:r>
            </a:p>
          </p:txBody>
        </p:sp>
        <p:grpSp>
          <p:nvGrpSpPr>
            <p:cNvPr id="43" name="Group 42">
              <a:extLst>
                <a:ext uri="{FF2B5EF4-FFF2-40B4-BE49-F238E27FC236}">
                  <a16:creationId xmlns:a16="http://schemas.microsoft.com/office/drawing/2014/main" id="{A3E7EC93-F19E-4F03-9718-6BA3710E8E70}"/>
                </a:ext>
              </a:extLst>
            </p:cNvPr>
            <p:cNvGrpSpPr/>
            <p:nvPr/>
          </p:nvGrpSpPr>
          <p:grpSpPr>
            <a:xfrm>
              <a:off x="2754593" y="3184335"/>
              <a:ext cx="489043" cy="437363"/>
              <a:chOff x="6882471" y="2642295"/>
              <a:chExt cx="363531" cy="325115"/>
            </a:xfrm>
          </p:grpSpPr>
          <p:pic>
            <p:nvPicPr>
              <p:cNvPr id="44" name="Graphic 43" descr="Gears">
                <a:extLst>
                  <a:ext uri="{FF2B5EF4-FFF2-40B4-BE49-F238E27FC236}">
                    <a16:creationId xmlns:a16="http://schemas.microsoft.com/office/drawing/2014/main" id="{61A1D8E1-AB4D-4F01-B0F5-1EAC5F7F295E}"/>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6974101" y="2695509"/>
                <a:ext cx="271901" cy="271901"/>
              </a:xfrm>
              <a:prstGeom prst="rect">
                <a:avLst/>
              </a:prstGeom>
            </p:spPr>
          </p:pic>
          <p:pic>
            <p:nvPicPr>
              <p:cNvPr id="45" name="Graphic 44" descr="Bar graph with upward trend">
                <a:extLst>
                  <a:ext uri="{FF2B5EF4-FFF2-40B4-BE49-F238E27FC236}">
                    <a16:creationId xmlns:a16="http://schemas.microsoft.com/office/drawing/2014/main" id="{EEE544B4-2595-4014-A08D-E22E5B5EE183}"/>
                  </a:ext>
                </a:extLst>
              </p:cNvPr>
              <p:cNvPicPr>
                <a:picLocks noChangeAspect="1"/>
              </p:cNvPicPr>
              <p:nvPr/>
            </p:nvPicPr>
            <p:blipFill>
              <a:blip r:embed="rId15" cstate="hq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tretch>
                <a:fillRect/>
              </a:stretch>
            </p:blipFill>
            <p:spPr>
              <a:xfrm>
                <a:off x="6882471" y="2642295"/>
                <a:ext cx="197220" cy="197220"/>
              </a:xfrm>
              <a:prstGeom prst="rect">
                <a:avLst/>
              </a:prstGeom>
            </p:spPr>
          </p:pic>
        </p:grpSp>
      </p:grpSp>
      <p:pic>
        <p:nvPicPr>
          <p:cNvPr id="46" name="Graphic 45">
            <a:extLst>
              <a:ext uri="{FF2B5EF4-FFF2-40B4-BE49-F238E27FC236}">
                <a16:creationId xmlns:a16="http://schemas.microsoft.com/office/drawing/2014/main" id="{33F34836-CC50-4BEF-B1AD-F11D2E629395}"/>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489143" y="5009007"/>
            <a:ext cx="752507" cy="752507"/>
          </a:xfrm>
          <a:prstGeom prst="rect">
            <a:avLst/>
          </a:prstGeom>
        </p:spPr>
      </p:pic>
      <p:sp>
        <p:nvSpPr>
          <p:cNvPr id="55" name="TextBox 54">
            <a:extLst>
              <a:ext uri="{FF2B5EF4-FFF2-40B4-BE49-F238E27FC236}">
                <a16:creationId xmlns:a16="http://schemas.microsoft.com/office/drawing/2014/main" id="{98B32DDA-FF61-4636-BD34-8A4198ED4EB3}"/>
              </a:ext>
            </a:extLst>
          </p:cNvPr>
          <p:cNvSpPr txBox="1"/>
          <p:nvPr/>
        </p:nvSpPr>
        <p:spPr>
          <a:xfrm>
            <a:off x="1295400" y="1683783"/>
            <a:ext cx="9601200" cy="604493"/>
          </a:xfrm>
          <a:prstGeom prst="rect">
            <a:avLst/>
          </a:prstGeom>
          <a:noFill/>
        </p:spPr>
        <p:txBody>
          <a:bodyPr wrap="square" rtlCol="0">
            <a:noAutofit/>
          </a:bodyPr>
          <a:lstStyle/>
          <a:p>
            <a:pPr algn="ctr">
              <a:lnSpc>
                <a:spcPct val="95000"/>
              </a:lnSpc>
            </a:pPr>
            <a:r>
              <a:rPr lang="en-US" dirty="0">
                <a:solidFill>
                  <a:schemeClr val="accent2">
                    <a:lumMod val="50000"/>
                  </a:schemeClr>
                </a:solidFill>
              </a:rPr>
              <a:t>OCI IAM will provide a single, unified IDaaS for Oracle and non-Oracle apps across hybrid cloud environments with robust MFA options, Adaptive Access, and Lifecycle Management</a:t>
            </a:r>
          </a:p>
        </p:txBody>
      </p:sp>
      <p:sp>
        <p:nvSpPr>
          <p:cNvPr id="56" name="TextBox 55">
            <a:extLst>
              <a:ext uri="{FF2B5EF4-FFF2-40B4-BE49-F238E27FC236}">
                <a16:creationId xmlns:a16="http://schemas.microsoft.com/office/drawing/2014/main" id="{6DFAE5B4-F2C2-4945-873E-CF2EB7552278}"/>
              </a:ext>
            </a:extLst>
          </p:cNvPr>
          <p:cNvSpPr txBox="1"/>
          <p:nvPr/>
        </p:nvSpPr>
        <p:spPr>
          <a:xfrm>
            <a:off x="768874" y="4538722"/>
            <a:ext cx="3636689" cy="1500360"/>
          </a:xfrm>
          <a:prstGeom prst="rect">
            <a:avLst/>
          </a:prstGeom>
          <a:noFill/>
        </p:spPr>
        <p:txBody>
          <a:bodyPr wrap="square" rtlCol="0">
            <a:noAutofit/>
          </a:bodyPr>
          <a:lstStyle/>
          <a:p>
            <a:pPr marL="171450" indent="-171450">
              <a:lnSpc>
                <a:spcPct val="95000"/>
              </a:lnSpc>
              <a:buFont typeface="Wingdings" panose="05000000000000000000" pitchFamily="2" charset="2"/>
              <a:buChar char="ü"/>
            </a:pPr>
            <a:r>
              <a:rPr lang="en-US" sz="1200" dirty="0">
                <a:solidFill>
                  <a:schemeClr val="accent2">
                    <a:lumMod val="50000"/>
                  </a:schemeClr>
                </a:solidFill>
              </a:rPr>
              <a:t>Easier identity service management and config</a:t>
            </a:r>
          </a:p>
          <a:p>
            <a:pPr marL="171450" indent="-171450">
              <a:lnSpc>
                <a:spcPct val="95000"/>
              </a:lnSpc>
              <a:buFont typeface="Wingdings" panose="05000000000000000000" pitchFamily="2" charset="2"/>
              <a:buChar char="ü"/>
            </a:pPr>
            <a:r>
              <a:rPr lang="en-US" sz="1200" dirty="0">
                <a:solidFill>
                  <a:schemeClr val="accent2">
                    <a:lumMod val="50000"/>
                  </a:schemeClr>
                </a:solidFill>
              </a:rPr>
              <a:t>Reduced architectural complexity</a:t>
            </a:r>
          </a:p>
          <a:p>
            <a:pPr marL="171450" indent="-171450">
              <a:lnSpc>
                <a:spcPct val="95000"/>
              </a:lnSpc>
              <a:buFont typeface="Wingdings" panose="05000000000000000000" pitchFamily="2" charset="2"/>
              <a:buChar char="ü"/>
            </a:pPr>
            <a:r>
              <a:rPr lang="en-US" sz="1200" dirty="0">
                <a:solidFill>
                  <a:schemeClr val="accent2">
                    <a:lumMod val="50000"/>
                  </a:schemeClr>
                </a:solidFill>
              </a:rPr>
              <a:t>Simplified identity and access administration</a:t>
            </a:r>
          </a:p>
          <a:p>
            <a:pPr marL="171450" indent="-171450">
              <a:lnSpc>
                <a:spcPct val="95000"/>
              </a:lnSpc>
              <a:buFont typeface="Wingdings" panose="05000000000000000000" pitchFamily="2" charset="2"/>
              <a:buChar char="ü"/>
            </a:pPr>
            <a:r>
              <a:rPr lang="en-US" sz="1200" dirty="0">
                <a:solidFill>
                  <a:schemeClr val="accent2">
                    <a:lumMod val="50000"/>
                  </a:schemeClr>
                </a:solidFill>
              </a:rPr>
              <a:t>Enhanced features for included tiers</a:t>
            </a:r>
          </a:p>
          <a:p>
            <a:pPr marL="171450" indent="-171450">
              <a:lnSpc>
                <a:spcPct val="95000"/>
              </a:lnSpc>
              <a:buFont typeface="Wingdings" panose="05000000000000000000" pitchFamily="2" charset="2"/>
              <a:buChar char="ü"/>
            </a:pPr>
            <a:r>
              <a:rPr lang="en-US" sz="1200" dirty="0">
                <a:solidFill>
                  <a:schemeClr val="accent2">
                    <a:lumMod val="50000"/>
                  </a:schemeClr>
                </a:solidFill>
              </a:rPr>
              <a:t>Broader flexibility of use-cases</a:t>
            </a:r>
          </a:p>
          <a:p>
            <a:pPr marL="171450" indent="-171450">
              <a:lnSpc>
                <a:spcPct val="95000"/>
              </a:lnSpc>
              <a:buFont typeface="Wingdings" panose="05000000000000000000" pitchFamily="2" charset="2"/>
              <a:buChar char="ü"/>
            </a:pPr>
            <a:r>
              <a:rPr lang="en-US" sz="1200" dirty="0">
                <a:solidFill>
                  <a:schemeClr val="accent2">
                    <a:lumMod val="50000"/>
                  </a:schemeClr>
                </a:solidFill>
              </a:rPr>
              <a:t>Improved OCI experience; single entry point</a:t>
            </a:r>
          </a:p>
          <a:p>
            <a:pPr marL="171450" indent="-171450">
              <a:lnSpc>
                <a:spcPct val="95000"/>
              </a:lnSpc>
              <a:buFont typeface="Wingdings" panose="05000000000000000000" pitchFamily="2" charset="2"/>
              <a:buChar char="ü"/>
            </a:pPr>
            <a:r>
              <a:rPr lang="en-US" sz="1200" dirty="0">
                <a:solidFill>
                  <a:schemeClr val="accent2">
                    <a:lumMod val="50000"/>
                  </a:schemeClr>
                </a:solidFill>
              </a:rPr>
              <a:t>Unified view of access and risk</a:t>
            </a:r>
          </a:p>
          <a:p>
            <a:pPr marL="171450" indent="-171450">
              <a:lnSpc>
                <a:spcPct val="95000"/>
              </a:lnSpc>
              <a:buFont typeface="Wingdings" panose="05000000000000000000" pitchFamily="2" charset="2"/>
              <a:buChar char="ü"/>
            </a:pPr>
            <a:r>
              <a:rPr lang="en-US" sz="1200" dirty="0">
                <a:solidFill>
                  <a:schemeClr val="accent2">
                    <a:lumMod val="50000"/>
                  </a:schemeClr>
                </a:solidFill>
              </a:rPr>
              <a:t>Unified platform for innovation and growth</a:t>
            </a:r>
          </a:p>
        </p:txBody>
      </p:sp>
    </p:spTree>
    <p:extLst>
      <p:ext uri="{BB962C8B-B14F-4D97-AF65-F5344CB8AC3E}">
        <p14:creationId xmlns:p14="http://schemas.microsoft.com/office/powerpoint/2010/main" val="223854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0.0013 -4.07407E-6 L -0.28255 -4.07407E-6 " pathEditMode="relative" rAng="0" ptsTypes="AA">
                                      <p:cBhvr>
                                        <p:cTn id="6" dur="2000" fill="hold"/>
                                        <p:tgtEl>
                                          <p:spTgt spid="6"/>
                                        </p:tgtEl>
                                        <p:attrNameLst>
                                          <p:attrName>ppt_x</p:attrName>
                                          <p:attrName>ppt_y</p:attrName>
                                        </p:attrNameLst>
                                      </p:cBhvr>
                                      <p:rCtr x="-14063" y="0"/>
                                    </p:animMotion>
                                  </p:childTnLst>
                                </p:cTn>
                              </p:par>
                              <p:par>
                                <p:cTn id="7" presetID="10" presetClass="exit" presetSubtype="0" fill="hold" nodeType="withEffect">
                                  <p:stCondLst>
                                    <p:cond delay="0"/>
                                  </p:stCondLst>
                                  <p:childTnLst>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par>
                                <p:cTn id="10" presetID="10" presetClass="exit" presetSubtype="0" fill="hold" nodeType="withEffect">
                                  <p:stCondLst>
                                    <p:cond delay="0"/>
                                  </p:stCondLst>
                                  <p:childTnLst>
                                    <p:animEffect transition="out" filter="fade">
                                      <p:cBhvr>
                                        <p:cTn id="11" dur="500"/>
                                        <p:tgtEl>
                                          <p:spTgt spid="47"/>
                                        </p:tgtEl>
                                      </p:cBhvr>
                                    </p:animEffect>
                                    <p:set>
                                      <p:cBhvr>
                                        <p:cTn id="12" dur="1" fill="hold">
                                          <p:stCondLst>
                                            <p:cond delay="499"/>
                                          </p:stCondLst>
                                        </p:cTn>
                                        <p:tgtEl>
                                          <p:spTgt spid="47"/>
                                        </p:tgtEl>
                                        <p:attrNameLst>
                                          <p:attrName>style.visibility</p:attrName>
                                        </p:attrNameLst>
                                      </p:cBhvr>
                                      <p:to>
                                        <p:strVal val="hidden"/>
                                      </p:to>
                                    </p:set>
                                  </p:childTnLst>
                                </p:cTn>
                              </p:par>
                            </p:childTnLst>
                          </p:cTn>
                        </p:par>
                        <p:par>
                          <p:cTn id="13" fill="hold">
                            <p:stCondLst>
                              <p:cond delay="2000"/>
                            </p:stCondLst>
                            <p:childTnLst>
                              <p:par>
                                <p:cTn id="14" presetID="10" presetClass="exit" presetSubtype="0" fill="hold" nodeType="after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0D38B4-6D5F-41EC-80A2-BC5724D8B615}"/>
              </a:ext>
            </a:extLst>
          </p:cNvPr>
          <p:cNvSpPr>
            <a:spLocks noGrp="1"/>
          </p:cNvSpPr>
          <p:nvPr>
            <p:ph type="title"/>
          </p:nvPr>
        </p:nvSpPr>
        <p:spPr/>
        <p:txBody>
          <a:bodyPr/>
          <a:lstStyle/>
          <a:p>
            <a:r>
              <a:rPr lang="en-US" dirty="0"/>
              <a:t>Built for Scale and Performance</a:t>
            </a:r>
          </a:p>
        </p:txBody>
      </p:sp>
      <p:sp>
        <p:nvSpPr>
          <p:cNvPr id="4" name="Footer Placeholder 3">
            <a:extLst>
              <a:ext uri="{FF2B5EF4-FFF2-40B4-BE49-F238E27FC236}">
                <a16:creationId xmlns:a16="http://schemas.microsoft.com/office/drawing/2014/main" id="{9E788A3C-1C78-4FB7-BD21-884156F2AA73}"/>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8B8580"/>
                </a:solidFill>
                <a:effectLst/>
                <a:uLnTx/>
                <a:uFillTx/>
                <a:latin typeface="Oracle Sans Tab"/>
                <a:ea typeface="+mn-ea"/>
                <a:cs typeface="+mn-cs"/>
              </a:rPr>
              <a:t>Copyright © 2024, </a:t>
            </a:r>
            <a:r>
              <a:rPr kumimoji="0" lang="en-US" sz="900" b="0" i="0" u="none" strike="noStrike" kern="1200" cap="none" spc="0" normalizeH="0" baseline="0" noProof="0" dirty="0">
                <a:ln>
                  <a:noFill/>
                </a:ln>
                <a:solidFill>
                  <a:srgbClr val="8B8580"/>
                </a:solidFill>
                <a:effectLst/>
                <a:uLnTx/>
                <a:uFillTx/>
                <a:latin typeface="Oracle Sans Tab"/>
                <a:ea typeface="+mn-ea"/>
                <a:cs typeface="+mn-cs"/>
              </a:rPr>
              <a:t>Oracle and/or its affiliates</a:t>
            </a:r>
          </a:p>
        </p:txBody>
      </p:sp>
      <p:sp>
        <p:nvSpPr>
          <p:cNvPr id="7" name="Rectangle 6">
            <a:extLst>
              <a:ext uri="{FF2B5EF4-FFF2-40B4-BE49-F238E27FC236}">
                <a16:creationId xmlns:a16="http://schemas.microsoft.com/office/drawing/2014/main" id="{4A5EB127-789E-424C-A971-744A65CA1E51}"/>
              </a:ext>
            </a:extLst>
          </p:cNvPr>
          <p:cNvSpPr/>
          <p:nvPr/>
        </p:nvSpPr>
        <p:spPr>
          <a:xfrm>
            <a:off x="768874" y="1428353"/>
            <a:ext cx="3474720"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FCFBFA"/>
                </a:solidFill>
                <a:effectLst/>
                <a:uLnTx/>
                <a:uFillTx/>
                <a:latin typeface="Oracle Sans" panose="020B0503020204020204" pitchFamily="34" charset="0"/>
                <a:ea typeface="Calibri" panose="020F0502020204030204" pitchFamily="34" charset="0"/>
                <a:cs typeface="Oracle Sans" panose="020B0503020204020204" pitchFamily="34" charset="0"/>
              </a:rPr>
              <a:t>102K</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CFBFA"/>
                </a:solidFill>
                <a:effectLst/>
                <a:uLnTx/>
                <a:uFillTx/>
                <a:latin typeface="Oracle Sans" panose="020B0503020204020204" pitchFamily="34" charset="0"/>
                <a:ea typeface="Calibri" panose="020F0502020204030204" pitchFamily="34" charset="0"/>
                <a:cs typeface="Oracle Sans" panose="020B0503020204020204" pitchFamily="34" charset="0"/>
              </a:rPr>
              <a:t>Customer Accounts</a:t>
            </a:r>
          </a:p>
        </p:txBody>
      </p:sp>
      <p:sp>
        <p:nvSpPr>
          <p:cNvPr id="9" name="Rectangle 8">
            <a:extLst>
              <a:ext uri="{FF2B5EF4-FFF2-40B4-BE49-F238E27FC236}">
                <a16:creationId xmlns:a16="http://schemas.microsoft.com/office/drawing/2014/main" id="{FD8E25F3-A3FB-4747-9679-BD2742184E19}"/>
              </a:ext>
            </a:extLst>
          </p:cNvPr>
          <p:cNvSpPr/>
          <p:nvPr/>
        </p:nvSpPr>
        <p:spPr>
          <a:xfrm>
            <a:off x="4358640" y="1427718"/>
            <a:ext cx="3474720"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FCFBFA"/>
                </a:solidFill>
                <a:effectLst/>
                <a:uLnTx/>
                <a:uFillTx/>
                <a:latin typeface="Oracle Sans" panose="020B0503020204020204" pitchFamily="34" charset="0"/>
                <a:ea typeface="+mn-ea"/>
                <a:cs typeface="Oracle Sans" panose="020B0503020204020204" pitchFamily="34" charset="0"/>
              </a:rPr>
              <a:t>450M</a:t>
            </a:r>
            <a:endParaRPr kumimoji="0" lang="en-US" sz="8000" b="0" i="0" u="none" strike="noStrike" kern="1200" cap="none" spc="0" normalizeH="0" baseline="0" noProof="0" dirty="0">
              <a:ln>
                <a:noFill/>
              </a:ln>
              <a:solidFill>
                <a:srgbClr val="FCFBFA"/>
              </a:solidFill>
              <a:effectLst/>
              <a:uLnTx/>
              <a:uFillTx/>
              <a:latin typeface="Oracle Sans" panose="020B0503020204020204" pitchFamily="34" charset="0"/>
              <a:ea typeface="+mn-ea"/>
              <a:cs typeface="Oracle Sans" panose="020B0503020204020204" pitchFamily="34" charset="0"/>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CFBFA"/>
                </a:solidFill>
                <a:effectLst/>
                <a:uLnTx/>
                <a:uFillTx/>
                <a:latin typeface="Oracle Sans" panose="020B0503020204020204" pitchFamily="34" charset="0"/>
                <a:ea typeface="+mn-ea"/>
                <a:cs typeface="Oracle Sans" panose="020B0503020204020204" pitchFamily="34" charset="0"/>
              </a:rPr>
              <a:t>Identities</a:t>
            </a:r>
          </a:p>
        </p:txBody>
      </p:sp>
      <p:sp>
        <p:nvSpPr>
          <p:cNvPr id="10" name="Rectangle 9">
            <a:extLst>
              <a:ext uri="{FF2B5EF4-FFF2-40B4-BE49-F238E27FC236}">
                <a16:creationId xmlns:a16="http://schemas.microsoft.com/office/drawing/2014/main" id="{478C4976-3FB8-4674-A3A8-730DE7DF67B3}"/>
              </a:ext>
            </a:extLst>
          </p:cNvPr>
          <p:cNvSpPr/>
          <p:nvPr/>
        </p:nvSpPr>
        <p:spPr>
          <a:xfrm>
            <a:off x="6211046" y="3925371"/>
            <a:ext cx="347472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548640" rIns="182880" bIns="18288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FCFBFA"/>
                </a:solidFill>
                <a:effectLst/>
                <a:uLnTx/>
                <a:uFillTx/>
                <a:latin typeface="Oracle Sans" panose="020B0503020204020204" pitchFamily="34" charset="0"/>
                <a:ea typeface="+mn-ea"/>
                <a:cs typeface="Oracle Sans" panose="020B0503020204020204" pitchFamily="34" charset="0"/>
              </a:rPr>
              <a:t>4500</a:t>
            </a:r>
            <a:endParaRPr kumimoji="0" lang="en-US" sz="7200" b="0" i="0" u="none" strike="noStrike" kern="1200" cap="none" spc="0" normalizeH="0" baseline="0" noProof="0" dirty="0">
              <a:ln>
                <a:noFill/>
              </a:ln>
              <a:solidFill>
                <a:srgbClr val="FCFBFA"/>
              </a:solidFill>
              <a:effectLst/>
              <a:uLnTx/>
              <a:uFillTx/>
              <a:latin typeface="Oracle Sans" panose="020B0503020204020204" pitchFamily="34" charset="0"/>
              <a:ea typeface="Calibri" panose="020F0502020204030204" pitchFamily="34" charset="0"/>
              <a:cs typeface="Oracle Sans" panose="020B0503020204020204" pitchFamily="34" charset="0"/>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CFBFA"/>
                </a:solidFill>
                <a:effectLst/>
                <a:uLnTx/>
                <a:uFillTx/>
                <a:latin typeface="Oracle Sans" panose="020B0503020204020204" pitchFamily="34" charset="0"/>
                <a:ea typeface="Calibri" panose="020F0502020204030204" pitchFamily="34" charset="0"/>
                <a:cs typeface="Oracle Sans" panose="020B0503020204020204" pitchFamily="34" charset="0"/>
              </a:rPr>
              <a:t>Applications</a:t>
            </a:r>
          </a:p>
        </p:txBody>
      </p:sp>
      <p:sp>
        <p:nvSpPr>
          <p:cNvPr id="11" name="Rectangle 10">
            <a:extLst>
              <a:ext uri="{FF2B5EF4-FFF2-40B4-BE49-F238E27FC236}">
                <a16:creationId xmlns:a16="http://schemas.microsoft.com/office/drawing/2014/main" id="{371234C4-8DAE-40AE-ABD8-8F99D6146A95}"/>
              </a:ext>
            </a:extLst>
          </p:cNvPr>
          <p:cNvSpPr/>
          <p:nvPr/>
        </p:nvSpPr>
        <p:spPr>
          <a:xfrm>
            <a:off x="7948406" y="1427718"/>
            <a:ext cx="3474720" cy="2286000"/>
          </a:xfrm>
          <a:prstGeom prst="rect">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365760" rIns="182880" bIns="18288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FCFBFA"/>
                </a:solidFill>
                <a:effectLst/>
                <a:uLnTx/>
                <a:uFillTx/>
                <a:latin typeface="Oracle Sans" panose="020B0503020204020204" pitchFamily="34" charset="0"/>
                <a:ea typeface="+mn-ea"/>
                <a:cs typeface="Oracle Sans" panose="020B0503020204020204" pitchFamily="34" charset="0"/>
              </a:rPr>
              <a:t>30+</a:t>
            </a:r>
            <a:r>
              <a:rPr kumimoji="0" lang="en-US" sz="2400" b="0" i="0" u="none" strike="noStrike" kern="1200" cap="none" spc="0" normalizeH="0" baseline="0" noProof="0" dirty="0">
                <a:ln>
                  <a:noFill/>
                </a:ln>
                <a:solidFill>
                  <a:srgbClr val="FCFBFA"/>
                </a:solidFill>
                <a:effectLst/>
                <a:uLnTx/>
                <a:uFillTx/>
                <a:latin typeface="Oracle Sans" panose="020B0503020204020204" pitchFamily="34" charset="0"/>
                <a:ea typeface="+mn-ea"/>
                <a:cs typeface="Oracle Sans" panose="020B0503020204020204" pitchFamily="34" charset="0"/>
              </a:rPr>
              <a:t/>
            </a:r>
            <a:br>
              <a:rPr kumimoji="0" lang="en-US" sz="2400" b="0" i="0" u="none" strike="noStrike" kern="1200" cap="none" spc="0" normalizeH="0" baseline="0" noProof="0" dirty="0">
                <a:ln>
                  <a:noFill/>
                </a:ln>
                <a:solidFill>
                  <a:srgbClr val="FCFBFA"/>
                </a:solidFill>
                <a:effectLst/>
                <a:uLnTx/>
                <a:uFillTx/>
                <a:latin typeface="Oracle Sans" panose="020B0503020204020204" pitchFamily="34" charset="0"/>
                <a:ea typeface="+mn-ea"/>
                <a:cs typeface="Oracle Sans" panose="020B0503020204020204" pitchFamily="34" charset="0"/>
              </a:rPr>
            </a:br>
            <a:r>
              <a:rPr kumimoji="0" lang="en-US" sz="2400" b="0" i="0" u="none" strike="noStrike" kern="1200" cap="none" spc="0" normalizeH="0" baseline="0" noProof="0" dirty="0">
                <a:ln>
                  <a:noFill/>
                </a:ln>
                <a:solidFill>
                  <a:srgbClr val="FCFBFA"/>
                </a:solidFill>
                <a:effectLst/>
                <a:uLnTx/>
                <a:uFillTx/>
                <a:latin typeface="Oracle Sans" panose="020B0503020204020204" pitchFamily="34" charset="0"/>
                <a:ea typeface="+mn-ea"/>
                <a:cs typeface="Oracle Sans" panose="020B0503020204020204" pitchFamily="34" charset="0"/>
              </a:rPr>
              <a:t>Commercial regions globally</a:t>
            </a:r>
          </a:p>
        </p:txBody>
      </p:sp>
      <p:sp>
        <p:nvSpPr>
          <p:cNvPr id="12" name="Rectangle 11">
            <a:extLst>
              <a:ext uri="{FF2B5EF4-FFF2-40B4-BE49-F238E27FC236}">
                <a16:creationId xmlns:a16="http://schemas.microsoft.com/office/drawing/2014/main" id="{57B9BA10-B03A-4469-9FF2-A90BFCA4DEAD}"/>
              </a:ext>
            </a:extLst>
          </p:cNvPr>
          <p:cNvSpPr/>
          <p:nvPr/>
        </p:nvSpPr>
        <p:spPr>
          <a:xfrm>
            <a:off x="2612882" y="3925371"/>
            <a:ext cx="3474720"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548640" rIns="182880" bIns="18288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FCFBFA"/>
                </a:solidFill>
                <a:effectLst/>
                <a:uLnTx/>
                <a:uFillTx/>
                <a:latin typeface="Oracle Sans" panose="020B0503020204020204" pitchFamily="34" charset="0"/>
                <a:ea typeface="Calibri" panose="020F0502020204030204" pitchFamily="34" charset="0"/>
                <a:cs typeface="Oracle Sans" panose="020B0503020204020204" pitchFamily="34" charset="0"/>
              </a:rPr>
              <a:t>140K</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CFBFA"/>
                </a:solidFill>
                <a:effectLst/>
                <a:uLnTx/>
                <a:uFillTx/>
                <a:latin typeface="Oracle Sans" panose="020B0503020204020204" pitchFamily="34" charset="0"/>
                <a:ea typeface="Calibri" panose="020F0502020204030204" pitchFamily="34" charset="0"/>
                <a:cs typeface="Oracle Sans" panose="020B0503020204020204" pitchFamily="34" charset="0"/>
              </a:rPr>
              <a:t>Employees</a:t>
            </a:r>
          </a:p>
        </p:txBody>
      </p:sp>
      <p:sp>
        <p:nvSpPr>
          <p:cNvPr id="2" name="Ribbon: Tilted Up 1">
            <a:extLst>
              <a:ext uri="{FF2B5EF4-FFF2-40B4-BE49-F238E27FC236}">
                <a16:creationId xmlns:a16="http://schemas.microsoft.com/office/drawing/2014/main" id="{DE684088-54D8-40E8-960C-91440882486E}"/>
              </a:ext>
            </a:extLst>
          </p:cNvPr>
          <p:cNvSpPr/>
          <p:nvPr/>
        </p:nvSpPr>
        <p:spPr>
          <a:xfrm>
            <a:off x="3442890" y="4033909"/>
            <a:ext cx="5412869" cy="481786"/>
          </a:xfrm>
          <a:prstGeom prst="ribbon2">
            <a:avLst>
              <a:gd name="adj1" fmla="val 16667"/>
              <a:gd name="adj2" fmla="val 65145"/>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12D2A"/>
                </a:solidFill>
                <a:effectLst/>
                <a:uLnTx/>
                <a:uFillTx/>
                <a:latin typeface="Oracle Sans Tab"/>
                <a:ea typeface="+mn-ea"/>
                <a:cs typeface="+mn-cs"/>
              </a:rPr>
              <a:t>Oracle’s Internal Deployment</a:t>
            </a:r>
          </a:p>
        </p:txBody>
      </p:sp>
    </p:spTree>
    <p:extLst>
      <p:ext uri="{BB962C8B-B14F-4D97-AF65-F5344CB8AC3E}">
        <p14:creationId xmlns:p14="http://schemas.microsoft.com/office/powerpoint/2010/main" val="391354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UNIQUEID" val="3897"/>
</p:tagLst>
</file>

<file path=ppt/tags/tag10.xml><?xml version="1.0" encoding="utf-8"?>
<p:tagLst xmlns:a="http://schemas.openxmlformats.org/drawingml/2006/main" xmlns:r="http://schemas.openxmlformats.org/officeDocument/2006/relationships" xmlns:p="http://schemas.openxmlformats.org/presentationml/2006/main">
  <p:tag name="AS_UNIQUEID" val="4191"/>
</p:tagLst>
</file>

<file path=ppt/tags/tag11.xml><?xml version="1.0" encoding="utf-8"?>
<p:tagLst xmlns:a="http://schemas.openxmlformats.org/drawingml/2006/main" xmlns:r="http://schemas.openxmlformats.org/officeDocument/2006/relationships" xmlns:p="http://schemas.openxmlformats.org/presentationml/2006/main">
  <p:tag name="AS_UNIQUEID" val="4195"/>
</p:tagLst>
</file>

<file path=ppt/tags/tag12.xml><?xml version="1.0" encoding="utf-8"?>
<p:tagLst xmlns:a="http://schemas.openxmlformats.org/drawingml/2006/main" xmlns:r="http://schemas.openxmlformats.org/officeDocument/2006/relationships" xmlns:p="http://schemas.openxmlformats.org/presentationml/2006/main">
  <p:tag name="AS_UNIQUEID" val="4192"/>
</p:tagLst>
</file>

<file path=ppt/tags/tag13.xml><?xml version="1.0" encoding="utf-8"?>
<p:tagLst xmlns:a="http://schemas.openxmlformats.org/drawingml/2006/main" xmlns:r="http://schemas.openxmlformats.org/officeDocument/2006/relationships" xmlns:p="http://schemas.openxmlformats.org/presentationml/2006/main">
  <p:tag name="AS_UNIQUEID" val="4193"/>
</p:tagLst>
</file>

<file path=ppt/tags/tag14.xml><?xml version="1.0" encoding="utf-8"?>
<p:tagLst xmlns:a="http://schemas.openxmlformats.org/drawingml/2006/main" xmlns:r="http://schemas.openxmlformats.org/officeDocument/2006/relationships" xmlns:p="http://schemas.openxmlformats.org/presentationml/2006/main">
  <p:tag name="AS_UNIQUEID" val="4194"/>
</p:tagLst>
</file>

<file path=ppt/tags/tag15.xml><?xml version="1.0" encoding="utf-8"?>
<p:tagLst xmlns:a="http://schemas.openxmlformats.org/drawingml/2006/main" xmlns:r="http://schemas.openxmlformats.org/officeDocument/2006/relationships" xmlns:p="http://schemas.openxmlformats.org/presentationml/2006/main">
  <p:tag name="AS_UNIQUEID" val="4195"/>
</p:tagLst>
</file>

<file path=ppt/tags/tag16.xml><?xml version="1.0" encoding="utf-8"?>
<p:tagLst xmlns:a="http://schemas.openxmlformats.org/drawingml/2006/main" xmlns:r="http://schemas.openxmlformats.org/officeDocument/2006/relationships" xmlns:p="http://schemas.openxmlformats.org/presentationml/2006/main">
  <p:tag name="AS_UNIQUEID" val="4196"/>
</p:tagLst>
</file>

<file path=ppt/tags/tag17.xml><?xml version="1.0" encoding="utf-8"?>
<p:tagLst xmlns:a="http://schemas.openxmlformats.org/drawingml/2006/main" xmlns:r="http://schemas.openxmlformats.org/officeDocument/2006/relationships" xmlns:p="http://schemas.openxmlformats.org/presentationml/2006/main">
  <p:tag name="AS_UNIQUEID" val="4184"/>
</p:tagLst>
</file>

<file path=ppt/tags/tag18.xml><?xml version="1.0" encoding="utf-8"?>
<p:tagLst xmlns:a="http://schemas.openxmlformats.org/drawingml/2006/main" xmlns:r="http://schemas.openxmlformats.org/officeDocument/2006/relationships" xmlns:p="http://schemas.openxmlformats.org/presentationml/2006/main">
  <p:tag name="AS_UNIQUEID" val="4185"/>
</p:tagLst>
</file>

<file path=ppt/tags/tag19.xml><?xml version="1.0" encoding="utf-8"?>
<p:tagLst xmlns:a="http://schemas.openxmlformats.org/drawingml/2006/main" xmlns:r="http://schemas.openxmlformats.org/officeDocument/2006/relationships" xmlns:p="http://schemas.openxmlformats.org/presentationml/2006/main">
  <p:tag name="AS_UNIQUEID" val="4186"/>
</p:tagLst>
</file>

<file path=ppt/tags/tag2.xml><?xml version="1.0" encoding="utf-8"?>
<p:tagLst xmlns:a="http://schemas.openxmlformats.org/drawingml/2006/main" xmlns:r="http://schemas.openxmlformats.org/officeDocument/2006/relationships" xmlns:p="http://schemas.openxmlformats.org/presentationml/2006/main">
  <p:tag name="AS_UNIQUEID" val="3898"/>
</p:tagLst>
</file>

<file path=ppt/tags/tag20.xml><?xml version="1.0" encoding="utf-8"?>
<p:tagLst xmlns:a="http://schemas.openxmlformats.org/drawingml/2006/main" xmlns:r="http://schemas.openxmlformats.org/officeDocument/2006/relationships" xmlns:p="http://schemas.openxmlformats.org/presentationml/2006/main">
  <p:tag name="AS_UNIQUEID" val="4188"/>
</p:tagLst>
</file>

<file path=ppt/tags/tag21.xml><?xml version="1.0" encoding="utf-8"?>
<p:tagLst xmlns:a="http://schemas.openxmlformats.org/drawingml/2006/main" xmlns:r="http://schemas.openxmlformats.org/officeDocument/2006/relationships" xmlns:p="http://schemas.openxmlformats.org/presentationml/2006/main">
  <p:tag name="AS_UNIQUEID" val="4189"/>
</p:tagLst>
</file>

<file path=ppt/tags/tag22.xml><?xml version="1.0" encoding="utf-8"?>
<p:tagLst xmlns:a="http://schemas.openxmlformats.org/drawingml/2006/main" xmlns:r="http://schemas.openxmlformats.org/officeDocument/2006/relationships" xmlns:p="http://schemas.openxmlformats.org/presentationml/2006/main">
  <p:tag name="AS_UNIQUEID" val="4190"/>
</p:tagLst>
</file>

<file path=ppt/tags/tag23.xml><?xml version="1.0" encoding="utf-8"?>
<p:tagLst xmlns:a="http://schemas.openxmlformats.org/drawingml/2006/main" xmlns:r="http://schemas.openxmlformats.org/officeDocument/2006/relationships" xmlns:p="http://schemas.openxmlformats.org/presentationml/2006/main">
  <p:tag name="AS_UNIQUEID" val="4191"/>
</p:tagLst>
</file>

<file path=ppt/tags/tag24.xml><?xml version="1.0" encoding="utf-8"?>
<p:tagLst xmlns:a="http://schemas.openxmlformats.org/drawingml/2006/main" xmlns:r="http://schemas.openxmlformats.org/officeDocument/2006/relationships" xmlns:p="http://schemas.openxmlformats.org/presentationml/2006/main">
  <p:tag name="AS_UNIQUEID" val="4195"/>
</p:tagLst>
</file>

<file path=ppt/tags/tag25.xml><?xml version="1.0" encoding="utf-8"?>
<p:tagLst xmlns:a="http://schemas.openxmlformats.org/drawingml/2006/main" xmlns:r="http://schemas.openxmlformats.org/officeDocument/2006/relationships" xmlns:p="http://schemas.openxmlformats.org/presentationml/2006/main">
  <p:tag name="AS_UNIQUEID" val="4192"/>
</p:tagLst>
</file>

<file path=ppt/tags/tag26.xml><?xml version="1.0" encoding="utf-8"?>
<p:tagLst xmlns:a="http://schemas.openxmlformats.org/drawingml/2006/main" xmlns:r="http://schemas.openxmlformats.org/officeDocument/2006/relationships" xmlns:p="http://schemas.openxmlformats.org/presentationml/2006/main">
  <p:tag name="AS_UNIQUEID" val="4193"/>
</p:tagLst>
</file>

<file path=ppt/tags/tag27.xml><?xml version="1.0" encoding="utf-8"?>
<p:tagLst xmlns:a="http://schemas.openxmlformats.org/drawingml/2006/main" xmlns:r="http://schemas.openxmlformats.org/officeDocument/2006/relationships" xmlns:p="http://schemas.openxmlformats.org/presentationml/2006/main">
  <p:tag name="AS_UNIQUEID" val="4194"/>
</p:tagLst>
</file>

<file path=ppt/tags/tag28.xml><?xml version="1.0" encoding="utf-8"?>
<p:tagLst xmlns:a="http://schemas.openxmlformats.org/drawingml/2006/main" xmlns:r="http://schemas.openxmlformats.org/officeDocument/2006/relationships" xmlns:p="http://schemas.openxmlformats.org/presentationml/2006/main">
  <p:tag name="AS_UNIQUEID" val="4195"/>
</p:tagLst>
</file>

<file path=ppt/tags/tag29.xml><?xml version="1.0" encoding="utf-8"?>
<p:tagLst xmlns:a="http://schemas.openxmlformats.org/drawingml/2006/main" xmlns:r="http://schemas.openxmlformats.org/officeDocument/2006/relationships" xmlns:p="http://schemas.openxmlformats.org/presentationml/2006/main">
  <p:tag name="AS_UNIQUEID" val="4196"/>
</p:tagLst>
</file>

<file path=ppt/tags/tag3.xml><?xml version="1.0" encoding="utf-8"?>
<p:tagLst xmlns:a="http://schemas.openxmlformats.org/drawingml/2006/main" xmlns:r="http://schemas.openxmlformats.org/officeDocument/2006/relationships" xmlns:p="http://schemas.openxmlformats.org/presentationml/2006/main">
  <p:tag name="AS_UNIQUEID" val="3899"/>
</p:tagLst>
</file>

<file path=ppt/tags/tag30.xml><?xml version="1.0" encoding="utf-8"?>
<p:tagLst xmlns:a="http://schemas.openxmlformats.org/drawingml/2006/main" xmlns:r="http://schemas.openxmlformats.org/officeDocument/2006/relationships" xmlns:p="http://schemas.openxmlformats.org/presentationml/2006/main">
  <p:tag name="AS_UNIQUEID" val="4184"/>
</p:tagLst>
</file>

<file path=ppt/tags/tag31.xml><?xml version="1.0" encoding="utf-8"?>
<p:tagLst xmlns:a="http://schemas.openxmlformats.org/drawingml/2006/main" xmlns:r="http://schemas.openxmlformats.org/officeDocument/2006/relationships" xmlns:p="http://schemas.openxmlformats.org/presentationml/2006/main">
  <p:tag name="AS_UNIQUEID" val="4185"/>
</p:tagLst>
</file>

<file path=ppt/tags/tag32.xml><?xml version="1.0" encoding="utf-8"?>
<p:tagLst xmlns:a="http://schemas.openxmlformats.org/drawingml/2006/main" xmlns:r="http://schemas.openxmlformats.org/officeDocument/2006/relationships" xmlns:p="http://schemas.openxmlformats.org/presentationml/2006/main">
  <p:tag name="AS_UNIQUEID" val="4186"/>
</p:tagLst>
</file>

<file path=ppt/tags/tag33.xml><?xml version="1.0" encoding="utf-8"?>
<p:tagLst xmlns:a="http://schemas.openxmlformats.org/drawingml/2006/main" xmlns:r="http://schemas.openxmlformats.org/officeDocument/2006/relationships" xmlns:p="http://schemas.openxmlformats.org/presentationml/2006/main">
  <p:tag name="AS_UNIQUEID" val="525"/>
</p:tagLst>
</file>

<file path=ppt/tags/tag34.xml><?xml version="1.0" encoding="utf-8"?>
<p:tagLst xmlns:a="http://schemas.openxmlformats.org/drawingml/2006/main" xmlns:r="http://schemas.openxmlformats.org/officeDocument/2006/relationships" xmlns:p="http://schemas.openxmlformats.org/presentationml/2006/main">
  <p:tag name="AS_UNIQUEID" val="526"/>
</p:tagLst>
</file>

<file path=ppt/tags/tag4.xml><?xml version="1.0" encoding="utf-8"?>
<p:tagLst xmlns:a="http://schemas.openxmlformats.org/drawingml/2006/main" xmlns:r="http://schemas.openxmlformats.org/officeDocument/2006/relationships" xmlns:p="http://schemas.openxmlformats.org/presentationml/2006/main">
  <p:tag name="AS_UNIQUEID" val="3947"/>
</p:tagLst>
</file>

<file path=ppt/tags/tag5.xml><?xml version="1.0" encoding="utf-8"?>
<p:tagLst xmlns:a="http://schemas.openxmlformats.org/drawingml/2006/main" xmlns:r="http://schemas.openxmlformats.org/officeDocument/2006/relationships" xmlns:p="http://schemas.openxmlformats.org/presentationml/2006/main">
  <p:tag name="AS_UNIQUEID" val="525"/>
</p:tagLst>
</file>

<file path=ppt/tags/tag6.xml><?xml version="1.0" encoding="utf-8"?>
<p:tagLst xmlns:a="http://schemas.openxmlformats.org/drawingml/2006/main" xmlns:r="http://schemas.openxmlformats.org/officeDocument/2006/relationships" xmlns:p="http://schemas.openxmlformats.org/presentationml/2006/main">
  <p:tag name="AS_UNIQUEID" val="526"/>
</p:tagLst>
</file>

<file path=ppt/tags/tag7.xml><?xml version="1.0" encoding="utf-8"?>
<p:tagLst xmlns:a="http://schemas.openxmlformats.org/drawingml/2006/main" xmlns:r="http://schemas.openxmlformats.org/officeDocument/2006/relationships" xmlns:p="http://schemas.openxmlformats.org/presentationml/2006/main">
  <p:tag name="AS_UNIQUEID" val="4188"/>
</p:tagLst>
</file>

<file path=ppt/tags/tag8.xml><?xml version="1.0" encoding="utf-8"?>
<p:tagLst xmlns:a="http://schemas.openxmlformats.org/drawingml/2006/main" xmlns:r="http://schemas.openxmlformats.org/officeDocument/2006/relationships" xmlns:p="http://schemas.openxmlformats.org/presentationml/2006/main">
  <p:tag name="AS_UNIQUEID" val="4189"/>
</p:tagLst>
</file>

<file path=ppt/tags/tag9.xml><?xml version="1.0" encoding="utf-8"?>
<p:tagLst xmlns:a="http://schemas.openxmlformats.org/drawingml/2006/main" xmlns:r="http://schemas.openxmlformats.org/officeDocument/2006/relationships" xmlns:p="http://schemas.openxmlformats.org/presentationml/2006/main">
  <p:tag name="AS_UNIQUEID" val="4190"/>
</p:tagLst>
</file>

<file path=ppt/theme/theme1.xml><?xml version="1.0" encoding="utf-8"?>
<a:theme xmlns:a="http://schemas.openxmlformats.org/drawingml/2006/main" name="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 Redwood Modern v1.3.potx" id="{C40D26AA-AE81-48D1-A0F0-5E13EA2B508E}" vid="{041AC451-E38F-4576-BE01-533403702A14}"/>
    </a:ext>
  </a:extLst>
</a:theme>
</file>

<file path=ppt/theme/theme2.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docProps/app.xml><?xml version="1.0" encoding="utf-8"?>
<Properties xmlns="http://schemas.openxmlformats.org/officeDocument/2006/extended-properties" xmlns:vt="http://schemas.openxmlformats.org/officeDocument/2006/docPropsVTypes">
  <Template>Oracle Redwood Modern v1.1</Template>
  <TotalTime>16643</TotalTime>
  <Words>11840</Words>
  <Application>Microsoft Office PowerPoint</Application>
  <PresentationFormat>Widescreen</PresentationFormat>
  <Paragraphs>1254</Paragraphs>
  <Slides>51</Slides>
  <Notes>42</Notes>
  <HiddenSlides>8</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51</vt:i4>
      </vt:variant>
    </vt:vector>
  </HeadingPairs>
  <TitlesOfParts>
    <vt:vector size="64" baseType="lpstr">
      <vt:lpstr>Arial</vt:lpstr>
      <vt:lpstr>Calibri</vt:lpstr>
      <vt:lpstr>Courier New</vt:lpstr>
      <vt:lpstr>Georgia</vt:lpstr>
      <vt:lpstr>Oracle Sans</vt:lpstr>
      <vt:lpstr>Oracle Sans Light</vt:lpstr>
      <vt:lpstr>Oracle Sans Semi Bold</vt:lpstr>
      <vt:lpstr>Oracle Sans Tab</vt:lpstr>
      <vt:lpstr>Oracle Sans Tab Light</vt:lpstr>
      <vt:lpstr>Oracle Sans Tab Semi Bold</vt:lpstr>
      <vt:lpstr>System Font Regular</vt:lpstr>
      <vt:lpstr>Wingdings</vt:lpstr>
      <vt:lpstr>Parent Master Pillars</vt:lpstr>
      <vt:lpstr>OCI Identity &amp; Access Management</vt:lpstr>
      <vt:lpstr>IDC Worldwide IAM Market Shares, 2022 (June 2023)</vt:lpstr>
      <vt:lpstr>IDC Worldwide Identity and Access Management Forecast</vt:lpstr>
      <vt:lpstr>PowerPoint Presentation</vt:lpstr>
      <vt:lpstr>There’s a high-pressure system developing…</vt:lpstr>
      <vt:lpstr>Oracle Identity &amp; Access Management Portfolio</vt:lpstr>
      <vt:lpstr>PowerPoint Presentation</vt:lpstr>
      <vt:lpstr>OCI IAM Identity Domains</vt:lpstr>
      <vt:lpstr>Built for Scale and Performance</vt:lpstr>
      <vt:lpstr>OCI IAM Functional Overview</vt:lpstr>
      <vt:lpstr>OCI Identity &amp; Access Management (OCI IAM)</vt:lpstr>
      <vt:lpstr>PowerPoint Presentation</vt:lpstr>
      <vt:lpstr>PowerPoint Presentation</vt:lpstr>
      <vt:lpstr>Getting Started with OCI IAM</vt:lpstr>
      <vt:lpstr>PowerPoint Presentation</vt:lpstr>
      <vt:lpstr>Transitioning to OCI IAM Identity Domains</vt:lpstr>
      <vt:lpstr>OCI IAM Identity Domains</vt:lpstr>
      <vt:lpstr>OCI IAM Identity Domains Timeline</vt:lpstr>
      <vt:lpstr>OCI IAM Identity Domains: Impact to existing IDCS instances</vt:lpstr>
      <vt:lpstr>Account Conversions for IDCS</vt:lpstr>
      <vt:lpstr>OCI IAM Identity Domain Types</vt:lpstr>
      <vt:lpstr>OCI IAM Features and Functionality</vt:lpstr>
      <vt:lpstr>Inbound Authentication and SSO</vt:lpstr>
      <vt:lpstr>Inbound Authentication and SSO</vt:lpstr>
      <vt:lpstr>Inbound Authentication and SSO</vt:lpstr>
      <vt:lpstr>Inbound Authentication and SSO</vt:lpstr>
      <vt:lpstr>Identity Store and User Lifecycle Management</vt:lpstr>
      <vt:lpstr>OCI IaaS and PaaS IAM Policies</vt:lpstr>
      <vt:lpstr>Outbound Authentication and SSO</vt:lpstr>
      <vt:lpstr>OCI IAM Best Practices</vt:lpstr>
      <vt:lpstr>OCI IAM High Availability (HA)  and Disaster Recovery (DR)</vt:lpstr>
      <vt:lpstr>OCI Identity &amp; Access Management (OCI IAM)</vt:lpstr>
      <vt:lpstr>OCI IAM Replication</vt:lpstr>
      <vt:lpstr>Common Hybrid IAM Use-Cases</vt:lpstr>
      <vt:lpstr>OCI IAM Provisioning Bridge</vt:lpstr>
      <vt:lpstr>OCI IAM App Gateway</vt:lpstr>
      <vt:lpstr>OCI IAM Support for E-Business Suite (EBS)</vt:lpstr>
      <vt:lpstr>Federation from Azure AD</vt:lpstr>
      <vt:lpstr>Azure AD Federation</vt:lpstr>
      <vt:lpstr>Azure AD Federation</vt:lpstr>
      <vt:lpstr>PowerPoint Presentation</vt:lpstr>
      <vt:lpstr>OCI IAM Vision and Roadmap</vt:lpstr>
      <vt:lpstr>PowerPoint Presentation</vt:lpstr>
      <vt:lpstr>OCI IAM Vision</vt:lpstr>
      <vt:lpstr>Why choose Oracle for IDaaS?</vt:lpstr>
      <vt:lpstr>Customers Across Verticals and Geographies</vt:lpstr>
      <vt:lpstr>Thank you</vt:lpstr>
      <vt:lpstr>PowerPoint Presentation</vt:lpstr>
      <vt:lpstr>Appendix Content</vt:lpstr>
      <vt:lpstr>X.509 | Common Access Card (CAC) | Personal Identity Verification (PIV)</vt:lpstr>
      <vt:lpstr>Using Credentials Across Multiple Tenancies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OCI IAM Introduction and Overview</dc:title>
  <dc:creator>Matthew Flynn</dc:creator>
  <cp:keywords>OCI; IAM; OCI IAM; Identity</cp:keywords>
  <cp:lastModifiedBy>Alexandre Fagundes</cp:lastModifiedBy>
  <cp:revision>332</cp:revision>
  <dcterms:created xsi:type="dcterms:W3CDTF">2021-03-02T14:39:57Z</dcterms:created>
  <dcterms:modified xsi:type="dcterms:W3CDTF">2024-03-05T18:46:38Z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ies>
</file>